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handoutMasterIdLst>
    <p:handoutMasterId r:id="rId29"/>
  </p:handoutMasterIdLst>
  <p:sldIdLst>
    <p:sldId id="3363" r:id="rId2"/>
    <p:sldId id="1204" r:id="rId3"/>
    <p:sldId id="3369" r:id="rId4"/>
    <p:sldId id="3370" r:id="rId5"/>
    <p:sldId id="3374" r:id="rId6"/>
    <p:sldId id="3372" r:id="rId7"/>
    <p:sldId id="3375" r:id="rId8"/>
    <p:sldId id="3371" r:id="rId9"/>
    <p:sldId id="3377" r:id="rId10"/>
    <p:sldId id="3378" r:id="rId11"/>
    <p:sldId id="3352" r:id="rId12"/>
    <p:sldId id="3379" r:id="rId13"/>
    <p:sldId id="3380" r:id="rId14"/>
    <p:sldId id="3382" r:id="rId15"/>
    <p:sldId id="3384" r:id="rId16"/>
    <p:sldId id="3388" r:id="rId17"/>
    <p:sldId id="3391" r:id="rId18"/>
    <p:sldId id="3389" r:id="rId19"/>
    <p:sldId id="3392" r:id="rId20"/>
    <p:sldId id="3596" r:id="rId21"/>
    <p:sldId id="3597" r:id="rId22"/>
    <p:sldId id="3598" r:id="rId23"/>
    <p:sldId id="3387" r:id="rId24"/>
    <p:sldId id="3599" r:id="rId25"/>
    <p:sldId id="3600" r:id="rId26"/>
    <p:sldId id="336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userDrawn="1">
          <p15:clr>
            <a:srgbClr val="A4A3A4"/>
          </p15:clr>
        </p15:guide>
        <p15:guide id="2" pos="38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HP" initials="H" lastIdx="4" clrIdx="1"/>
  <p:cmAuthor id="3" name="川 邓" initials="川"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3864"/>
    <a:srgbClr val="CBCBCB"/>
    <a:srgbClr val="000000"/>
    <a:srgbClr val="C00000"/>
    <a:srgbClr val="FFACAC"/>
    <a:srgbClr val="7F7F7F"/>
    <a:srgbClr val="1E1BE5"/>
    <a:srgbClr val="FFC00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5" autoAdjust="0"/>
    <p:restoredTop sz="56203" autoAdjust="0"/>
  </p:normalViewPr>
  <p:slideViewPr>
    <p:cSldViewPr snapToGrid="0" showGuides="1">
      <p:cViewPr varScale="1">
        <p:scale>
          <a:sx n="90" d="100"/>
          <a:sy n="90" d="100"/>
        </p:scale>
        <p:origin x="2508" y="90"/>
      </p:cViewPr>
      <p:guideLst>
        <p:guide orient="horz" pos="2127"/>
        <p:guide pos="3848"/>
      </p:guideLst>
    </p:cSldViewPr>
  </p:slideViewPr>
  <p:notesTextViewPr>
    <p:cViewPr>
      <p:scale>
        <a:sx n="125" d="100"/>
        <a:sy n="125" d="100"/>
      </p:scale>
      <p:origin x="0" y="0"/>
    </p:cViewPr>
  </p:notesTextViewPr>
  <p:notesViewPr>
    <p:cSldViewPr snapToGrid="0">
      <p:cViewPr varScale="1">
        <p:scale>
          <a:sx n="122" d="100"/>
          <a:sy n="122" d="100"/>
        </p:scale>
        <p:origin x="499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5-01-14T09:32:12.633" idx="2">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5" Type="http://schemas.openxmlformats.org/officeDocument/2006/relationships/image" Target="../media/image66.wmf"/><Relationship Id="rId4"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63.wmf"/><Relationship Id="rId7" Type="http://schemas.openxmlformats.org/officeDocument/2006/relationships/image" Target="../media/image77.wmf"/><Relationship Id="rId2" Type="http://schemas.openxmlformats.org/officeDocument/2006/relationships/image" Target="../media/image19.wmf"/><Relationship Id="rId1" Type="http://schemas.openxmlformats.org/officeDocument/2006/relationships/image" Target="../media/image17.wmf"/><Relationship Id="rId6" Type="http://schemas.openxmlformats.org/officeDocument/2006/relationships/image" Target="../media/image76.wmf"/><Relationship Id="rId5" Type="http://schemas.openxmlformats.org/officeDocument/2006/relationships/image" Target="../media/image65.wmf"/><Relationship Id="rId4"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2025/9/8</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4.wmf"/><Relationship Id="rId4" Type="http://schemas.openxmlformats.org/officeDocument/2006/relationships/oleObject" Target="../embeddings/oleObject2.bin"/></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然后我们介绍我们具体的方案</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10</a:t>
            </a:fld>
            <a:endParaRPr lang="zh-CN" altLang="en-US"/>
          </a:p>
        </p:txBody>
      </p:sp>
    </p:spTree>
    <p:extLst>
      <p:ext uri="{BB962C8B-B14F-4D97-AF65-F5344CB8AC3E}">
        <p14:creationId xmlns:p14="http://schemas.microsoft.com/office/powerpoint/2010/main" val="422812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a:t>
            </a:r>
            <a:r>
              <a:rPr lang="zh-CN" altLang="en-US" b="0" i="0" dirty="0">
                <a:effectLst/>
                <a:latin typeface="-apple-system"/>
              </a:rPr>
              <a:t>我们所制定的基于</a:t>
            </a:r>
            <a:r>
              <a:rPr lang="en-US" altLang="zh-CN" b="0" i="0" dirty="0">
                <a:effectLst/>
                <a:latin typeface="-apple-system"/>
              </a:rPr>
              <a:t>CKM</a:t>
            </a:r>
            <a:r>
              <a:rPr lang="zh-CN" altLang="en-US" b="0" i="0" dirty="0">
                <a:effectLst/>
                <a:latin typeface="-apple-system"/>
              </a:rPr>
              <a:t>的信道估计方案流程如下：</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首先是用依赖导频选择矩阵确定基站需要发送的导频图样</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然后基站按照导频图样给用户发送导频信号</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用户接收到导频信号后利用</a:t>
            </a:r>
            <a:r>
              <a:rPr lang="en-US" altLang="zh-CN" b="0" i="0" dirty="0">
                <a:effectLst/>
                <a:latin typeface="-apple-system"/>
              </a:rPr>
              <a:t>LS</a:t>
            </a:r>
            <a:r>
              <a:rPr lang="zh-CN" altLang="en-US" b="0" i="0" dirty="0">
                <a:effectLst/>
                <a:latin typeface="-apple-system"/>
              </a:rPr>
              <a:t>算法估计出插入导频序列位置处的</a:t>
            </a:r>
            <a:r>
              <a:rPr lang="en-US" altLang="zh-CN" b="0" i="0" dirty="0">
                <a:effectLst/>
                <a:latin typeface="-apple-system"/>
              </a:rPr>
              <a:t>CSI</a:t>
            </a:r>
            <a:r>
              <a:rPr lang="zh-CN" altLang="en-US" b="0" i="0" dirty="0">
                <a:effectLst/>
                <a:latin typeface="-apple-system"/>
              </a:rPr>
              <a:t>并反馈给基站</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基站收到后将部分已知的</a:t>
            </a:r>
            <a:r>
              <a:rPr lang="en-US" altLang="zh-CN" b="0" i="0" dirty="0">
                <a:effectLst/>
                <a:latin typeface="-apple-system"/>
              </a:rPr>
              <a:t>CSI</a:t>
            </a:r>
            <a:r>
              <a:rPr lang="zh-CN" altLang="en-US" b="0" i="0" dirty="0">
                <a:effectLst/>
                <a:latin typeface="-apple-system"/>
              </a:rPr>
              <a:t>输入到我们构建好的</a:t>
            </a:r>
            <a:r>
              <a:rPr lang="en-US" altLang="zh-CN" b="0" i="0" dirty="0">
                <a:effectLst/>
                <a:latin typeface="-apple-system"/>
              </a:rPr>
              <a:t>CKM</a:t>
            </a:r>
            <a:r>
              <a:rPr lang="zh-CN" altLang="en-US" b="0" i="0" dirty="0">
                <a:effectLst/>
                <a:latin typeface="-apple-system"/>
              </a:rPr>
              <a:t>中</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然后利用</a:t>
            </a:r>
            <a:r>
              <a:rPr lang="en-US" altLang="zh-CN" b="0" i="0" dirty="0">
                <a:effectLst/>
                <a:latin typeface="-apple-system"/>
              </a:rPr>
              <a:t>CKM</a:t>
            </a:r>
            <a:r>
              <a:rPr lang="zh-CN" altLang="en-US" b="0" i="0" dirty="0">
                <a:effectLst/>
                <a:latin typeface="-apple-system"/>
              </a:rPr>
              <a:t>映射输出完整的</a:t>
            </a:r>
            <a:r>
              <a:rPr lang="en-US" altLang="zh-CN" b="0" i="0" dirty="0">
                <a:effectLst/>
                <a:latin typeface="-apple-system"/>
              </a:rPr>
              <a:t>CSI</a:t>
            </a:r>
            <a:r>
              <a:rPr lang="zh-CN" altLang="en-US" b="0" i="0" dirty="0">
                <a:effectLst/>
                <a:latin typeface="-apple-system"/>
              </a:rPr>
              <a:t>。</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在这里具体的</a:t>
            </a:r>
            <a:r>
              <a:rPr lang="en-US" altLang="zh-CN" b="0" i="0" dirty="0">
                <a:effectLst/>
                <a:latin typeface="-apple-system"/>
              </a:rPr>
              <a:t>LS</a:t>
            </a:r>
            <a:r>
              <a:rPr lang="zh-CN" altLang="en-US" b="0" i="0" dirty="0">
                <a:effectLst/>
                <a:latin typeface="-apple-system"/>
              </a:rPr>
              <a:t>算法如下。</a:t>
            </a:r>
            <a:endParaRPr lang="en-US" altLang="zh-CN" b="0" i="0" dirty="0">
              <a:effectLst/>
              <a:latin typeface="-apple-system"/>
            </a:endParaRPr>
          </a:p>
          <a:p>
            <a:r>
              <a:rPr lang="en-US" altLang="zh-CN" b="0" i="0" dirty="0">
                <a:effectLst/>
                <a:latin typeface="-apple-system"/>
              </a:rPr>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在确定基于</a:t>
            </a:r>
            <a:r>
              <a:rPr lang="en-US" altLang="zh-CN" dirty="0"/>
              <a:t>CKM</a:t>
            </a:r>
            <a:r>
              <a:rPr lang="zh-CN" altLang="en-US" dirty="0"/>
              <a:t>的信道估计方案后，紧接着我们介绍</a:t>
            </a:r>
            <a:r>
              <a:rPr lang="zh-CN" altLang="en-US" sz="1200" b="1" dirty="0">
                <a:solidFill>
                  <a:srgbClr val="C00000"/>
                </a:solidFill>
                <a:latin typeface="微软雅黑" panose="020B0503020204020204" pitchFamily="34" charset="-122"/>
                <a:ea typeface="微软雅黑" panose="020B0503020204020204" pitchFamily="34" charset="-122"/>
              </a:rPr>
              <a:t>基于场景表示网络的</a:t>
            </a:r>
            <a:r>
              <a:rPr lang="en-US" altLang="zh-CN" dirty="0"/>
              <a:t>CKM</a:t>
            </a:r>
            <a:r>
              <a:rPr lang="zh-CN" altLang="en-US" dirty="0"/>
              <a:t>构建方案</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293855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b="0" i="0">
                    <a:effectLst/>
                    <a:latin typeface="-apple-system"/>
                  </a:rPr>
                  <a:t>	</a:t>
                </a:r>
                <a:r>
                  <a:rPr lang="zh-CN" altLang="en-US" b="0" i="0">
                    <a:effectLst/>
                    <a:latin typeface="-apple-system"/>
                  </a:rPr>
                  <a:t>首先，在具体了解</a:t>
                </a:r>
                <a:r>
                  <a:rPr lang="en-US" altLang="zh-CN" b="0" i="0">
                    <a:effectLst/>
                    <a:latin typeface="-apple-system"/>
                  </a:rPr>
                  <a:t>CKM</a:t>
                </a:r>
                <a:r>
                  <a:rPr lang="zh-CN" altLang="en-US" b="0" i="0">
                    <a:effectLst/>
                    <a:latin typeface="-apple-system"/>
                  </a:rPr>
                  <a:t>的构建过程之前先了解一下</a:t>
                </a:r>
                <a:r>
                  <a:rPr lang="en-US" altLang="zh-CN" b="0" i="0">
                    <a:effectLst/>
                    <a:latin typeface="-apple-system"/>
                  </a:rPr>
                  <a:t>Nerf2</a:t>
                </a:r>
                <a:r>
                  <a:rPr lang="zh-CN" altLang="en-US" b="0" i="0">
                    <a:effectLst/>
                    <a:latin typeface="-apple-system"/>
                  </a:rPr>
                  <a:t>的</a:t>
                </a:r>
                <a:r>
                  <a:rPr lang="en-US" altLang="zh-CN" b="0" i="0">
                    <a:effectLst/>
                    <a:latin typeface="-apple-system"/>
                  </a:rPr>
                  <a:t>RF</a:t>
                </a:r>
                <a:r>
                  <a:rPr lang="zh-CN" altLang="en-US" b="0" i="0">
                    <a:effectLst/>
                    <a:latin typeface="-apple-system"/>
                  </a:rPr>
                  <a:t>信号辐射场建模机制。</a:t>
                </a:r>
                <a:endParaRPr lang="en-US" altLang="zh-CN" b="0" i="0">
                  <a:effectLst/>
                  <a:latin typeface="-apple-system"/>
                </a:endParaRPr>
              </a:p>
              <a:p>
                <a:r>
                  <a:rPr lang="en-US" altLang="zh-CN" b="0" i="0">
                    <a:effectLst/>
                    <a:latin typeface="-apple-system"/>
                  </a:rPr>
                  <a:t>	</a:t>
                </a:r>
                <a:r>
                  <a:rPr lang="zh-CN" altLang="en-US" b="0" i="0">
                    <a:effectLst/>
                    <a:latin typeface="-apple-system"/>
                  </a:rPr>
                  <a:t>因为</a:t>
                </a:r>
                <a:r>
                  <a:rPr lang="en-US" altLang="zh-CN" b="0" i="0">
                    <a:effectLst/>
                    <a:latin typeface="-apple-system"/>
                  </a:rPr>
                  <a:t>RF</a:t>
                </a:r>
                <a:r>
                  <a:rPr lang="zh-CN" altLang="en-US" b="0" i="0">
                    <a:effectLst/>
                    <a:latin typeface="-apple-system"/>
                  </a:rPr>
                  <a:t>信号在传播过程中会发生散射、衍射、反射、吸收等现象，因此</a:t>
                </a:r>
                <a:r>
                  <a:rPr lang="en-US" altLang="zh-CN" b="0" i="0">
                    <a:effectLst/>
                    <a:latin typeface="-apple-system"/>
                  </a:rPr>
                  <a:t>RF</a:t>
                </a:r>
                <a:r>
                  <a:rPr lang="zh-CN" altLang="en-US" b="0" i="0">
                    <a:effectLst/>
                    <a:latin typeface="-apple-system"/>
                  </a:rPr>
                  <a:t>信号最后被接收机接收时的路径是难以追踪的。</a:t>
                </a:r>
                <a:endParaRPr lang="en-US" altLang="zh-CN" b="0" i="0">
                  <a:effectLst/>
                  <a:latin typeface="-apple-system"/>
                </a:endParaRPr>
              </a:p>
              <a:p>
                <a:r>
                  <a:rPr lang="en-US" altLang="zh-CN" b="0" i="0">
                    <a:effectLst/>
                    <a:latin typeface="-apple-system"/>
                  </a:rPr>
                  <a:t>	</a:t>
                </a:r>
                <a:r>
                  <a:rPr lang="zh-CN" altLang="en-US" b="0" i="0">
                    <a:effectLst/>
                    <a:latin typeface="-apple-system"/>
                  </a:rPr>
                  <a:t>在</a:t>
                </a:r>
                <a:r>
                  <a:rPr lang="en-US" altLang="zh-CN" b="0" i="0">
                    <a:effectLst/>
                    <a:latin typeface="-apple-system"/>
                  </a:rPr>
                  <a:t>nerf2</a:t>
                </a:r>
                <a:r>
                  <a:rPr lang="zh-CN" altLang="en-US" b="0" i="0">
                    <a:effectLst/>
                    <a:latin typeface="-apple-system"/>
                  </a:rPr>
                  <a:t>中为了准确的追踪接收端周围的辐射场状况，将接收端周围的感兴趣区域都离散为空间中有限数量的小型</a:t>
                </a:r>
                <a:r>
                  <a:rPr lang="en-US" altLang="zh-CN" b="0" i="0">
                    <a:effectLst/>
                    <a:latin typeface="-apple-system"/>
                  </a:rPr>
                  <a:t>3D</a:t>
                </a:r>
                <a:r>
                  <a:rPr lang="zh-CN" altLang="en-US" b="0" i="0">
                    <a:effectLst/>
                    <a:latin typeface="-apple-system"/>
                  </a:rPr>
                  <a:t>体素。</a:t>
                </a:r>
                <a:endParaRPr lang="en-US" altLang="zh-CN" b="0" i="0">
                  <a:effectLst/>
                  <a:latin typeface="-apple-system"/>
                </a:endParaRPr>
              </a:p>
              <a:p>
                <a:r>
                  <a:rPr lang="en-US" altLang="zh-CN" b="0" i="0">
                    <a:effectLst/>
                    <a:latin typeface="-apple-system"/>
                  </a:rPr>
                  <a:t>	</a:t>
                </a:r>
                <a:r>
                  <a:rPr lang="zh-CN" altLang="en-US" b="0" i="0">
                    <a:effectLst/>
                    <a:latin typeface="-apple-system"/>
                  </a:rPr>
                  <a:t>根据</a:t>
                </a:r>
                <a:r>
                  <a:rPr kumimoji="0" lang="zh-CN" altLang="zh-CN"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惠更斯-菲涅尔原理</a:t>
                </a:r>
                <a:r>
                  <a:rPr kumimoji="0" lang="zh-CN" altLang="en-US"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，当原始的</a:t>
                </a:r>
                <a:r>
                  <a:rPr kumimoji="0" lang="en-US" altLang="zh-CN"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RF</a:t>
                </a:r>
                <a:r>
                  <a:rPr kumimoji="0" lang="zh-CN" altLang="en-US"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信号可能</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从</a:t>
                </a:r>
                <a:r>
                  <a:rPr lang="zh-CN" altLang="en-US" b="1">
                    <a:solidFill>
                      <a:srgbClr val="1F1F1F"/>
                    </a:solidFill>
                    <a:latin typeface="微软雅黑" panose="020B0503020204020204" pitchFamily="34" charset="-122"/>
                    <a:ea typeface="微软雅黑" panose="020B0503020204020204" pitchFamily="34" charset="-122"/>
                  </a:rPr>
                  <a:t>任何</a:t>
                </a:r>
                <a:r>
                  <a:rPr kumimoji="0" lang="zh-CN"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路径</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到达某个体素时，该体素就可以被视为一个正在重新发射</a:t>
                </a:r>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RF</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信号的新辐射源。</a:t>
                </a:r>
                <a:endPar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endParaRPr>
              </a:p>
              <a:p>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	</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如图所示，</a:t>
                </a:r>
                <a:r>
                  <a:rPr kumimoji="0" lang="en-US" altLang="zh-CN"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TX</a:t>
                </a:r>
                <a:r>
                  <a:rPr kumimoji="0" lang="zh-CN" altLang="en-US"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发送的信号经过反射和散射后到达了</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oMath>
                </a14:m>
                <a:r>
                  <a:rPr lang="zh-CN" altLang="en-US" b="1" i="0">
                    <a:effectLst/>
                    <a:latin typeface="微软雅黑" panose="020B0503020204020204" pitchFamily="34" charset="-122"/>
                    <a:ea typeface="微软雅黑" panose="020B0503020204020204" pitchFamily="34" charset="-122"/>
                  </a:rPr>
                  <a:t>位置的体素，那么这个体素就变成了新的发射机，沿着路径</a:t>
                </a:r>
                <a:r>
                  <a:rPr lang="en-US" altLang="zh-CN" b="1" i="0">
                    <a:effectLst/>
                    <a:latin typeface="微软雅黑" panose="020B0503020204020204" pitchFamily="34" charset="-122"/>
                    <a:ea typeface="微软雅黑" panose="020B0503020204020204" pitchFamily="34" charset="-122"/>
                  </a:rPr>
                  <a:t>r3</a:t>
                </a:r>
                <a:r>
                  <a:rPr lang="zh-CN" altLang="en-US" b="1" i="0">
                    <a:effectLst/>
                    <a:latin typeface="微软雅黑" panose="020B0503020204020204" pitchFamily="34" charset="-122"/>
                    <a:ea typeface="微软雅黑" panose="020B0503020204020204" pitchFamily="34" charset="-122"/>
                  </a:rPr>
                  <a:t>向</a:t>
                </a:r>
                <a:r>
                  <a:rPr lang="en-US" altLang="zh-CN" b="1" i="0">
                    <a:effectLst/>
                    <a:latin typeface="微软雅黑" panose="020B0503020204020204" pitchFamily="34" charset="-122"/>
                    <a:ea typeface="微软雅黑" panose="020B0503020204020204" pitchFamily="34" charset="-122"/>
                  </a:rPr>
                  <a:t>RX</a:t>
                </a:r>
                <a:r>
                  <a:rPr lang="zh-CN" altLang="en-US" b="1" i="0">
                    <a:effectLst/>
                    <a:latin typeface="微软雅黑" panose="020B0503020204020204" pitchFamily="34" charset="-122"/>
                    <a:ea typeface="微软雅黑" panose="020B0503020204020204" pitchFamily="34" charset="-122"/>
                  </a:rPr>
                  <a:t>重传信号</a:t>
                </a:r>
                <a:endParaRPr lang="en-US" altLang="zh-CN" b="1" i="0">
                  <a:effectLst/>
                  <a:latin typeface="微软雅黑" panose="020B0503020204020204" pitchFamily="34" charset="-122"/>
                  <a:ea typeface="微软雅黑" panose="020B0503020204020204" pitchFamily="34" charset="-122"/>
                </a:endParaRPr>
              </a:p>
              <a:p>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	</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最后，发出的信号在沿着</a:t>
                </a:r>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r3</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重传的路径上，在经过体素的时候也会受到相应的衰减</a:t>
                </a:r>
                <a:endParaRPr kumimoji="0" lang="en-US" altLang="zh-CN"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endParaRPr>
              </a:p>
              <a:p>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	</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上述体素的特性总结下来主要是三个属性，分别是体素的位置</a:t>
                </a:r>
                <a14:m>
                  <m:oMath xmlns:m="http://schemas.openxmlformats.org/officeDocument/2006/math">
                    <m:sSub>
                      <m:sSubPr>
                        <m:ctrlPr>
                          <a:rPr lang="zh-CN" altLang="zh-CN" sz="180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oMath>
                </a14:m>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、对</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RF</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信号的衰减</a:t>
                </a:r>
                <a14:m>
                  <m:oMath xmlns:m="http://schemas.openxmlformats.org/officeDocument/2006/math">
                    <m:r>
                      <a:rPr lang="en-US" altLang="zh-CN" sz="1200" i="1" kern="100" smtClean="0">
                        <a:effectLst/>
                        <a:latin typeface="Cambria Math" panose="02040503050406030204" pitchFamily="18" charset="0"/>
                        <a:ea typeface="+mn-ea"/>
                        <a:cs typeface="Times New Roman" panose="02020603050405020304" pitchFamily="18" charset="0"/>
                      </a:rPr>
                      <m:t>𝛿</m:t>
                    </m:r>
                    <m:r>
                      <a:rPr lang="en-US" altLang="zh-CN" sz="1200" i="1" kern="100" smtClean="0">
                        <a:effectLst/>
                        <a:latin typeface="Cambria Math" panose="02040503050406030204" pitchFamily="18" charset="0"/>
                        <a:ea typeface="+mn-ea"/>
                        <a:cs typeface="Times New Roman" panose="02020603050405020304" pitchFamily="18" charset="0"/>
                      </a:rPr>
                      <m:t>(</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mn-ea"/>
                            <a:cs typeface="Times New Roman" panose="02020603050405020304" pitchFamily="18" charset="0"/>
                          </a:rPr>
                          <m:t>𝑃</m:t>
                        </m:r>
                      </m:e>
                      <m:sub>
                        <m:r>
                          <a:rPr lang="en-US" altLang="zh-CN" sz="1200" i="1" kern="100">
                            <a:effectLst/>
                            <a:latin typeface="Cambria Math" panose="02040503050406030204" pitchFamily="18" charset="0"/>
                            <a:ea typeface="+mn-ea"/>
                            <a:cs typeface="Times New Roman" panose="02020603050405020304" pitchFamily="18" charset="0"/>
                          </a:rPr>
                          <m:t>𝑥</m:t>
                        </m:r>
                      </m:sub>
                    </m:sSub>
                  </m:oMath>
                </a14:m>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），和发出的信号</a:t>
                </a:r>
                <a14:m>
                  <m:oMath xmlns:m="http://schemas.openxmlformats.org/officeDocument/2006/math">
                    <m:r>
                      <a:rPr lang="en-US" altLang="zh-CN" sz="1200" i="1" kern="100" smtClean="0">
                        <a:solidFill>
                          <a:schemeClr val="tx1"/>
                        </a:solidFill>
                        <a:effectLst/>
                        <a:latin typeface="Cambria Math" panose="02040503050406030204" pitchFamily="18" charset="0"/>
                        <a:ea typeface="+mn-ea"/>
                        <a:cs typeface="Times New Roman" panose="02020603050405020304" pitchFamily="18" charset="0"/>
                      </a:rPr>
                      <m:t>𝑆</m:t>
                    </m:r>
                    <m:r>
                      <a:rPr lang="en-US" altLang="zh-CN" sz="1200" i="1" kern="100" smtClean="0">
                        <a:solidFill>
                          <a:schemeClr val="tx1"/>
                        </a:solidFill>
                        <a:effectLst/>
                        <a:latin typeface="Cambria Math" panose="02040503050406030204" pitchFamily="18" charset="0"/>
                        <a:ea typeface="+mn-ea"/>
                        <a:cs typeface="Times New Roman" panose="02020603050405020304" pitchFamily="18" charset="0"/>
                      </a:rPr>
                      <m:t>(</m:t>
                    </m:r>
                    <m:sSub>
                      <m:sSubPr>
                        <m:ctrlPr>
                          <a:rPr lang="zh-CN" altLang="zh-CN" sz="12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solidFill>
                              <a:schemeClr val="tx1"/>
                            </a:solidFill>
                            <a:effectLst/>
                            <a:latin typeface="Cambria Math" panose="02040503050406030204" pitchFamily="18" charset="0"/>
                            <a:ea typeface="+mn-ea"/>
                            <a:cs typeface="Times New Roman" panose="02020603050405020304" pitchFamily="18" charset="0"/>
                          </a:rPr>
                          <m:t>𝑃</m:t>
                        </m:r>
                      </m:e>
                      <m:sub>
                        <m:r>
                          <a:rPr lang="en-US" altLang="zh-CN" sz="1200" i="1" kern="100">
                            <a:solidFill>
                              <a:schemeClr val="tx1"/>
                            </a:solidFill>
                            <a:effectLst/>
                            <a:latin typeface="Cambria Math" panose="02040503050406030204" pitchFamily="18" charset="0"/>
                            <a:ea typeface="+mn-ea"/>
                            <a:cs typeface="Times New Roman" panose="02020603050405020304" pitchFamily="18" charset="0"/>
                          </a:rPr>
                          <m:t>𝑥</m:t>
                        </m:r>
                      </m:sub>
                    </m:sSub>
                  </m:oMath>
                </a14:m>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a:t>
                </a:r>
                <a:endParaRPr kumimoji="0" lang="en-US" altLang="zh-CN" sz="1200" b="0" i="0" u="none" strike="noStrike" cap="none" normalizeH="0" baseline="0">
                  <a:ln>
                    <a:noFill/>
                  </a:ln>
                  <a:solidFill>
                    <a:srgbClr val="1F1F1F"/>
                  </a:solidFill>
                  <a:effectLst/>
                  <a:latin typeface="-apple-system"/>
                  <a:ea typeface="微软雅黑" panose="020B0503020204020204" pitchFamily="34" charset="-122"/>
                </a:endParaRPr>
              </a:p>
              <a:p>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	</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这里发出的信号和衰减都是复数并且都是体素位置</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Px</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的函数，区别在于发出的信号也是一个方向</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的函数，这里的</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表示的是</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r3</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路径相对于</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Rx</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的方向，</a:t>
                </a:r>
                <a:endParaRPr kumimoji="0" lang="en-US" altLang="zh-CN" sz="1200" b="0" i="0" u="none" strike="noStrike" cap="none" normalizeH="0" baseline="0">
                  <a:ln>
                    <a:noFill/>
                  </a:ln>
                  <a:solidFill>
                    <a:srgbClr val="1F1F1F"/>
                  </a:solidFill>
                  <a:effectLst/>
                  <a:latin typeface="-apple-system"/>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r>
                  <a:rPr lang="en-US" altLang="zh-CN" b="0" i="0">
                    <a:effectLst/>
                    <a:latin typeface="-apple-system"/>
                  </a:rPr>
                  <a:t>	</a:t>
                </a:r>
                <a:r>
                  <a:rPr lang="zh-CN" altLang="en-US" b="0" i="0">
                    <a:effectLst/>
                    <a:latin typeface="-apple-system"/>
                  </a:rPr>
                  <a:t>首先，在具体了解我们的工作之前先了解一下</a:t>
                </a:r>
                <a:r>
                  <a:rPr lang="en-US" altLang="zh-CN" b="0" i="0">
                    <a:effectLst/>
                    <a:latin typeface="-apple-system"/>
                  </a:rPr>
                  <a:t>Nerf2</a:t>
                </a:r>
                <a:r>
                  <a:rPr lang="zh-CN" altLang="en-US" b="0" i="0">
                    <a:effectLst/>
                    <a:latin typeface="-apple-system"/>
                  </a:rPr>
                  <a:t>的</a:t>
                </a:r>
                <a:r>
                  <a:rPr lang="en-US" altLang="zh-CN" b="0" i="0">
                    <a:effectLst/>
                    <a:latin typeface="-apple-system"/>
                  </a:rPr>
                  <a:t>RF</a:t>
                </a:r>
                <a:r>
                  <a:rPr lang="zh-CN" altLang="en-US" b="0" i="0">
                    <a:effectLst/>
                    <a:latin typeface="-apple-system"/>
                  </a:rPr>
                  <a:t>信号辐射场建模机制。</a:t>
                </a:r>
                <a:endParaRPr lang="en-US" altLang="zh-CN" b="0" i="0">
                  <a:effectLst/>
                  <a:latin typeface="-apple-system"/>
                </a:endParaRPr>
              </a:p>
              <a:p>
                <a:r>
                  <a:rPr lang="en-US" altLang="zh-CN" b="0" i="0">
                    <a:effectLst/>
                    <a:latin typeface="-apple-system"/>
                  </a:rPr>
                  <a:t>	</a:t>
                </a:r>
                <a:r>
                  <a:rPr lang="zh-CN" altLang="en-US" b="0" i="0">
                    <a:effectLst/>
                    <a:latin typeface="-apple-system"/>
                  </a:rPr>
                  <a:t>因为</a:t>
                </a:r>
                <a:r>
                  <a:rPr lang="en-US" altLang="zh-CN" b="0" i="0">
                    <a:effectLst/>
                    <a:latin typeface="-apple-system"/>
                  </a:rPr>
                  <a:t>RF</a:t>
                </a:r>
                <a:r>
                  <a:rPr lang="zh-CN" altLang="en-US" b="0" i="0">
                    <a:effectLst/>
                    <a:latin typeface="-apple-system"/>
                  </a:rPr>
                  <a:t>信号在传播过程中会发生散射、衍射、反射、吸收等现象，因此</a:t>
                </a:r>
                <a:r>
                  <a:rPr lang="en-US" altLang="zh-CN" b="0" i="0">
                    <a:effectLst/>
                    <a:latin typeface="-apple-system"/>
                  </a:rPr>
                  <a:t>RF</a:t>
                </a:r>
                <a:r>
                  <a:rPr lang="zh-CN" altLang="en-US" b="0" i="0">
                    <a:effectLst/>
                    <a:latin typeface="-apple-system"/>
                  </a:rPr>
                  <a:t>信号最后被接收机接受时的路径是难以追踪的。</a:t>
                </a:r>
                <a:endParaRPr lang="en-US" altLang="zh-CN" b="0" i="0">
                  <a:effectLst/>
                  <a:latin typeface="-apple-system"/>
                </a:endParaRPr>
              </a:p>
              <a:p>
                <a:r>
                  <a:rPr lang="en-US" altLang="zh-CN" b="0" i="0">
                    <a:effectLst/>
                    <a:latin typeface="-apple-system"/>
                  </a:rPr>
                  <a:t>	</a:t>
                </a:r>
                <a:r>
                  <a:rPr lang="zh-CN" altLang="en-US" b="0" i="0">
                    <a:effectLst/>
                    <a:latin typeface="-apple-system"/>
                  </a:rPr>
                  <a:t>在</a:t>
                </a:r>
                <a:r>
                  <a:rPr lang="en-US" altLang="zh-CN" b="0" i="0">
                    <a:effectLst/>
                    <a:latin typeface="-apple-system"/>
                  </a:rPr>
                  <a:t>nerf2</a:t>
                </a:r>
                <a:r>
                  <a:rPr lang="zh-CN" altLang="en-US" b="0" i="0">
                    <a:effectLst/>
                    <a:latin typeface="-apple-system"/>
                  </a:rPr>
                  <a:t>中为了准确的追踪接收端周围的辐射场状况，将接收端周围的感兴趣区域都离散为空间中有限数量的小型</a:t>
                </a:r>
                <a:r>
                  <a:rPr lang="en-US" altLang="zh-CN" b="0" i="0">
                    <a:effectLst/>
                    <a:latin typeface="-apple-system"/>
                  </a:rPr>
                  <a:t>3D</a:t>
                </a:r>
                <a:r>
                  <a:rPr lang="zh-CN" altLang="en-US" b="0" i="0">
                    <a:effectLst/>
                    <a:latin typeface="-apple-system"/>
                  </a:rPr>
                  <a:t>体素。</a:t>
                </a:r>
                <a:endParaRPr lang="en-US" altLang="zh-CN" b="0" i="0">
                  <a:effectLst/>
                  <a:latin typeface="-apple-system"/>
                </a:endParaRPr>
              </a:p>
              <a:p>
                <a:r>
                  <a:rPr lang="en-US" altLang="zh-CN" b="0" i="0">
                    <a:effectLst/>
                    <a:latin typeface="-apple-system"/>
                  </a:rPr>
                  <a:t>	</a:t>
                </a:r>
                <a:r>
                  <a:rPr lang="zh-CN" altLang="en-US" b="0" i="0">
                    <a:effectLst/>
                    <a:latin typeface="-apple-system"/>
                  </a:rPr>
                  <a:t>根据</a:t>
                </a:r>
                <a:r>
                  <a:rPr kumimoji="0" lang="zh-CN" altLang="zh-CN"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惠更斯-菲涅尔原理</a:t>
                </a:r>
                <a:r>
                  <a:rPr kumimoji="0" lang="zh-CN" altLang="en-US"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，当原始的</a:t>
                </a:r>
                <a:r>
                  <a:rPr kumimoji="0" lang="en-US" altLang="zh-CN"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RF</a:t>
                </a:r>
                <a:r>
                  <a:rPr kumimoji="0" lang="zh-CN" altLang="en-US" sz="1200"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信号可能</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从</a:t>
                </a:r>
                <a:r>
                  <a:rPr lang="zh-CN" altLang="en-US" b="1">
                    <a:solidFill>
                      <a:srgbClr val="1F1F1F"/>
                    </a:solidFill>
                    <a:latin typeface="微软雅黑" panose="020B0503020204020204" pitchFamily="34" charset="-122"/>
                    <a:ea typeface="微软雅黑" panose="020B0503020204020204" pitchFamily="34" charset="-122"/>
                  </a:rPr>
                  <a:t>任何</a:t>
                </a:r>
                <a:r>
                  <a:rPr kumimoji="0" lang="zh-CN"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路径</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到达某个体素时，该体素就可以被视为一个正在重新发射</a:t>
                </a:r>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RF</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信号的新辐射源。</a:t>
                </a:r>
                <a:endPar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endParaRPr>
              </a:p>
              <a:p>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	</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如图所示，</a:t>
                </a:r>
                <a:r>
                  <a:rPr kumimoji="0" lang="en-US" altLang="zh-CN"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TX</a:t>
                </a:r>
                <a:r>
                  <a:rPr kumimoji="0" lang="zh-CN" altLang="en-US"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发送的信号经过反射和散射后到达了</a:t>
                </a:r>
                <a:r>
                  <a:rPr lang="en-US" altLang="zh-CN" sz="1200" i="0" kern="100">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200" i="0" kern="100">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等线" panose="02010600030101010101" pitchFamily="2" charset="-122"/>
                    <a:cs typeface="Times New Roman" panose="02020603050405020304" pitchFamily="18" charset="0"/>
                  </a:rPr>
                  <a:t>𝑥</a:t>
                </a:r>
                <a:r>
                  <a:rPr lang="zh-CN" altLang="en-US" b="1" i="0">
                    <a:effectLst/>
                    <a:latin typeface="微软雅黑" panose="020B0503020204020204" pitchFamily="34" charset="-122"/>
                    <a:ea typeface="微软雅黑" panose="020B0503020204020204" pitchFamily="34" charset="-122"/>
                  </a:rPr>
                  <a:t>位置的体素，那么这个体素就变成了新的发射机，沿着路径</a:t>
                </a:r>
                <a:r>
                  <a:rPr lang="en-US" altLang="zh-CN" b="1" i="0">
                    <a:effectLst/>
                    <a:latin typeface="微软雅黑" panose="020B0503020204020204" pitchFamily="34" charset="-122"/>
                    <a:ea typeface="微软雅黑" panose="020B0503020204020204" pitchFamily="34" charset="-122"/>
                  </a:rPr>
                  <a:t>r3</a:t>
                </a:r>
                <a:r>
                  <a:rPr lang="zh-CN" altLang="en-US" b="1" i="0">
                    <a:effectLst/>
                    <a:latin typeface="微软雅黑" panose="020B0503020204020204" pitchFamily="34" charset="-122"/>
                    <a:ea typeface="微软雅黑" panose="020B0503020204020204" pitchFamily="34" charset="-122"/>
                  </a:rPr>
                  <a:t>向</a:t>
                </a:r>
                <a:r>
                  <a:rPr lang="en-US" altLang="zh-CN" b="1" i="0">
                    <a:effectLst/>
                    <a:latin typeface="微软雅黑" panose="020B0503020204020204" pitchFamily="34" charset="-122"/>
                    <a:ea typeface="微软雅黑" panose="020B0503020204020204" pitchFamily="34" charset="-122"/>
                  </a:rPr>
                  <a:t>RX</a:t>
                </a:r>
                <a:r>
                  <a:rPr lang="zh-CN" altLang="en-US" b="1" i="0">
                    <a:effectLst/>
                    <a:latin typeface="微软雅黑" panose="020B0503020204020204" pitchFamily="34" charset="-122"/>
                    <a:ea typeface="微软雅黑" panose="020B0503020204020204" pitchFamily="34" charset="-122"/>
                  </a:rPr>
                  <a:t>重传信号</a:t>
                </a:r>
                <a:endParaRPr lang="en-US" altLang="zh-CN" b="1" i="0">
                  <a:effectLst/>
                  <a:latin typeface="微软雅黑" panose="020B0503020204020204" pitchFamily="34" charset="-122"/>
                  <a:ea typeface="微软雅黑" panose="020B0503020204020204" pitchFamily="34" charset="-122"/>
                </a:endParaRPr>
              </a:p>
              <a:p>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	</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最后，发出的信号在沿着</a:t>
                </a:r>
                <a:r>
                  <a:rPr kumimoji="0" lang="en-US" altLang="zh-CN"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r3</a:t>
                </a:r>
                <a:r>
                  <a:rPr kumimoji="0" lang="zh-CN" altLang="en-US" b="1"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rPr>
                  <a:t>重传的路径上，在经过体素的时候也会受到相应的衰减</a:t>
                </a:r>
                <a:endParaRPr kumimoji="0" lang="en-US" altLang="zh-CN" b="0" i="0" u="none" strike="noStrike" cap="none" normalizeH="0" baseline="0">
                  <a:ln>
                    <a:noFill/>
                  </a:ln>
                  <a:solidFill>
                    <a:srgbClr val="1F1F1F"/>
                  </a:solidFill>
                  <a:effectLst/>
                  <a:latin typeface="微软雅黑" panose="020B0503020204020204" pitchFamily="34" charset="-122"/>
                  <a:ea typeface="微软雅黑" panose="020B0503020204020204" pitchFamily="34" charset="-122"/>
                </a:endParaRPr>
              </a:p>
              <a:p>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	</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上述体素的特性总结下来主要是三个属性，分别是体素的位置</a:t>
                </a:r>
                <a:r>
                  <a:rPr lang="en-US" altLang="zh-CN" sz="1800" i="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𝑃</a:t>
                </a:r>
                <a:r>
                  <a:rPr lang="zh-CN" altLang="zh-CN" sz="1800" i="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等线" panose="02010600030101010101" pitchFamily="2" charset="-122"/>
                    <a:cs typeface="Times New Roman" panose="02020603050405020304" pitchFamily="18" charset="0"/>
                  </a:rPr>
                  <a:t>𝑥</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、对</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RF</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信号的衰减</a:t>
                </a:r>
                <a:r>
                  <a:rPr lang="en-US" altLang="zh-CN" sz="1200" i="0" kern="100">
                    <a:effectLst/>
                    <a:latin typeface="Cambria Math" panose="02040503050406030204" pitchFamily="18" charset="0"/>
                    <a:ea typeface="+mn-ea"/>
                    <a:cs typeface="Times New Roman" panose="02020603050405020304" pitchFamily="18" charset="0"/>
                  </a:rPr>
                  <a:t>𝛿(𝑃</a:t>
                </a:r>
                <a:r>
                  <a:rPr lang="zh-CN" altLang="zh-CN" sz="1200" i="0" kern="100">
                    <a:effectLst/>
                    <a:latin typeface="Cambria Math" panose="02040503050406030204" pitchFamily="18" charset="0"/>
                    <a:ea typeface="+mn-ea"/>
                    <a:cs typeface="Times New Roman" panose="02020603050405020304" pitchFamily="18" charset="0"/>
                  </a:rPr>
                  <a:t>_</a:t>
                </a:r>
                <a:r>
                  <a:rPr lang="en-US" altLang="zh-CN" sz="1200" i="0" kern="100">
                    <a:effectLst/>
                    <a:latin typeface="Cambria Math" panose="02040503050406030204" pitchFamily="18" charset="0"/>
                    <a:ea typeface="+mn-ea"/>
                    <a:cs typeface="Times New Roman" panose="02020603050405020304" pitchFamily="18" charset="0"/>
                  </a:rPr>
                  <a:t>𝑥</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），和发出的信号</a:t>
                </a:r>
                <a:r>
                  <a:rPr lang="en-US" altLang="zh-CN" sz="1200" i="0" kern="100">
                    <a:solidFill>
                      <a:schemeClr val="tx1"/>
                    </a:solidFill>
                    <a:effectLst/>
                    <a:latin typeface="Cambria Math" panose="02040503050406030204" pitchFamily="18" charset="0"/>
                    <a:ea typeface="+mn-ea"/>
                    <a:cs typeface="Times New Roman" panose="02020603050405020304" pitchFamily="18" charset="0"/>
                  </a:rPr>
                  <a:t>𝑆(𝑃</a:t>
                </a:r>
                <a:r>
                  <a:rPr lang="zh-CN" altLang="zh-CN" sz="1200" i="0" kern="100">
                    <a:solidFill>
                      <a:schemeClr val="tx1"/>
                    </a:solidFill>
                    <a:effectLst/>
                    <a:latin typeface="Cambria Math" panose="02040503050406030204" pitchFamily="18" charset="0"/>
                    <a:ea typeface="+mn-ea"/>
                    <a:cs typeface="Times New Roman" panose="02020603050405020304" pitchFamily="18" charset="0"/>
                  </a:rPr>
                  <a:t>_</a:t>
                </a:r>
                <a:r>
                  <a:rPr lang="en-US" altLang="zh-CN" sz="1200" i="0" kern="100">
                    <a:solidFill>
                      <a:schemeClr val="tx1"/>
                    </a:solidFill>
                    <a:effectLst/>
                    <a:latin typeface="Cambria Math" panose="02040503050406030204" pitchFamily="18" charset="0"/>
                    <a:ea typeface="+mn-ea"/>
                    <a:cs typeface="Times New Roman" panose="02020603050405020304" pitchFamily="18" charset="0"/>
                  </a:rPr>
                  <a:t>𝑥</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a:t>
                </a:r>
                <a:endParaRPr kumimoji="0" lang="en-US" altLang="zh-CN" sz="1200" b="0" i="0" u="none" strike="noStrike" cap="none" normalizeH="0" baseline="0">
                  <a:ln>
                    <a:noFill/>
                  </a:ln>
                  <a:solidFill>
                    <a:srgbClr val="1F1F1F"/>
                  </a:solidFill>
                  <a:effectLst/>
                  <a:latin typeface="-apple-system"/>
                  <a:ea typeface="微软雅黑" panose="020B0503020204020204" pitchFamily="34" charset="-122"/>
                </a:endParaRPr>
              </a:p>
              <a:p>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	</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这里发出的信号和衰减都是复数并且都是体素位置</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Px</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的函数，区别在于发出的信号也是一个方向</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的函数，这里的</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w</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表示的是</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r3</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路径相对于</a:t>
                </a:r>
                <a:r>
                  <a:rPr kumimoji="0" lang="en-US" altLang="zh-CN" sz="1200" b="0" i="0" u="none" strike="noStrike" cap="none" normalizeH="0" baseline="0">
                    <a:ln>
                      <a:noFill/>
                    </a:ln>
                    <a:solidFill>
                      <a:srgbClr val="1F1F1F"/>
                    </a:solidFill>
                    <a:effectLst/>
                    <a:latin typeface="-apple-system"/>
                    <a:ea typeface="微软雅黑" panose="020B0503020204020204" pitchFamily="34" charset="-122"/>
                  </a:rPr>
                  <a:t>Rx</a:t>
                </a:r>
                <a:r>
                  <a:rPr kumimoji="0" lang="zh-CN" altLang="en-US" sz="1200" b="0" i="0" u="none" strike="noStrike" cap="none" normalizeH="0" baseline="0">
                    <a:ln>
                      <a:noFill/>
                    </a:ln>
                    <a:solidFill>
                      <a:srgbClr val="1F1F1F"/>
                    </a:solidFill>
                    <a:effectLst/>
                    <a:latin typeface="-apple-system"/>
                    <a:ea typeface="微软雅黑" panose="020B0503020204020204" pitchFamily="34" charset="-122"/>
                  </a:rPr>
                  <a:t>的方向，</a:t>
                </a:r>
                <a:endParaRPr kumimoji="0" lang="en-US" altLang="zh-CN" sz="1200" b="0" i="0" u="none" strike="noStrike" cap="none" normalizeH="0" baseline="0">
                  <a:ln>
                    <a:noFill/>
                  </a:ln>
                  <a:solidFill>
                    <a:srgbClr val="1F1F1F"/>
                  </a:solidFill>
                  <a:effectLst/>
                  <a:latin typeface="-apple-system"/>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807977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NeRF2</a:t>
            </a:r>
            <a:r>
              <a:rPr lang="zh-CN" altLang="en-US" b="0" i="0" dirty="0">
                <a:effectLst/>
                <a:latin typeface="-apple-system"/>
              </a:rPr>
              <a:t>的辐射场是基于</a:t>
            </a:r>
            <a:r>
              <a:rPr lang="en-US" altLang="zh-CN" b="0" i="0" dirty="0">
                <a:effectLst/>
                <a:latin typeface="-apple-system"/>
              </a:rPr>
              <a:t>RF</a:t>
            </a:r>
            <a:r>
              <a:rPr lang="zh-CN" altLang="en-US" b="0" i="0" dirty="0">
                <a:effectLst/>
                <a:latin typeface="-apple-system"/>
              </a:rPr>
              <a:t>信号的传播原理建模的，最后也是在接收端获取到接收到的</a:t>
            </a:r>
            <a:r>
              <a:rPr lang="en-US" altLang="zh-CN" b="0" i="0" dirty="0">
                <a:effectLst/>
                <a:latin typeface="-apple-system"/>
              </a:rPr>
              <a:t>RF</a:t>
            </a:r>
            <a:r>
              <a:rPr lang="zh-CN" altLang="en-US" b="0" i="0" dirty="0">
                <a:effectLst/>
                <a:latin typeface="-apple-system"/>
              </a:rPr>
              <a:t>信号。但是我们要建立的的</a:t>
            </a:r>
            <a:r>
              <a:rPr lang="en-US" altLang="zh-CN" b="0" i="0" dirty="0">
                <a:effectLst/>
                <a:latin typeface="-apple-system"/>
              </a:rPr>
              <a:t>CKM</a:t>
            </a:r>
            <a:r>
              <a:rPr lang="zh-CN" altLang="en-US" b="0" i="0" dirty="0">
                <a:effectLst/>
                <a:latin typeface="-apple-system"/>
              </a:rPr>
              <a:t>并不是要去获取收到的</a:t>
            </a:r>
            <a:r>
              <a:rPr lang="en-US" altLang="zh-CN" b="0" i="0" dirty="0">
                <a:effectLst/>
                <a:latin typeface="-apple-system"/>
              </a:rPr>
              <a:t>RF</a:t>
            </a:r>
            <a:r>
              <a:rPr lang="zh-CN" altLang="en-US" b="0" i="0" dirty="0">
                <a:effectLst/>
                <a:latin typeface="-apple-system"/>
              </a:rPr>
              <a:t>信号，而是要获取发送端和接收端之间的信道。</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因此我们基于</a:t>
            </a:r>
            <a:r>
              <a:rPr lang="en-US" altLang="zh-CN" b="0" i="0" dirty="0">
                <a:effectLst/>
                <a:latin typeface="-apple-system"/>
              </a:rPr>
              <a:t>nerf2</a:t>
            </a:r>
            <a:r>
              <a:rPr lang="zh-CN" altLang="en-US" b="0" i="0" dirty="0">
                <a:effectLst/>
                <a:latin typeface="-apple-system"/>
              </a:rPr>
              <a:t>的辐射场空间，从信道的视角重新推理，当发射端发出信号恒为</a:t>
            </a:r>
            <a:r>
              <a:rPr lang="en-US" altLang="zh-CN" b="0" i="0" dirty="0">
                <a:effectLst/>
                <a:latin typeface="-apple-system"/>
              </a:rPr>
              <a:t>1</a:t>
            </a:r>
            <a:r>
              <a:rPr lang="zh-CN" altLang="en-US" b="0" i="0" dirty="0">
                <a:effectLst/>
                <a:latin typeface="-apple-system"/>
              </a:rPr>
              <a:t>的时候，此时体素发出的信号就为发射机到体素的信道，由此我们就借助</a:t>
            </a:r>
            <a:r>
              <a:rPr lang="en-US" altLang="zh-CN" b="0" i="0" dirty="0">
                <a:effectLst/>
                <a:latin typeface="-apple-system"/>
              </a:rPr>
              <a:t>Nerf2</a:t>
            </a:r>
            <a:r>
              <a:rPr lang="zh-CN" altLang="en-US" b="0" i="0" dirty="0">
                <a:effectLst/>
                <a:latin typeface="-apple-system"/>
              </a:rPr>
              <a:t>的辐射场联系到了信道空间，在这里我们定义为信道知识空间。</a:t>
            </a:r>
            <a:endParaRPr lang="en-US" altLang="zh-CN" b="0" i="0" dirty="0">
              <a:effectLst/>
              <a:latin typeface="-apple-system"/>
            </a:endParaRPr>
          </a:p>
          <a:p>
            <a:r>
              <a:rPr lang="en-US" altLang="zh-CN" b="0" i="0" dirty="0">
                <a:effectLst/>
                <a:latin typeface="-apple-system"/>
              </a:rPr>
              <a:t>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03757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kern="1200" dirty="0">
                <a:solidFill>
                  <a:srgbClr val="000000"/>
                </a:solidFill>
                <a:effectLst/>
                <a:latin typeface="-apple-system"/>
                <a:ea typeface="等线" panose="02010600030101010101" pitchFamily="2" charset="-122"/>
                <a:cs typeface="+mn-cs"/>
              </a:rPr>
              <a:t>	</a:t>
            </a:r>
            <a:r>
              <a:rPr lang="zh-CN" altLang="zh-CN" sz="1800" b="0" i="0" kern="1200" dirty="0">
                <a:solidFill>
                  <a:srgbClr val="000000"/>
                </a:solidFill>
                <a:effectLst/>
                <a:latin typeface="-apple-system"/>
                <a:ea typeface="等线" panose="02010600030101010101" pitchFamily="2" charset="-122"/>
                <a:cs typeface="+mn-cs"/>
              </a:rPr>
              <a:t>然后我们再对</a:t>
            </a:r>
            <a:r>
              <a:rPr lang="zh-CN" altLang="en-US" sz="1800" b="0" i="0" kern="1200" dirty="0">
                <a:solidFill>
                  <a:srgbClr val="000000"/>
                </a:solidFill>
                <a:effectLst/>
                <a:latin typeface="-apple-system"/>
                <a:ea typeface="等线" panose="02010600030101010101" pitchFamily="2" charset="-122"/>
                <a:cs typeface="+mn-cs"/>
              </a:rPr>
              <a:t>辐射场和信道知识空间的</a:t>
            </a:r>
            <a:r>
              <a:rPr lang="zh-CN" altLang="zh-CN" sz="1800" b="0" i="0" kern="1200" dirty="0">
                <a:solidFill>
                  <a:srgbClr val="000000"/>
                </a:solidFill>
                <a:effectLst/>
                <a:latin typeface="-apple-system"/>
                <a:ea typeface="等线" panose="02010600030101010101" pitchFamily="2" charset="-122"/>
                <a:cs typeface="+mn-cs"/>
              </a:rPr>
              <a:t>建模优势进行分析，</a:t>
            </a:r>
            <a:r>
              <a:rPr lang="en-US" altLang="zh-CN" sz="1800" b="0" i="0" kern="1200" dirty="0">
                <a:solidFill>
                  <a:srgbClr val="000000"/>
                </a:solidFill>
                <a:effectLst/>
                <a:latin typeface="-apple-system"/>
                <a:ea typeface="等线" panose="02010600030101010101" pitchFamily="2" charset="-122"/>
                <a:cs typeface="+mn-cs"/>
              </a:rPr>
              <a:t>NeRF2</a:t>
            </a:r>
            <a:r>
              <a:rPr lang="zh-CN" altLang="zh-CN" sz="1800" b="0" i="0" kern="1200" dirty="0">
                <a:solidFill>
                  <a:srgbClr val="000000"/>
                </a:solidFill>
                <a:effectLst/>
                <a:latin typeface="-apple-system"/>
                <a:ea typeface="等线" panose="02010600030101010101" pitchFamily="2" charset="-122"/>
                <a:cs typeface="+mn-cs"/>
              </a:rPr>
              <a:t>这样建立辐射场主要的</a:t>
            </a:r>
            <a:r>
              <a:rPr lang="zh-CN" altLang="en-US" sz="1800" b="0" i="0" kern="1200" dirty="0">
                <a:solidFill>
                  <a:srgbClr val="000000"/>
                </a:solidFill>
                <a:effectLst/>
                <a:latin typeface="-apple-system"/>
                <a:ea typeface="等线" panose="02010600030101010101" pitchFamily="2" charset="-122"/>
                <a:cs typeface="+mn-cs"/>
              </a:rPr>
              <a:t>特点</a:t>
            </a:r>
            <a:r>
              <a:rPr lang="zh-CN" altLang="zh-CN" sz="1800" b="0" i="0" kern="1200" dirty="0">
                <a:solidFill>
                  <a:srgbClr val="000000"/>
                </a:solidFill>
                <a:effectLst/>
                <a:latin typeface="-apple-system"/>
                <a:ea typeface="等线" panose="02010600030101010101" pitchFamily="2" charset="-122"/>
                <a:cs typeface="+mn-cs"/>
              </a:rPr>
              <a:t>就是可以追踪信号是如何被接收的，</a:t>
            </a:r>
            <a:r>
              <a:rPr lang="zh-CN" altLang="en-US" sz="1800" b="0" i="0" kern="1200" dirty="0">
                <a:solidFill>
                  <a:srgbClr val="000000"/>
                </a:solidFill>
                <a:effectLst/>
                <a:latin typeface="-apple-system"/>
                <a:ea typeface="等线" panose="02010600030101010101" pitchFamily="2" charset="-122"/>
                <a:cs typeface="+mn-cs"/>
              </a:rPr>
              <a:t>进一步</a:t>
            </a:r>
            <a:r>
              <a:rPr lang="zh-CN" altLang="zh-CN" sz="1800" b="0" i="0" kern="1200" dirty="0">
                <a:solidFill>
                  <a:srgbClr val="000000"/>
                </a:solidFill>
                <a:effectLst/>
                <a:latin typeface="-apple-system"/>
                <a:ea typeface="等线" panose="02010600030101010101" pitchFamily="2" charset="-122"/>
                <a:cs typeface="+mn-cs"/>
              </a:rPr>
              <a:t>转换到信道知识空间的</a:t>
            </a:r>
            <a:r>
              <a:rPr lang="zh-CN" altLang="en-US" sz="1800" b="0" i="0" kern="1200" dirty="0">
                <a:solidFill>
                  <a:srgbClr val="000000"/>
                </a:solidFill>
                <a:effectLst/>
                <a:latin typeface="-apple-system"/>
                <a:ea typeface="等线" panose="02010600030101010101" pitchFamily="2" charset="-122"/>
                <a:cs typeface="+mn-cs"/>
              </a:rPr>
              <a:t>特点</a:t>
            </a:r>
            <a:r>
              <a:rPr lang="zh-CN" altLang="zh-CN" sz="1800" b="0" i="0" kern="1200" dirty="0">
                <a:solidFill>
                  <a:srgbClr val="000000"/>
                </a:solidFill>
                <a:effectLst/>
                <a:latin typeface="-apple-system"/>
                <a:ea typeface="等线" panose="02010600030101010101" pitchFamily="2" charset="-122"/>
                <a:cs typeface="+mn-cs"/>
              </a:rPr>
              <a:t>就是可以在接收端区分出信道的不同子径。</a:t>
            </a:r>
            <a:endParaRPr lang="en-US" altLang="zh-CN" sz="1800" b="0" i="0" kern="1200" dirty="0">
              <a:solidFill>
                <a:srgbClr val="000000"/>
              </a:solidFill>
              <a:effectLst/>
              <a:latin typeface="-apple-system"/>
              <a:ea typeface="等线" panose="02010600030101010101" pitchFamily="2" charset="-122"/>
              <a:cs typeface="+mn-cs"/>
            </a:endParaRPr>
          </a:p>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区分子径对于我们的工作有什么帮助呢，因为之前分析了</a:t>
            </a:r>
            <a:r>
              <a:rPr lang="en-US" altLang="zh-CN" sz="1800" b="0" i="0" kern="1200" dirty="0">
                <a:solidFill>
                  <a:srgbClr val="000000"/>
                </a:solidFill>
                <a:effectLst/>
                <a:latin typeface="-apple-system"/>
                <a:ea typeface="等线" panose="02010600030101010101" pitchFamily="2" charset="-122"/>
                <a:cs typeface="+mn-cs"/>
              </a:rPr>
              <a:t>CKM</a:t>
            </a:r>
            <a:r>
              <a:rPr lang="zh-CN" altLang="en-US" sz="1800" b="0" i="0" kern="1200" dirty="0">
                <a:solidFill>
                  <a:srgbClr val="000000"/>
                </a:solidFill>
                <a:effectLst/>
                <a:latin typeface="-apple-system"/>
                <a:ea typeface="等线" panose="02010600030101010101" pitchFamily="2" charset="-122"/>
                <a:cs typeface="+mn-cs"/>
              </a:rPr>
              <a:t>和信道外推做的事情是几乎一样的，因此我们根据下面这篇信道外推的文章进行分析，在文章里主要将信道外推分成了两种方法，一种方法是低分辨的信道外推，另一种方法是高分辨的信道外推，低分辨的信道外推主要指的是仅从信道系数出发，根据信道系数的模糊相似性来进行信道外推，而第二种就是高分辨的信道外推，具体高分辨指的是将视角放到更精细的信道子径上，根据信道子径参数的相关性进行信道外推，这也是近几年信道外推主要用的方式。因此从这篇文章的结论也可以看出信道知识空间将信道建模为各个子径的叠加是符合现在信道外推的建模是符合现在主流信道外推逻辑的，因此这样的建模是有利于我们提高信道估计精度，从而间接降低信道估计的导频开销。</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93723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kern="1200">
                <a:solidFill>
                  <a:srgbClr val="000000"/>
                </a:solidFill>
                <a:effectLst/>
                <a:latin typeface="-apple-system"/>
                <a:ea typeface="等线" panose="02010600030101010101" pitchFamily="2" charset="-122"/>
                <a:cs typeface="+mn-cs"/>
              </a:rPr>
              <a:t>	</a:t>
            </a:r>
            <a:r>
              <a:rPr lang="zh-CN" altLang="en-US" sz="1800" b="0" i="0" kern="1200">
                <a:solidFill>
                  <a:srgbClr val="000000"/>
                </a:solidFill>
                <a:effectLst/>
                <a:latin typeface="-apple-system"/>
                <a:ea typeface="等线" panose="02010600030101010101" pitchFamily="2" charset="-122"/>
                <a:cs typeface="+mn-cs"/>
              </a:rPr>
              <a:t>基于之前的信道知识空间建模，我们接下来实现对各子径信道的聚合，从而实现对</a:t>
            </a:r>
            <a:r>
              <a:rPr lang="en-US" altLang="zh-CN" sz="1800" b="0" i="0" kern="1200">
                <a:solidFill>
                  <a:srgbClr val="000000"/>
                </a:solidFill>
                <a:effectLst/>
                <a:latin typeface="-apple-system"/>
                <a:ea typeface="等线" panose="02010600030101010101" pitchFamily="2" charset="-122"/>
                <a:cs typeface="+mn-cs"/>
              </a:rPr>
              <a:t>CSI</a:t>
            </a:r>
            <a:r>
              <a:rPr lang="zh-CN" altLang="en-US" sz="1800" b="0" i="0" kern="1200">
                <a:solidFill>
                  <a:srgbClr val="000000"/>
                </a:solidFill>
                <a:effectLst/>
                <a:latin typeface="-apple-system"/>
                <a:ea typeface="等线" panose="02010600030101010101" pitchFamily="2" charset="-122"/>
                <a:cs typeface="+mn-cs"/>
              </a:rPr>
              <a:t>的预测。具体来说，根据</a:t>
            </a:r>
            <a:r>
              <a:rPr lang="en-US" altLang="zh-CN" sz="1800" b="0" i="0" kern="1200">
                <a:solidFill>
                  <a:srgbClr val="000000"/>
                </a:solidFill>
                <a:effectLst/>
                <a:latin typeface="-apple-system"/>
                <a:ea typeface="等线" panose="02010600030101010101" pitchFamily="2" charset="-122"/>
                <a:cs typeface="+mn-cs"/>
              </a:rPr>
              <a:t>Frris </a:t>
            </a:r>
            <a:r>
              <a:rPr lang="zh-CN" altLang="en-US" sz="1800" b="0" i="0" kern="1200">
                <a:solidFill>
                  <a:srgbClr val="000000"/>
                </a:solidFill>
                <a:effectLst/>
                <a:latin typeface="-apple-system"/>
                <a:ea typeface="等线" panose="02010600030101010101" pitchFamily="2" charset="-122"/>
                <a:cs typeface="+mn-cs"/>
              </a:rPr>
              <a:t>方程，基站和用户之间的</a:t>
            </a:r>
            <a:r>
              <a:rPr lang="en-US" altLang="zh-CN" sz="1800" b="0" i="0" kern="1200">
                <a:solidFill>
                  <a:srgbClr val="000000"/>
                </a:solidFill>
                <a:effectLst/>
                <a:latin typeface="-apple-system"/>
                <a:ea typeface="等线" panose="02010600030101010101" pitchFamily="2" charset="-122"/>
                <a:cs typeface="+mn-cs"/>
              </a:rPr>
              <a:t>CSI</a:t>
            </a:r>
            <a:r>
              <a:rPr lang="zh-CN" altLang="en-US" sz="1800" b="0" i="0" kern="1200">
                <a:solidFill>
                  <a:srgbClr val="000000"/>
                </a:solidFill>
                <a:effectLst/>
                <a:latin typeface="-apple-system"/>
                <a:ea typeface="等线" panose="02010600030101010101" pitchFamily="2" charset="-122"/>
                <a:cs typeface="+mn-cs"/>
              </a:rPr>
              <a:t>聚合方程可以写成如下这个式子，其中</a:t>
            </a:r>
            <a:r>
              <a:rPr lang="en-US" altLang="zh-CN" sz="1800" b="0" i="0" kern="1200">
                <a:solidFill>
                  <a:srgbClr val="000000"/>
                </a:solidFill>
                <a:effectLst/>
                <a:latin typeface="-apple-system"/>
                <a:ea typeface="等线" panose="02010600030101010101" pitchFamily="2" charset="-122"/>
                <a:cs typeface="+mn-cs"/>
              </a:rPr>
              <a:t>H pi-&gt;pue</a:t>
            </a:r>
            <a:r>
              <a:rPr lang="zh-CN" altLang="en-US" sz="1800" b="0" i="0" kern="1200">
                <a:solidFill>
                  <a:srgbClr val="000000"/>
                </a:solidFill>
                <a:effectLst/>
                <a:latin typeface="-apple-system"/>
                <a:ea typeface="等线" panose="02010600030101010101" pitchFamily="2" charset="-122"/>
                <a:cs typeface="+mn-cs"/>
              </a:rPr>
              <a:t>指的是体素</a:t>
            </a:r>
            <a:r>
              <a:rPr lang="en-US" altLang="zh-CN" sz="1800" b="0" i="0" kern="1200">
                <a:solidFill>
                  <a:srgbClr val="000000"/>
                </a:solidFill>
                <a:effectLst/>
                <a:latin typeface="-apple-system"/>
                <a:ea typeface="等线" panose="02010600030101010101" pitchFamily="2" charset="-122"/>
                <a:cs typeface="+mn-cs"/>
              </a:rPr>
              <a:t>pi</a:t>
            </a:r>
            <a:r>
              <a:rPr lang="zh-CN" altLang="en-US" sz="1800" b="0" i="0" kern="1200">
                <a:solidFill>
                  <a:srgbClr val="000000"/>
                </a:solidFill>
                <a:effectLst/>
                <a:latin typeface="-apple-system"/>
                <a:ea typeface="等线" panose="02010600030101010101" pitchFamily="2" charset="-122"/>
                <a:cs typeface="+mn-cs"/>
              </a:rPr>
              <a:t>重传信号被</a:t>
            </a:r>
            <a:r>
              <a:rPr lang="en-US" altLang="zh-CN" sz="1800" b="0" i="0" kern="1200">
                <a:solidFill>
                  <a:srgbClr val="000000"/>
                </a:solidFill>
                <a:effectLst/>
                <a:latin typeface="-apple-system"/>
                <a:ea typeface="等线" panose="02010600030101010101" pitchFamily="2" charset="-122"/>
                <a:cs typeface="+mn-cs"/>
              </a:rPr>
              <a:t>pUe</a:t>
            </a:r>
            <a:r>
              <a:rPr lang="zh-CN" altLang="en-US" sz="1800" b="0" i="0" kern="1200">
                <a:solidFill>
                  <a:srgbClr val="000000"/>
                </a:solidFill>
                <a:effectLst/>
                <a:latin typeface="-apple-system"/>
                <a:ea typeface="等线" panose="02010600030101010101" pitchFamily="2" charset="-122"/>
                <a:cs typeface="+mn-cs"/>
              </a:rPr>
              <a:t>前所经历的衰减，可以分成幅度衰减和相位衰减。</a:t>
            </a:r>
            <a:r>
              <a:rPr lang="en-US" altLang="zh-CN" sz="1800" b="0" i="0" kern="1200">
                <a:solidFill>
                  <a:srgbClr val="000000"/>
                </a:solidFill>
                <a:effectLst/>
                <a:latin typeface="-apple-system"/>
                <a:ea typeface="等线" panose="02010600030101010101" pitchFamily="2" charset="-122"/>
                <a:cs typeface="+mn-cs"/>
              </a:rPr>
              <a:t>SH</a:t>
            </a:r>
            <a:r>
              <a:rPr lang="zh-CN" altLang="en-US" sz="1800" b="0" i="0" kern="1200">
                <a:solidFill>
                  <a:srgbClr val="000000"/>
                </a:solidFill>
                <a:effectLst/>
                <a:latin typeface="-apple-system"/>
                <a:ea typeface="等线" panose="02010600030101010101" pitchFamily="2" charset="-122"/>
                <a:cs typeface="+mn-cs"/>
              </a:rPr>
              <a:t>是体素重传的信号。</a:t>
            </a:r>
            <a:endParaRPr lang="en-US" altLang="zh-CN" sz="1800" b="0" i="0" kern="1200">
              <a:solidFill>
                <a:srgbClr val="000000"/>
              </a:solidFill>
              <a:effectLst/>
              <a:latin typeface="-apple-system"/>
              <a:ea typeface="等线" panose="02010600030101010101" pitchFamily="2" charset="-122"/>
              <a:cs typeface="+mn-cs"/>
            </a:endParaRPr>
          </a:p>
          <a:p>
            <a:r>
              <a:rPr lang="en-US" altLang="zh-CN" sz="1800" b="0" i="0" kern="1200">
                <a:solidFill>
                  <a:srgbClr val="000000"/>
                </a:solidFill>
                <a:effectLst/>
                <a:latin typeface="-apple-system"/>
                <a:ea typeface="等线" panose="02010600030101010101" pitchFamily="2" charset="-122"/>
                <a:cs typeface="+mn-cs"/>
              </a:rPr>
              <a:t>	</a:t>
            </a:r>
            <a:r>
              <a:rPr lang="zh-CN" altLang="en-US" sz="1800" b="0" i="0" kern="1200">
                <a:solidFill>
                  <a:srgbClr val="000000"/>
                </a:solidFill>
                <a:effectLst/>
                <a:latin typeface="-apple-system"/>
                <a:ea typeface="等线" panose="02010600030101010101" pitchFamily="2" charset="-122"/>
                <a:cs typeface="+mn-cs"/>
              </a:rPr>
              <a:t>在这个式子中，我们先不考虑</a:t>
            </a:r>
            <a:r>
              <a:rPr lang="en-US" altLang="zh-CN" sz="1800" b="0" i="0" kern="1200">
                <a:solidFill>
                  <a:srgbClr val="000000"/>
                </a:solidFill>
                <a:effectLst/>
                <a:latin typeface="-apple-system"/>
                <a:ea typeface="等线" panose="02010600030101010101" pitchFamily="2" charset="-122"/>
                <a:cs typeface="+mn-cs"/>
              </a:rPr>
              <a:t>SH</a:t>
            </a:r>
            <a:r>
              <a:rPr lang="zh-CN" altLang="en-US" sz="1800" b="0" i="0" kern="1200">
                <a:solidFill>
                  <a:srgbClr val="000000"/>
                </a:solidFill>
                <a:effectLst/>
                <a:latin typeface="-apple-system"/>
                <a:ea typeface="等线" panose="02010600030101010101" pitchFamily="2" charset="-122"/>
                <a:cs typeface="+mn-cs"/>
              </a:rPr>
              <a:t>，假设其已知，先完成对于</a:t>
            </a:r>
            <a:r>
              <a:rPr lang="en-US" altLang="zh-CN" sz="1800" b="0" i="0" kern="1200">
                <a:solidFill>
                  <a:srgbClr val="000000"/>
                </a:solidFill>
                <a:effectLst/>
                <a:latin typeface="-apple-system"/>
                <a:ea typeface="等线" panose="02010600030101010101" pitchFamily="2" charset="-122"/>
                <a:cs typeface="+mn-cs"/>
              </a:rPr>
              <a:t>Hpi-》PUE</a:t>
            </a:r>
            <a:r>
              <a:rPr lang="zh-CN" altLang="en-US" sz="1800" b="0" i="0" kern="1200">
                <a:solidFill>
                  <a:srgbClr val="000000"/>
                </a:solidFill>
                <a:effectLst/>
                <a:latin typeface="-apple-system"/>
                <a:ea typeface="等线" panose="02010600030101010101" pitchFamily="2" charset="-122"/>
                <a:cs typeface="+mn-cs"/>
              </a:rPr>
              <a:t>的推导，根据我们刚刚对于信道知识空间的建模，信号沿着体素到用户的这段子径上的衰减可以视为路径上所有体素对信号施加衰减的叠加。</a:t>
            </a:r>
            <a:endParaRPr lang="en-US" altLang="zh-CN" sz="1800" b="0" i="0" kern="1200">
              <a:solidFill>
                <a:srgbClr val="000000"/>
              </a:solidFill>
              <a:effectLst/>
              <a:latin typeface="-apple-system"/>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apple-system"/>
                <a:ea typeface="等线" panose="02010600030101010101" pitchFamily="2" charset="-122"/>
                <a:cs typeface="+mn-cs"/>
              </a:rPr>
              <a:t>	</a:t>
            </a:r>
            <a:r>
              <a:rPr lang="zh-CN" altLang="en-US" sz="1800" b="0" i="0" kern="1200">
                <a:solidFill>
                  <a:srgbClr val="000000"/>
                </a:solidFill>
                <a:effectLst/>
                <a:latin typeface="-apple-system"/>
                <a:ea typeface="等线" panose="02010600030101010101" pitchFamily="2" charset="-122"/>
                <a:cs typeface="+mn-cs"/>
              </a:rPr>
              <a:t>为了方便对路径上体素的衰减进行叠加运算，我们利用利用射线追踪的原理，将用户视为一个光源的起始点，沿着</a:t>
            </a:r>
            <a:r>
              <a:rPr lang="en-US" altLang="zh-CN" sz="1800" b="1" i="1" kern="1200">
                <a:solidFill>
                  <a:srgbClr val="000000"/>
                </a:solidFill>
                <a:effectLst/>
                <a:latin typeface="Symbol" panose="05050102010706020507" pitchFamily="18" charset="2"/>
                <a:ea typeface="等线" panose="02010600030101010101" pitchFamily="2" charset="-122"/>
                <a:cs typeface="+mn-cs"/>
              </a:rPr>
              <a:t>φ</a:t>
            </a:r>
            <a:r>
              <a:rPr lang="zh-CN" altLang="en-US" sz="1800" b="1" i="0" kern="1200">
                <a:solidFill>
                  <a:srgbClr val="000000"/>
                </a:solidFill>
                <a:effectLst/>
                <a:latin typeface="Symbol" panose="05050102010706020507" pitchFamily="18" charset="2"/>
                <a:ea typeface="等线" panose="02010600030101010101" pitchFamily="2" charset="-122"/>
                <a:cs typeface="+mn-cs"/>
              </a:rPr>
              <a:t>方向的射线上体素的位置就可以定义为如下这个式子，这里的</a:t>
            </a:r>
            <a:r>
              <a:rPr lang="en-US" altLang="zh-CN" sz="1800" b="0" i="0" kern="1200">
                <a:solidFill>
                  <a:srgbClr val="000000"/>
                </a:solidFill>
                <a:effectLst/>
                <a:latin typeface="Symbol" panose="05050102010706020507" pitchFamily="18" charset="2"/>
                <a:ea typeface="等线" panose="02010600030101010101" pitchFamily="2" charset="-122"/>
                <a:cs typeface="+mn-cs"/>
              </a:rPr>
              <a:t>r</a:t>
            </a:r>
            <a:r>
              <a:rPr lang="zh-CN" altLang="en-US" sz="1800" b="0" i="0" kern="1200">
                <a:solidFill>
                  <a:srgbClr val="000000"/>
                </a:solidFill>
                <a:effectLst/>
                <a:latin typeface="Symbol" panose="05050102010706020507" pitchFamily="18" charset="2"/>
                <a:ea typeface="等线" panose="02010600030101010101" pitchFamily="2" charset="-122"/>
                <a:cs typeface="+mn-cs"/>
              </a:rPr>
              <a:t>表示距离用户的距离。</a:t>
            </a:r>
            <a:endParaRPr lang="en-US" altLang="zh-CN" sz="1800" b="0" i="0" kern="1200">
              <a:solidFill>
                <a:srgbClr val="000000"/>
              </a:solidFill>
              <a:effectLst/>
              <a:latin typeface="Symbol" panose="05050102010706020507" pitchFamily="18" charset="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Symbol" panose="05050102010706020507" pitchFamily="18" charset="2"/>
                <a:ea typeface="等线" panose="02010600030101010101" pitchFamily="2" charset="-122"/>
                <a:cs typeface="+mn-cs"/>
              </a:rPr>
              <a:t>	</a:t>
            </a:r>
            <a:r>
              <a:rPr lang="zh-CN" altLang="en-US" sz="1800" b="0" i="0" kern="1200">
                <a:solidFill>
                  <a:srgbClr val="000000"/>
                </a:solidFill>
                <a:effectLst/>
                <a:latin typeface="Symbol" panose="05050102010706020507" pitchFamily="18" charset="2"/>
                <a:ea typeface="等线" panose="02010600030101010101" pitchFamily="2" charset="-122"/>
                <a:cs typeface="+mn-cs"/>
              </a:rPr>
              <a:t>那么体素</a:t>
            </a:r>
            <a:r>
              <a:rPr lang="en-US" altLang="zh-CN" sz="1800" b="0" i="0" kern="1200">
                <a:solidFill>
                  <a:srgbClr val="000000"/>
                </a:solidFill>
                <a:effectLst/>
                <a:latin typeface="Symbol" panose="05050102010706020507" pitchFamily="18" charset="2"/>
                <a:ea typeface="等线" panose="02010600030101010101" pitchFamily="2" charset="-122"/>
                <a:cs typeface="+mn-cs"/>
              </a:rPr>
              <a:t>pi</a:t>
            </a:r>
            <a:r>
              <a:rPr lang="zh-CN" altLang="en-US" sz="1800" b="0" i="0" kern="1200">
                <a:solidFill>
                  <a:srgbClr val="000000"/>
                </a:solidFill>
                <a:effectLst/>
                <a:latin typeface="Symbol" panose="05050102010706020507" pitchFamily="18" charset="2"/>
                <a:ea typeface="等线" panose="02010600030101010101" pitchFamily="2" charset="-122"/>
                <a:cs typeface="+mn-cs"/>
              </a:rPr>
              <a:t>重传信号被接收前所经历的衰减就可以改写成如下这个式子，该式子的图像表达如下。</a:t>
            </a:r>
            <a:endParaRPr lang="en-US" altLang="zh-CN" sz="1800" b="0" i="0" kern="1200">
              <a:solidFill>
                <a:srgbClr val="000000"/>
              </a:solidFill>
              <a:effectLst/>
              <a:latin typeface="Symbol" panose="05050102010706020507" pitchFamily="18" charset="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Symbol" panose="05050102010706020507" pitchFamily="18" charset="2"/>
                <a:ea typeface="等线" panose="02010600030101010101" pitchFamily="2" charset="-122"/>
                <a:cs typeface="+mn-cs"/>
              </a:rPr>
              <a:t>	</a:t>
            </a:r>
            <a:r>
              <a:rPr lang="zh-CN" altLang="en-US" sz="1800" b="0" i="0" kern="1200">
                <a:solidFill>
                  <a:srgbClr val="000000"/>
                </a:solidFill>
                <a:effectLst/>
                <a:latin typeface="Symbol" panose="05050102010706020507" pitchFamily="18" charset="2"/>
                <a:ea typeface="等线" panose="02010600030101010101" pitchFamily="2" charset="-122"/>
                <a:cs typeface="+mn-cs"/>
              </a:rPr>
              <a:t>完成对每个体素的分析后，我们将该子径上所有体素重传的信号进行叠加，就可以获取到</a:t>
            </a:r>
            <a:r>
              <a:rPr lang="en-US" altLang="zh-CN" sz="1800" b="0" i="0" kern="1200">
                <a:solidFill>
                  <a:srgbClr val="000000"/>
                </a:solidFill>
                <a:effectLst/>
                <a:latin typeface="Symbol" panose="05050102010706020507" pitchFamily="18" charset="2"/>
                <a:ea typeface="等线" panose="02010600030101010101" pitchFamily="2" charset="-122"/>
                <a:cs typeface="+mn-cs"/>
              </a:rPr>
              <a:t>φ</a:t>
            </a:r>
            <a:r>
              <a:rPr lang="zh-CN" altLang="en-US" sz="1800" b="0" i="0" kern="1200">
                <a:solidFill>
                  <a:srgbClr val="000000"/>
                </a:solidFill>
                <a:effectLst/>
                <a:latin typeface="Symbol" panose="05050102010706020507" pitchFamily="18" charset="2"/>
                <a:ea typeface="等线" panose="02010600030101010101" pitchFamily="2" charset="-122"/>
                <a:cs typeface="+mn-cs"/>
              </a:rPr>
              <a:t>方向上该条子径的信道，具体式子如下。</a:t>
            </a:r>
            <a:endParaRPr lang="en-US" altLang="zh-CN" sz="1800" b="0" i="0" kern="1200">
              <a:solidFill>
                <a:srgbClr val="000000"/>
              </a:solidFill>
              <a:effectLst/>
              <a:latin typeface="Symbol" panose="05050102010706020507" pitchFamily="18" charset="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Symbol" panose="05050102010706020507" pitchFamily="18" charset="2"/>
                <a:ea typeface="等线" panose="02010600030101010101" pitchFamily="2" charset="-122"/>
                <a:cs typeface="+mn-cs"/>
              </a:rPr>
              <a:t>	</a:t>
            </a:r>
            <a:r>
              <a:rPr lang="zh-CN" altLang="en-US" sz="1800" b="0" i="0" kern="1200">
                <a:solidFill>
                  <a:srgbClr val="000000"/>
                </a:solidFill>
                <a:effectLst/>
                <a:latin typeface="Symbol" panose="05050102010706020507" pitchFamily="18" charset="2"/>
                <a:ea typeface="等线" panose="02010600030101010101" pitchFamily="2" charset="-122"/>
                <a:cs typeface="+mn-cs"/>
              </a:rPr>
              <a:t>进一步我们对每个方向上的子径进行累加，那么信道聚合方程就可以重新改写为如下这个式子</a:t>
            </a:r>
            <a:endParaRPr lang="en-US" altLang="zh-CN" sz="1800" b="0" i="0" kern="1200">
              <a:solidFill>
                <a:srgbClr val="000000"/>
              </a:solidFill>
              <a:effectLst/>
              <a:latin typeface="Symbol" panose="05050102010706020507" pitchFamily="18" charset="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Symbol" panose="05050102010706020507" pitchFamily="18" charset="2"/>
                <a:ea typeface="等线" panose="02010600030101010101" pitchFamily="2" charset="-122"/>
                <a:cs typeface="+mn-cs"/>
              </a:rPr>
              <a:t>	</a:t>
            </a:r>
            <a:r>
              <a:rPr lang="zh-CN" altLang="en-US" sz="1800" b="0" i="0" kern="1200">
                <a:solidFill>
                  <a:srgbClr val="000000"/>
                </a:solidFill>
                <a:effectLst/>
                <a:latin typeface="Symbol" panose="05050102010706020507" pitchFamily="18" charset="2"/>
                <a:ea typeface="等线" panose="02010600030101010101" pitchFamily="2" charset="-122"/>
                <a:cs typeface="+mn-cs"/>
              </a:rPr>
              <a:t>此时这个式子的未知变量就只剩下了体素的衰减属性和体素的重传信号。</a:t>
            </a:r>
            <a:endParaRPr lang="en-US" altLang="zh-CN" sz="1800" b="0" i="0" kern="1200">
              <a:solidFill>
                <a:srgbClr val="000000"/>
              </a:solidFill>
              <a:effectLst/>
              <a:latin typeface="Symbol" panose="05050102010706020507" pitchFamily="18" charset="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a:solidFill>
                  <a:srgbClr val="000000"/>
                </a:solidFill>
                <a:effectLst/>
                <a:latin typeface="Symbol" panose="05050102010706020507" pitchFamily="18" charset="2"/>
                <a:ea typeface="等线" panose="02010600030101010101" pitchFamily="2" charset="-122"/>
                <a:cs typeface="+mn-cs"/>
              </a:rPr>
              <a:t>	</a:t>
            </a:r>
            <a:endParaRPr lang="zh-CN" altLang="en-US" i="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698080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因此，我们参考</a:t>
            </a:r>
            <a:r>
              <a:rPr lang="en-US" altLang="zh-CN" sz="1800" b="0" i="0" kern="1200" dirty="0">
                <a:solidFill>
                  <a:srgbClr val="000000"/>
                </a:solidFill>
                <a:effectLst/>
                <a:latin typeface="-apple-system"/>
                <a:ea typeface="等线" panose="02010600030101010101" pitchFamily="2" charset="-122"/>
                <a:cs typeface="+mn-cs"/>
              </a:rPr>
              <a:t>Nerf2</a:t>
            </a:r>
            <a:r>
              <a:rPr lang="zh-CN" altLang="en-US" sz="1800" b="0" i="0" kern="1200" dirty="0">
                <a:solidFill>
                  <a:srgbClr val="000000"/>
                </a:solidFill>
                <a:effectLst/>
                <a:latin typeface="-apple-system"/>
                <a:ea typeface="等线" panose="02010600030101010101" pitchFamily="2" charset="-122"/>
                <a:cs typeface="+mn-cs"/>
              </a:rPr>
              <a:t>的网络框架搭建了一个场景表示网络，对每个体素的衰减属性和重传信号的统计特性进行预测。</a:t>
            </a:r>
            <a:endParaRPr lang="en-US" altLang="zh-CN" sz="1800" b="0" i="0" kern="1200" dirty="0">
              <a:solidFill>
                <a:srgbClr val="000000"/>
              </a:solidFill>
              <a:effectLst/>
              <a:latin typeface="-apple-system"/>
              <a:ea typeface="等线" panose="02010600030101010101" pitchFamily="2" charset="-122"/>
              <a:cs typeface="+mn-cs"/>
            </a:endParaRPr>
          </a:p>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因为衰减属性只和体素的材质相关，因此该网络将体素的衰减属性与重传信号应该分离预测，所以我们使用两个</a:t>
            </a:r>
            <a:r>
              <a:rPr lang="en-US" altLang="zh-CN" sz="1800" b="0" i="0" kern="1200" dirty="0">
                <a:solidFill>
                  <a:srgbClr val="000000"/>
                </a:solidFill>
                <a:effectLst/>
                <a:latin typeface="-apple-system"/>
                <a:ea typeface="等线" panose="02010600030101010101" pitchFamily="2" charset="-122"/>
                <a:cs typeface="+mn-cs"/>
              </a:rPr>
              <a:t>MLP</a:t>
            </a:r>
            <a:r>
              <a:rPr lang="zh-CN" altLang="en-US" sz="1800" b="0" i="0" kern="1200" dirty="0">
                <a:solidFill>
                  <a:srgbClr val="000000"/>
                </a:solidFill>
                <a:effectLst/>
                <a:latin typeface="-apple-system"/>
                <a:ea typeface="等线" panose="02010600030101010101" pitchFamily="2" charset="-122"/>
                <a:cs typeface="+mn-cs"/>
              </a:rPr>
              <a:t>去构建该网络，第一个</a:t>
            </a:r>
            <a:r>
              <a:rPr lang="en-US" altLang="zh-CN" sz="1800" b="0" i="0" kern="1200" dirty="0">
                <a:solidFill>
                  <a:srgbClr val="000000"/>
                </a:solidFill>
                <a:effectLst/>
                <a:latin typeface="-apple-system"/>
                <a:ea typeface="等线" panose="02010600030101010101" pitchFamily="2" charset="-122"/>
                <a:cs typeface="+mn-cs"/>
              </a:rPr>
              <a:t>MLP</a:t>
            </a:r>
            <a:r>
              <a:rPr lang="zh-CN" altLang="en-US" sz="1800" b="0" i="0" kern="1200" dirty="0">
                <a:solidFill>
                  <a:srgbClr val="000000"/>
                </a:solidFill>
                <a:effectLst/>
                <a:latin typeface="-apple-system"/>
                <a:ea typeface="等线" panose="02010600030101010101" pitchFamily="2" charset="-122"/>
                <a:cs typeface="+mn-cs"/>
              </a:rPr>
              <a:t>记为衰减网络，它主要根据体素的位置去预测体素的衰减属性，第二个网络是辐射网络，他主要根据射线方向、衰减特征、和虚拟位置信息预测体素需要重传的信号。</a:t>
            </a:r>
            <a:endParaRPr lang="en-US" altLang="zh-CN" sz="1800" b="0" i="0" kern="1200" dirty="0">
              <a:solidFill>
                <a:srgbClr val="000000"/>
              </a:solidFill>
              <a:effectLst/>
              <a:latin typeface="-apple-system"/>
              <a:ea typeface="等线" panose="02010600030101010101" pitchFamily="2" charset="-122"/>
              <a:cs typeface="+mn-cs"/>
            </a:endParaRPr>
          </a:p>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除此之外，我们还对体素的位置和射线的方向进行位置编码，使得网络能够提取到更高维的特征。</a:t>
            </a:r>
            <a:endParaRPr lang="en-US" altLang="zh-CN" sz="1800" b="0" i="0" kern="1200" dirty="0">
              <a:solidFill>
                <a:srgbClr val="000000"/>
              </a:solidFill>
              <a:effectLst/>
              <a:latin typeface="-apple-system"/>
              <a:ea typeface="等线" panose="02010600030101010101" pitchFamily="2" charset="-122"/>
              <a:cs typeface="+mn-cs"/>
            </a:endParaRPr>
          </a:p>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最后，我们使用真实值和预测值插值的二范数作为网络损失函数对其训练。</a:t>
            </a:r>
            <a:endParaRPr lang="en-US" altLang="zh-CN" sz="1800" b="0" i="0" kern="1200" dirty="0">
              <a:solidFill>
                <a:srgbClr val="000000"/>
              </a:solidFill>
              <a:effectLst/>
              <a:latin typeface="-apple-system"/>
              <a:ea typeface="等线" panose="02010600030101010101" pitchFamily="2" charset="-122"/>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292797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首先从本研究的研究背景和现状进行介绍</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1462265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a:t>
            </a:r>
            <a:r>
              <a:rPr lang="zh-CN" altLang="en-US" b="0" i="0" dirty="0">
                <a:effectLst/>
                <a:latin typeface="-apple-system"/>
              </a:rPr>
              <a:t>仿真实验场景部分我们所用的数据集来源于</a:t>
            </a:r>
            <a:r>
              <a:rPr lang="en-US" altLang="zh-CN" b="0" i="0" dirty="0" err="1">
                <a:effectLst/>
                <a:latin typeface="-apple-system"/>
              </a:rPr>
              <a:t>DeepMIMO</a:t>
            </a:r>
            <a:r>
              <a:rPr lang="zh-CN" altLang="en-US" b="0" i="0" dirty="0">
                <a:effectLst/>
                <a:latin typeface="-apple-system"/>
              </a:rPr>
              <a:t>仿真平台。如图所示，我们考虑一个长</a:t>
            </a:r>
            <a:r>
              <a:rPr lang="en-US" altLang="zh-CN" b="0" i="0" dirty="0">
                <a:effectLst/>
                <a:latin typeface="-apple-system"/>
              </a:rPr>
              <a:t>10</a:t>
            </a:r>
            <a:r>
              <a:rPr lang="zh-CN" altLang="en-US" b="0" i="0" dirty="0">
                <a:effectLst/>
                <a:latin typeface="-apple-system"/>
              </a:rPr>
              <a:t>米宽</a:t>
            </a:r>
            <a:r>
              <a:rPr lang="en-US" altLang="zh-CN" b="0" i="0" dirty="0">
                <a:effectLst/>
                <a:latin typeface="-apple-system"/>
              </a:rPr>
              <a:t>10</a:t>
            </a:r>
            <a:r>
              <a:rPr lang="zh-CN" altLang="en-US" b="0" i="0" dirty="0">
                <a:effectLst/>
                <a:latin typeface="-apple-system"/>
              </a:rPr>
              <a:t>米高</a:t>
            </a:r>
            <a:r>
              <a:rPr lang="en-US" altLang="zh-CN" b="0" i="0" dirty="0">
                <a:effectLst/>
                <a:latin typeface="-apple-system"/>
              </a:rPr>
              <a:t>5</a:t>
            </a:r>
            <a:r>
              <a:rPr lang="zh-CN" altLang="en-US" b="0" i="0" dirty="0">
                <a:effectLst/>
                <a:latin typeface="-apple-system"/>
              </a:rPr>
              <a:t>米的室内环境，室内配备两张会议桌，同时天花板上有</a:t>
            </a:r>
            <a:r>
              <a:rPr lang="en-US" altLang="zh-CN" b="0" i="0" dirty="0">
                <a:effectLst/>
                <a:latin typeface="-apple-system"/>
              </a:rPr>
              <a:t>64</a:t>
            </a:r>
            <a:r>
              <a:rPr lang="zh-CN" altLang="en-US" b="0" i="0" dirty="0">
                <a:effectLst/>
                <a:latin typeface="-apple-system"/>
              </a:rPr>
              <a:t>个</a:t>
            </a:r>
            <a:r>
              <a:rPr lang="en-US" altLang="zh-CN" b="0" i="0" dirty="0">
                <a:effectLst/>
                <a:latin typeface="-apple-system"/>
              </a:rPr>
              <a:t>AP</a:t>
            </a:r>
            <a:r>
              <a:rPr lang="zh-CN" altLang="en-US" b="0" i="0" dirty="0">
                <a:effectLst/>
                <a:latin typeface="-apple-system"/>
              </a:rPr>
              <a:t>接入点。</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我们选取第一个</a:t>
            </a:r>
            <a:r>
              <a:rPr lang="en-US" altLang="zh-CN" b="0" i="0" dirty="0">
                <a:effectLst/>
                <a:latin typeface="-apple-system"/>
              </a:rPr>
              <a:t>AP</a:t>
            </a:r>
            <a:r>
              <a:rPr lang="zh-CN" altLang="en-US" b="0" i="0" dirty="0">
                <a:effectLst/>
                <a:latin typeface="-apple-system"/>
              </a:rPr>
              <a:t>作为发射机，与用户用户网格形成下行通信链路，生成信道的几个关键参数如下，发射天线数为</a:t>
            </a:r>
            <a:r>
              <a:rPr lang="en-US" altLang="zh-CN" b="0" i="0" dirty="0">
                <a:effectLst/>
                <a:latin typeface="-apple-system"/>
              </a:rPr>
              <a:t>32</a:t>
            </a:r>
            <a:r>
              <a:rPr lang="zh-CN" altLang="en-US" b="0" i="0" dirty="0">
                <a:effectLst/>
                <a:latin typeface="-apple-system"/>
              </a:rPr>
              <a:t>，中心频率是</a:t>
            </a:r>
            <a:r>
              <a:rPr lang="en-US" altLang="zh-CN" b="0" i="0" dirty="0">
                <a:effectLst/>
                <a:latin typeface="-apple-system"/>
              </a:rPr>
              <a:t>2.5GHz</a:t>
            </a:r>
            <a:r>
              <a:rPr lang="zh-CN" altLang="en-US" b="0" i="0" dirty="0">
                <a:effectLst/>
                <a:latin typeface="-apple-system"/>
              </a:rPr>
              <a:t>，子载波个数为</a:t>
            </a:r>
            <a:r>
              <a:rPr lang="en-US" altLang="zh-CN" b="0" i="0" dirty="0">
                <a:effectLst/>
                <a:latin typeface="-apple-system"/>
              </a:rPr>
              <a:t>32</a:t>
            </a:r>
            <a:r>
              <a:rPr lang="zh-CN" altLang="en-US" b="0" i="0" dirty="0">
                <a:effectLst/>
                <a:latin typeface="-apple-system"/>
              </a:rPr>
              <a:t>，带宽为</a:t>
            </a:r>
            <a:r>
              <a:rPr lang="en-US" altLang="zh-CN" b="0" i="0" dirty="0">
                <a:effectLst/>
                <a:latin typeface="-apple-system"/>
              </a:rPr>
              <a:t>50MHz</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此次汇报分成六个部分依次展开，首先从本研究的研究背景开始汇报</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我们使用如下的</a:t>
            </a:r>
            <a:r>
              <a:rPr lang="en-US" altLang="zh-CN" sz="1800" dirty="0">
                <a:effectLst/>
                <a:ea typeface="等线" panose="02010600030101010101" pitchFamily="2" charset="-122"/>
                <a:cs typeface="Times New Roman" panose="02020603050405020304" pitchFamily="18" charset="0"/>
              </a:rPr>
              <a:t>SNR</a:t>
            </a:r>
            <a:r>
              <a:rPr lang="zh-CN" altLang="en-US" sz="1800" dirty="0">
                <a:effectLst/>
                <a:ea typeface="等线" panose="02010600030101010101" pitchFamily="2" charset="-122"/>
                <a:cs typeface="Times New Roman" panose="02020603050405020304" pitchFamily="18" charset="0"/>
              </a:rPr>
              <a:t>函数来对信道估计的精度进行评估，</a:t>
            </a:r>
            <a:r>
              <a:rPr lang="zh-CN" altLang="zh-CN" sz="1800" dirty="0">
                <a:effectLst/>
                <a:ea typeface="等线" panose="02010600030101010101" pitchFamily="2" charset="-122"/>
                <a:cs typeface="Times New Roman" panose="02020603050405020304" pitchFamily="18" charset="0"/>
              </a:rPr>
              <a:t>结果表明，所提方案的外推估计性能优于传统的</a:t>
            </a:r>
            <a:r>
              <a:rPr lang="en-US" altLang="zh-CN" sz="1800" dirty="0">
                <a:effectLst/>
                <a:ea typeface="等线" panose="02010600030101010101" pitchFamily="2" charset="-122"/>
                <a:cs typeface="Times New Roman" panose="02020603050405020304" pitchFamily="18" charset="0"/>
              </a:rPr>
              <a:t>KNN</a:t>
            </a:r>
            <a:r>
              <a:rPr lang="zh-CN" altLang="zh-CN" sz="1800" dirty="0">
                <a:effectLst/>
                <a:ea typeface="等线" panose="02010600030101010101" pitchFamily="2" charset="-122"/>
                <a:cs typeface="Times New Roman" panose="02020603050405020304" pitchFamily="18" charset="0"/>
              </a:rPr>
              <a:t>插值和</a:t>
            </a:r>
            <a:r>
              <a:rPr lang="en-US" altLang="zh-CN" sz="1800" dirty="0">
                <a:effectLst/>
                <a:ea typeface="等线" panose="02010600030101010101" pitchFamily="2" charset="-122"/>
                <a:cs typeface="Times New Roman" panose="02020603050405020304" pitchFamily="18" charset="0"/>
              </a:rPr>
              <a:t>DNN</a:t>
            </a:r>
            <a:r>
              <a:rPr lang="zh-CN" altLang="zh-CN" sz="1800" dirty="0">
                <a:effectLst/>
                <a:ea typeface="等线" panose="02010600030101010101" pitchFamily="2" charset="-122"/>
                <a:cs typeface="Times New Roman" panose="02020603050405020304" pitchFamily="18" charset="0"/>
              </a:rPr>
              <a:t>深度学习方案。</a:t>
            </a:r>
            <a:r>
              <a:rPr lang="zh-CN" altLang="en-US" sz="1800" dirty="0">
                <a:effectLst/>
                <a:ea typeface="等线" panose="02010600030101010101" pitchFamily="2" charset="-122"/>
                <a:cs typeface="Times New Roman" panose="02020603050405020304" pitchFamily="18" charset="0"/>
              </a:rPr>
              <a:t>具体来说，在</a:t>
            </a:r>
            <a:r>
              <a:rPr lang="en-US" altLang="zh-CN" sz="1800" dirty="0">
                <a:effectLst/>
                <a:ea typeface="等线" panose="02010600030101010101" pitchFamily="2" charset="-122"/>
                <a:cs typeface="Times New Roman" panose="02020603050405020304" pitchFamily="18" charset="0"/>
              </a:rPr>
              <a:t>0-0.25</a:t>
            </a:r>
            <a:r>
              <a:rPr lang="zh-CN" altLang="en-US" sz="1800" dirty="0">
                <a:effectLst/>
                <a:ea typeface="等线" panose="02010600030101010101" pitchFamily="2" charset="-122"/>
                <a:cs typeface="Times New Roman" panose="02020603050405020304" pitchFamily="18" charset="0"/>
              </a:rPr>
              <a:t>的低导频开销区间所提方案的信道估计精度优势明显，实现相同精度的信道估计所需要的导频开销更低。除此之外，我们继续将估计出的信道应用于具体的下行预编码任务，将该任务的频谱效率作为额外的评估指标，结果同样表明，在</a:t>
            </a:r>
            <a:r>
              <a:rPr lang="en-US" altLang="zh-CN" sz="1800" dirty="0">
                <a:effectLst/>
                <a:ea typeface="等线" panose="02010600030101010101" pitchFamily="2" charset="-122"/>
                <a:cs typeface="Times New Roman" panose="02020603050405020304" pitchFamily="18" charset="0"/>
              </a:rPr>
              <a:t>0-0.25</a:t>
            </a:r>
            <a:r>
              <a:rPr lang="zh-CN" altLang="en-US" sz="1800" dirty="0">
                <a:effectLst/>
                <a:ea typeface="等线" panose="02010600030101010101" pitchFamily="2" charset="-122"/>
                <a:cs typeface="Times New Roman" panose="02020603050405020304" pitchFamily="18" charset="0"/>
              </a:rPr>
              <a:t>低导频开销区间，所提方案对于频谱效率的提升显著。</a:t>
            </a:r>
            <a:endParaRPr lang="zh-CN" altLang="en-US" sz="1800" b="0" dirty="0">
              <a:solidFill>
                <a:srgbClr val="203864"/>
              </a:solidFill>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dirty="0">
                <a:solidFill>
                  <a:srgbClr val="203864"/>
                </a:solidFill>
                <a:latin typeface="微软雅黑" panose="020B0503020204020204" pitchFamily="34" charset="-122"/>
                <a:ea typeface="微软雅黑" panose="020B0503020204020204" pitchFamily="34" charset="-122"/>
              </a:rPr>
              <a:t>	</a:t>
            </a:r>
            <a:r>
              <a:rPr lang="zh-CN" altLang="en-US" sz="1800" b="0" dirty="0">
                <a:solidFill>
                  <a:srgbClr val="203864"/>
                </a:solidFill>
                <a:latin typeface="微软雅黑" panose="020B0503020204020204" pitchFamily="34" charset="-122"/>
                <a:ea typeface="微软雅黑" panose="020B0503020204020204" pitchFamily="34" charset="-122"/>
              </a:rPr>
              <a:t>进一步，我们将导频开销比例固定在</a:t>
            </a:r>
            <a:r>
              <a:rPr lang="en-US" altLang="zh-CN" sz="1800" b="0" dirty="0">
                <a:solidFill>
                  <a:srgbClr val="203864"/>
                </a:solidFill>
                <a:latin typeface="微软雅黑" panose="020B0503020204020204" pitchFamily="34" charset="-122"/>
                <a:ea typeface="微软雅黑" panose="020B0503020204020204" pitchFamily="34" charset="-122"/>
              </a:rPr>
              <a:t>0.25</a:t>
            </a:r>
            <a:r>
              <a:rPr lang="zh-CN" altLang="en-US" sz="1800" b="0" dirty="0">
                <a:solidFill>
                  <a:srgbClr val="203864"/>
                </a:solidFill>
                <a:latin typeface="微软雅黑" panose="020B0503020204020204" pitchFamily="34" charset="-122"/>
                <a:ea typeface="微软雅黑" panose="020B0503020204020204" pitchFamily="34" charset="-122"/>
              </a:rPr>
              <a:t>对大量的用户进行信道估计，将得到的</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分布画成箱线图进行对比。</a:t>
            </a:r>
            <a:endParaRPr lang="en-US" altLang="zh-CN" sz="1800" b="0" dirty="0">
              <a:solidFill>
                <a:srgbClr val="203864"/>
              </a:solidFill>
              <a:latin typeface="微软雅黑" panose="020B0503020204020204" pitchFamily="34" charset="-122"/>
              <a:ea typeface="微软雅黑" panose="020B0503020204020204" pitchFamily="34" charset="-122"/>
            </a:endParaRPr>
          </a:p>
          <a:p>
            <a:r>
              <a:rPr lang="en-US" altLang="zh-CN" sz="1800" b="0" dirty="0">
                <a:solidFill>
                  <a:srgbClr val="203864"/>
                </a:solidFill>
                <a:latin typeface="微软雅黑" panose="020B0503020204020204" pitchFamily="34" charset="-122"/>
                <a:ea typeface="微软雅黑" panose="020B0503020204020204" pitchFamily="34" charset="-122"/>
              </a:rPr>
              <a:t>	</a:t>
            </a:r>
            <a:r>
              <a:rPr lang="zh-CN" altLang="en-US" sz="1800" b="0" dirty="0">
                <a:solidFill>
                  <a:srgbClr val="203864"/>
                </a:solidFill>
                <a:latin typeface="微软雅黑" panose="020B0503020204020204" pitchFamily="34" charset="-122"/>
                <a:ea typeface="微软雅黑" panose="020B0503020204020204" pitchFamily="34" charset="-122"/>
              </a:rPr>
              <a:t>可以看出，由于</a:t>
            </a:r>
            <a:r>
              <a:rPr lang="en-US" altLang="zh-CN" sz="1800" b="0" dirty="0">
                <a:solidFill>
                  <a:srgbClr val="203864"/>
                </a:solidFill>
                <a:latin typeface="微软雅黑" panose="020B0503020204020204" pitchFamily="34" charset="-122"/>
                <a:ea typeface="微软雅黑" panose="020B0503020204020204" pitchFamily="34" charset="-122"/>
              </a:rPr>
              <a:t>KNN</a:t>
            </a:r>
            <a:r>
              <a:rPr lang="zh-CN" altLang="en-US" sz="1800" b="0" dirty="0">
                <a:solidFill>
                  <a:srgbClr val="203864"/>
                </a:solidFill>
                <a:latin typeface="微软雅黑" panose="020B0503020204020204" pitchFamily="34" charset="-122"/>
                <a:ea typeface="微软雅黑" panose="020B0503020204020204" pitchFamily="34" charset="-122"/>
              </a:rPr>
              <a:t>是一个插值算法，所以没有出现预测的</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值大大偏离大部分</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值的情况，</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值的分布几乎恒定。但它的</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值都普遍较低。而对于</a:t>
            </a:r>
            <a:r>
              <a:rPr lang="en-US" altLang="zh-CN" sz="1800" b="0" dirty="0">
                <a:solidFill>
                  <a:srgbClr val="203864"/>
                </a:solidFill>
                <a:latin typeface="微软雅黑" panose="020B0503020204020204" pitchFamily="34" charset="-122"/>
                <a:ea typeface="微软雅黑" panose="020B0503020204020204" pitchFamily="34" charset="-122"/>
              </a:rPr>
              <a:t>DNN</a:t>
            </a:r>
            <a:r>
              <a:rPr lang="zh-CN" altLang="en-US" sz="1800" b="0" dirty="0">
                <a:solidFill>
                  <a:srgbClr val="203864"/>
                </a:solidFill>
                <a:latin typeface="微软雅黑" panose="020B0503020204020204" pitchFamily="34" charset="-122"/>
                <a:ea typeface="微软雅黑" panose="020B0503020204020204" pitchFamily="34" charset="-122"/>
              </a:rPr>
              <a:t>方案，虽然它有偶尔会出现几个</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值优于</a:t>
            </a:r>
            <a:r>
              <a:rPr lang="en-US" altLang="zh-CN" sz="1800" b="0" dirty="0">
                <a:solidFill>
                  <a:srgbClr val="203864"/>
                </a:solidFill>
                <a:latin typeface="微软雅黑" panose="020B0503020204020204" pitchFamily="34" charset="-122"/>
                <a:ea typeface="微软雅黑" panose="020B0503020204020204" pitchFamily="34" charset="-122"/>
              </a:rPr>
              <a:t>CKM</a:t>
            </a:r>
            <a:r>
              <a:rPr lang="zh-CN" altLang="en-US" sz="1800" b="0" dirty="0">
                <a:solidFill>
                  <a:srgbClr val="203864"/>
                </a:solidFill>
                <a:latin typeface="微软雅黑" panose="020B0503020204020204" pitchFamily="34" charset="-122"/>
                <a:ea typeface="微软雅黑" panose="020B0503020204020204" pitchFamily="34" charset="-122"/>
              </a:rPr>
              <a:t>方案，但是它非常的不稳定，</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值的分布区间非常的大，且具有很多较低</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值的离异值，因此</a:t>
            </a:r>
            <a:r>
              <a:rPr lang="en-US" altLang="zh-CN" sz="1800" b="0" dirty="0">
                <a:solidFill>
                  <a:srgbClr val="203864"/>
                </a:solidFill>
                <a:latin typeface="微软雅黑" panose="020B0503020204020204" pitchFamily="34" charset="-122"/>
                <a:ea typeface="微软雅黑" panose="020B0503020204020204" pitchFamily="34" charset="-122"/>
              </a:rPr>
              <a:t>DNN</a:t>
            </a:r>
            <a:r>
              <a:rPr lang="zh-CN" altLang="en-US" sz="1800" b="0" dirty="0">
                <a:solidFill>
                  <a:srgbClr val="203864"/>
                </a:solidFill>
                <a:latin typeface="微软雅黑" panose="020B0503020204020204" pitchFamily="34" charset="-122"/>
                <a:ea typeface="微软雅黑" panose="020B0503020204020204" pitchFamily="34" charset="-122"/>
              </a:rPr>
              <a:t>方案的预测稳定性不太好。</a:t>
            </a:r>
            <a:endParaRPr lang="en-US" altLang="zh-CN" sz="1800" b="0" dirty="0">
              <a:solidFill>
                <a:srgbClr val="203864"/>
              </a:solidFill>
              <a:latin typeface="微软雅黑" panose="020B0503020204020204" pitchFamily="34" charset="-122"/>
              <a:ea typeface="微软雅黑" panose="020B0503020204020204" pitchFamily="34" charset="-122"/>
            </a:endParaRPr>
          </a:p>
          <a:p>
            <a:r>
              <a:rPr lang="en-US" altLang="zh-CN" sz="1800" b="0" dirty="0">
                <a:solidFill>
                  <a:srgbClr val="203864"/>
                </a:solidFill>
                <a:latin typeface="微软雅黑" panose="020B0503020204020204" pitchFamily="34" charset="-122"/>
                <a:ea typeface="微软雅黑" panose="020B0503020204020204" pitchFamily="34" charset="-122"/>
              </a:rPr>
              <a:t>	</a:t>
            </a:r>
            <a:r>
              <a:rPr lang="zh-CN" altLang="en-US" sz="1800" b="0" dirty="0">
                <a:solidFill>
                  <a:srgbClr val="203864"/>
                </a:solidFill>
                <a:latin typeface="微软雅黑" panose="020B0503020204020204" pitchFamily="34" charset="-122"/>
                <a:ea typeface="微软雅黑" panose="020B0503020204020204" pitchFamily="34" charset="-122"/>
              </a:rPr>
              <a:t>相比于这两种方案，所提方案的</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值普遍都比较高，且分布较为集中，预测稳定性较好。最后为了更直观的感受各个</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值下预测的精度，我们将</a:t>
            </a:r>
            <a:r>
              <a:rPr lang="en-US" altLang="zh-CN" sz="1800" b="0" dirty="0" err="1">
                <a:solidFill>
                  <a:srgbClr val="203864"/>
                </a:solidFill>
                <a:latin typeface="微软雅黑" panose="020B0503020204020204" pitchFamily="34" charset="-122"/>
                <a:ea typeface="微软雅黑" panose="020B0503020204020204" pitchFamily="34" charset="-122"/>
              </a:rPr>
              <a:t>groundtruth</a:t>
            </a:r>
            <a:r>
              <a:rPr lang="zh-CN" altLang="en-US" sz="1800" b="0" dirty="0">
                <a:solidFill>
                  <a:srgbClr val="203864"/>
                </a:solidFill>
                <a:latin typeface="微软雅黑" panose="020B0503020204020204" pitchFamily="34" charset="-122"/>
                <a:ea typeface="微软雅黑" panose="020B0503020204020204" pitchFamily="34" charset="-122"/>
              </a:rPr>
              <a:t>的幅值和各个</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值下预测</a:t>
            </a:r>
            <a:r>
              <a:rPr lang="en-US" altLang="zh-CN" sz="1800" b="0" dirty="0">
                <a:solidFill>
                  <a:srgbClr val="203864"/>
                </a:solidFill>
                <a:latin typeface="微软雅黑" panose="020B0503020204020204" pitchFamily="34" charset="-122"/>
                <a:ea typeface="微软雅黑" panose="020B0503020204020204" pitchFamily="34" charset="-122"/>
              </a:rPr>
              <a:t>CSI</a:t>
            </a:r>
            <a:r>
              <a:rPr lang="zh-CN" altLang="en-US" sz="1800" b="0" dirty="0">
                <a:solidFill>
                  <a:srgbClr val="203864"/>
                </a:solidFill>
                <a:latin typeface="微软雅黑" panose="020B0503020204020204" pitchFamily="34" charset="-122"/>
                <a:ea typeface="微软雅黑" panose="020B0503020204020204" pitchFamily="34" charset="-122"/>
              </a:rPr>
              <a:t>的幅值进行可视化，可以看出，</a:t>
            </a:r>
            <a:r>
              <a:rPr lang="en-US" altLang="zh-CN" sz="1800" b="0" dirty="0">
                <a:solidFill>
                  <a:srgbClr val="203864"/>
                </a:solidFill>
                <a:latin typeface="微软雅黑" panose="020B0503020204020204" pitchFamily="34" charset="-122"/>
                <a:ea typeface="微软雅黑" panose="020B0503020204020204" pitchFamily="34" charset="-122"/>
              </a:rPr>
              <a:t>SNR</a:t>
            </a:r>
            <a:r>
              <a:rPr lang="zh-CN" altLang="en-US" sz="1800" b="0" dirty="0">
                <a:solidFill>
                  <a:srgbClr val="203864"/>
                </a:solidFill>
                <a:latin typeface="微软雅黑" panose="020B0503020204020204" pitchFamily="34" charset="-122"/>
                <a:ea typeface="微软雅黑" panose="020B0503020204020204" pitchFamily="34" charset="-122"/>
              </a:rPr>
              <a:t>值在</a:t>
            </a:r>
            <a:r>
              <a:rPr lang="en-US" altLang="zh-CN" sz="1800" b="0" dirty="0">
                <a:solidFill>
                  <a:srgbClr val="203864"/>
                </a:solidFill>
                <a:latin typeface="微软雅黑" panose="020B0503020204020204" pitchFamily="34" charset="-122"/>
                <a:ea typeface="微软雅黑" panose="020B0503020204020204" pitchFamily="34" charset="-122"/>
              </a:rPr>
              <a:t>27.21</a:t>
            </a:r>
            <a:r>
              <a:rPr lang="zh-CN" altLang="en-US" sz="1800" b="0" dirty="0">
                <a:solidFill>
                  <a:srgbClr val="203864"/>
                </a:solidFill>
                <a:latin typeface="微软雅黑" panose="020B0503020204020204" pitchFamily="34" charset="-122"/>
                <a:ea typeface="微软雅黑" panose="020B0503020204020204" pitchFamily="34" charset="-122"/>
              </a:rPr>
              <a:t>左右就比较接近</a:t>
            </a:r>
            <a:r>
              <a:rPr lang="en-US" altLang="zh-CN" sz="1800" b="0" dirty="0" err="1">
                <a:solidFill>
                  <a:srgbClr val="203864"/>
                </a:solidFill>
                <a:latin typeface="微软雅黑" panose="020B0503020204020204" pitchFamily="34" charset="-122"/>
                <a:ea typeface="微软雅黑" panose="020B0503020204020204" pitchFamily="34" charset="-122"/>
              </a:rPr>
              <a:t>gorundtruth</a:t>
            </a:r>
            <a:r>
              <a:rPr lang="zh-CN" altLang="en-US" sz="1800" b="0" dirty="0">
                <a:solidFill>
                  <a:srgbClr val="203864"/>
                </a:solidFill>
                <a:latin typeface="微软雅黑" panose="020B0503020204020204" pitchFamily="34" charset="-122"/>
                <a:ea typeface="微软雅黑" panose="020B0503020204020204" pitchFamily="34" charset="-122"/>
              </a:rPr>
              <a:t>了，这个值也相当于是所提方案的中间值。</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22</a:t>
            </a:fld>
            <a:endParaRPr lang="zh-CN" altLang="en-US"/>
          </a:p>
        </p:txBody>
      </p:sp>
    </p:spTree>
    <p:extLst>
      <p:ext uri="{BB962C8B-B14F-4D97-AF65-F5344CB8AC3E}">
        <p14:creationId xmlns:p14="http://schemas.microsoft.com/office/powerpoint/2010/main" val="2172393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最后我们对整个工作进行一个总结，首先，该工作</a:t>
            </a:r>
            <a:r>
              <a:rPr lang="zh-CN" altLang="en-US" sz="2800" b="1" dirty="0">
                <a:latin typeface="微软雅黑" panose="020B0503020204020204" pitchFamily="34" charset="-122"/>
                <a:ea typeface="微软雅黑" panose="020B0503020204020204" pitchFamily="34" charset="-122"/>
              </a:rPr>
              <a:t>利用了</a:t>
            </a:r>
            <a:r>
              <a:rPr lang="en-US" altLang="zh-CN" sz="2800" b="1" dirty="0">
                <a:latin typeface="微软雅黑" panose="020B0503020204020204" pitchFamily="34" charset="-122"/>
                <a:ea typeface="微软雅黑" panose="020B0503020204020204" pitchFamily="34" charset="-122"/>
              </a:rPr>
              <a:t>CKM</a:t>
            </a:r>
            <a:r>
              <a:rPr lang="zh-CN" altLang="en-US" sz="2800" b="1" dirty="0">
                <a:latin typeface="微软雅黑" panose="020B0503020204020204" pitchFamily="34" charset="-122"/>
                <a:ea typeface="微软雅黑" panose="020B0503020204020204" pitchFamily="34" charset="-122"/>
              </a:rPr>
              <a:t>技术辅助信道估计，融合了指定区域的环境信息，</a:t>
            </a:r>
            <a:r>
              <a:rPr lang="zh-CN" altLang="en-US" sz="2800" b="1" dirty="0">
                <a:solidFill>
                  <a:srgbClr val="FF0000"/>
                </a:solidFill>
                <a:latin typeface="微软雅黑" panose="020B0503020204020204" pitchFamily="34" charset="-122"/>
                <a:ea typeface="微软雅黑" panose="020B0503020204020204" pitchFamily="34" charset="-122"/>
              </a:rPr>
              <a:t>降低了信道估计的开销。</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其次，我们使用了</a:t>
            </a:r>
            <a:r>
              <a:rPr lang="zh-CN" altLang="en-US" sz="4000" b="1" dirty="0">
                <a:latin typeface="微软雅黑" panose="020B0503020204020204" pitchFamily="34" charset="-122"/>
                <a:ea typeface="微软雅黑" panose="020B0503020204020204" pitchFamily="34" charset="-122"/>
              </a:rPr>
              <a:t>场景表示网络和射线追踪模型构建</a:t>
            </a:r>
            <a:r>
              <a:rPr lang="en-US" altLang="zh-CN" sz="4000" b="1" dirty="0">
                <a:latin typeface="微软雅黑" panose="020B0503020204020204" pitchFamily="34" charset="-122"/>
                <a:ea typeface="微软雅黑" panose="020B0503020204020204" pitchFamily="34" charset="-122"/>
              </a:rPr>
              <a:t>CKM</a:t>
            </a:r>
            <a:r>
              <a:rPr lang="zh-CN" altLang="en-US" sz="4000" b="1" dirty="0">
                <a:latin typeface="微软雅黑" panose="020B0503020204020204" pitchFamily="34" charset="-122"/>
                <a:ea typeface="微软雅黑" panose="020B0503020204020204" pitchFamily="34" charset="-122"/>
              </a:rPr>
              <a:t>，从径的角度对信道进行了精细化处理，提升了信道估计的精度。</a:t>
            </a:r>
            <a:endParaRPr lang="en-US" altLang="zh-CN" sz="40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最后我们进行了仿真实验，对所提方案的有效性进行了验证。</a:t>
            </a:r>
            <a:endParaRPr lang="en-US" altLang="zh-CN" sz="2800" b="1" dirty="0">
              <a:solidFill>
                <a:srgbClr val="FF0000"/>
              </a:solidFill>
              <a:latin typeface="微软雅黑" panose="020B0503020204020204" pitchFamily="34" charset="-122"/>
              <a:ea typeface="微软雅黑" panose="020B0503020204020204" pitchFamily="34" charset="-122"/>
            </a:endParaRPr>
          </a:p>
          <a:p>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我会议的工作到此为止就都汇报完毕了，除此之外还有一个基于会议拓展的实验。</a:t>
            </a:r>
            <a:endParaRPr lang="en-US" altLang="zh-CN" sz="1800" b="0" i="0" kern="1200" dirty="0">
              <a:solidFill>
                <a:srgbClr val="000000"/>
              </a:solidFill>
              <a:effectLst/>
              <a:latin typeface="-apple-system"/>
              <a:ea typeface="等线" panose="02010600030101010101" pitchFamily="2" charset="-122"/>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690118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首先拓展的思路是想要从</a:t>
                </a:r>
                <a:r>
                  <a:rPr lang="zh-CN" altLang="en-US" sz="1800" b="1" dirty="0">
                    <a:latin typeface="微软雅黑" panose="020B0503020204020204" pitchFamily="34" charset="-122"/>
                    <a:ea typeface="微软雅黑" panose="020B0503020204020204" pitchFamily="34" charset="-122"/>
                  </a:rPr>
                  <a:t>由移动用户的频空域外推到固定用户的时域外推。这里我们具体的场景如下，基站和用户之间的位置固定，环境包含静态障碍物和动态障碍物，静态物体就是房子、数目、地形等，动态物体在这里就是道路上的车辆，车辆始终都会在道路上行驶，所以车辆的运行轨迹是确定的。由于静态物体不会随时间的变化大幅度变化，因此我们将由静态物体产生的子径视为不变，唯一的变化就是车辆在行驶过程中对各子径的阻挡或者衍射变化。比如在</a:t>
                </a:r>
                <a:r>
                  <a:rPr lang="en-US" altLang="zh-CN" sz="1800" b="1" dirty="0">
                    <a:latin typeface="微软雅黑" panose="020B0503020204020204" pitchFamily="34" charset="-122"/>
                    <a:ea typeface="微软雅黑" panose="020B0503020204020204" pitchFamily="34" charset="-122"/>
                  </a:rPr>
                  <a:t>t1</a:t>
                </a:r>
                <a:r>
                  <a:rPr lang="zh-CN" altLang="en-US" sz="1800" b="1" dirty="0">
                    <a:latin typeface="微软雅黑" panose="020B0503020204020204" pitchFamily="34" charset="-122"/>
                    <a:ea typeface="微软雅黑" panose="020B0503020204020204" pitchFamily="34" charset="-122"/>
                  </a:rPr>
                  <a:t>时刻车辆阻挡了</a:t>
                </a:r>
                <a:r>
                  <a:rPr lang="en-US" altLang="zh-CN" sz="1800" b="1" dirty="0" err="1">
                    <a:latin typeface="微软雅黑" panose="020B0503020204020204" pitchFamily="34" charset="-122"/>
                    <a:ea typeface="微软雅黑" panose="020B0503020204020204" pitchFamily="34" charset="-122"/>
                  </a:rPr>
                  <a:t>clutterL</a:t>
                </a:r>
                <a:r>
                  <a:rPr lang="zh-CN" altLang="en-US" sz="1800" b="1" dirty="0">
                    <a:latin typeface="微软雅黑" panose="020B0503020204020204" pitchFamily="34" charset="-122"/>
                    <a:ea typeface="微软雅黑" panose="020B0503020204020204" pitchFamily="34" charset="-122"/>
                  </a:rPr>
                  <a:t>，信道组成就由原来的</a:t>
                </a:r>
                <a14:m>
                  <m:oMath xmlns:m="http://schemas.openxmlformats.org/officeDocument/2006/math">
                    <m:r>
                      <m:rPr>
                        <m:nor/>
                      </m:rPr>
                      <a:rPr lang="en-US" altLang="zh-CN" sz="1800" b="1" dirty="0" smtClean="0"/>
                      <m:t>clutter</m:t>
                    </m:r>
                  </m:oMath>
                </a14:m>
                <a:r>
                  <a:rPr lang="en-US" altLang="zh-CN" sz="1800" b="1" dirty="0"/>
                  <a:t>1</a:t>
                </a:r>
                <a:r>
                  <a:rPr lang="zh-CN" altLang="en-US" sz="1800" b="1" dirty="0"/>
                  <a:t>、</a:t>
                </a:r>
                <a:r>
                  <a:rPr lang="en-US" altLang="zh-CN" sz="1800" b="1" dirty="0"/>
                  <a:t>clutter2</a:t>
                </a:r>
                <a:r>
                  <a:rPr lang="zh-CN" altLang="en-US" sz="1800" b="1" dirty="0"/>
                  <a:t>、</a:t>
                </a:r>
                <a:r>
                  <a:rPr lang="en-US" altLang="zh-CN" sz="1800" b="1" dirty="0"/>
                  <a:t> </a:t>
                </a:r>
                <a:r>
                  <a:rPr lang="en-US" altLang="zh-CN" sz="1800" b="1" dirty="0" err="1"/>
                  <a:t>clutterL</a:t>
                </a:r>
                <a:r>
                  <a:rPr lang="zh-CN" altLang="en-US" sz="1800" b="1" dirty="0"/>
                  <a:t>变为</a:t>
                </a:r>
                <a:r>
                  <a:rPr lang="en-US" altLang="zh-CN" sz="1800" b="1" dirty="0"/>
                  <a:t>clutter1</a:t>
                </a:r>
                <a:r>
                  <a:rPr lang="zh-CN" altLang="en-US" sz="1800" b="1" dirty="0"/>
                  <a:t>和</a:t>
                </a:r>
                <a:r>
                  <a:rPr lang="en-US" altLang="zh-CN" sz="1800" b="1" dirty="0"/>
                  <a:t>clutter2</a:t>
                </a:r>
                <a:r>
                  <a:rPr lang="zh-CN" altLang="en-US" sz="1800" b="1" dirty="0"/>
                  <a:t>。在</a:t>
                </a:r>
                <a:r>
                  <a:rPr lang="en-US" altLang="zh-CN" sz="1800" b="1" dirty="0"/>
                  <a:t>t2</a:t>
                </a:r>
                <a:r>
                  <a:rPr lang="zh-CN" altLang="en-US" sz="1800" b="1" dirty="0"/>
                  <a:t>时刻车辆在衍射出一条新的信道</a:t>
                </a:r>
                <a:r>
                  <a:rPr lang="en-US" altLang="zh-CN" sz="1800" b="1" dirty="0"/>
                  <a:t>clutter3</a:t>
                </a:r>
                <a:r>
                  <a:rPr lang="zh-CN" altLang="en-US" sz="1800" b="1" dirty="0"/>
                  <a:t>，因此信道又变为了</a:t>
                </a:r>
                <a14:m>
                  <m:oMath xmlns:m="http://schemas.openxmlformats.org/officeDocument/2006/math">
                    <m:r>
                      <m:rPr>
                        <m:nor/>
                      </m:rPr>
                      <a:rPr lang="en-US" altLang="zh-CN" sz="1800" b="1" dirty="0" smtClean="0"/>
                      <m:t>clutter</m:t>
                    </m:r>
                  </m:oMath>
                </a14:m>
                <a:r>
                  <a:rPr lang="en-US" altLang="zh-CN" sz="1800" b="1" dirty="0"/>
                  <a:t>1</a:t>
                </a:r>
                <a:r>
                  <a:rPr lang="zh-CN" altLang="en-US" sz="1800" b="1" dirty="0"/>
                  <a:t>、</a:t>
                </a:r>
                <a:r>
                  <a:rPr lang="en-US" altLang="zh-CN" sz="1800" b="1" dirty="0"/>
                  <a:t>clutter2</a:t>
                </a:r>
                <a:r>
                  <a:rPr lang="zh-CN" altLang="en-US" sz="1800" b="1" dirty="0"/>
                  <a:t>、</a:t>
                </a:r>
                <a:r>
                  <a:rPr lang="en-US" altLang="zh-CN" sz="1800" b="1" dirty="0"/>
                  <a:t>clutter3</a:t>
                </a:r>
                <a:r>
                  <a:rPr lang="zh-CN" altLang="en-US" sz="1800" b="1" dirty="0"/>
                  <a:t>和</a:t>
                </a:r>
                <a:r>
                  <a:rPr lang="en-US" altLang="zh-CN" sz="1800" b="1" dirty="0" err="1"/>
                  <a:t>clutterL</a:t>
                </a:r>
                <a:r>
                  <a:rPr lang="zh-CN" altLang="en-US" sz="1800" b="1" dirty="0"/>
                  <a:t>。又因为车辆的轨迹固定，所以信道子径组成的变化会随时间呈现出一定的规律性。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kern="1200" dirty="0">
                  <a:solidFill>
                    <a:srgbClr val="000000"/>
                  </a:solidFill>
                  <a:effectLst/>
                  <a:latin typeface="-apple-system"/>
                  <a:ea typeface="等线" panose="02010600030101010101" pitchFamily="2" charset="-122"/>
                  <a:cs typeface="+mn-cs"/>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首先拓展的思路是想要从</a:t>
                </a:r>
                <a:r>
                  <a:rPr lang="zh-CN" altLang="en-US" sz="1800" b="1" dirty="0">
                    <a:latin typeface="微软雅黑" panose="020B0503020204020204" pitchFamily="34" charset="-122"/>
                    <a:ea typeface="微软雅黑" panose="020B0503020204020204" pitchFamily="34" charset="-122"/>
                  </a:rPr>
                  <a:t>由移动用户的频空域外推到固定用户的时域外推。这里我们具体的场景如下，基站和用户之间的位置固定，环境包含静态障碍物和动态障碍物，静态物体就是房子、数目、地形等，动态物体在这里就是道路上的车辆，车辆始终都会在道路上行驶，所以车辆的运行轨迹是确定的。由于静态物体不会随时间的变化大幅度变化，因此我们将由静态物体产生的子径视为不变，唯一的变化就是车辆在行驶过程中对各子径的阻挡或者衍射变化。比如在</a:t>
                </a:r>
                <a:r>
                  <a:rPr lang="en-US" altLang="zh-CN" sz="1800" b="1" dirty="0">
                    <a:latin typeface="微软雅黑" panose="020B0503020204020204" pitchFamily="34" charset="-122"/>
                    <a:ea typeface="微软雅黑" panose="020B0503020204020204" pitchFamily="34" charset="-122"/>
                  </a:rPr>
                  <a:t>t1</a:t>
                </a:r>
                <a:r>
                  <a:rPr lang="zh-CN" altLang="en-US" sz="1800" b="1" dirty="0">
                    <a:latin typeface="微软雅黑" panose="020B0503020204020204" pitchFamily="34" charset="-122"/>
                    <a:ea typeface="微软雅黑" panose="020B0503020204020204" pitchFamily="34" charset="-122"/>
                  </a:rPr>
                  <a:t>时刻车辆阻挡了</a:t>
                </a:r>
                <a:r>
                  <a:rPr lang="en-US" altLang="zh-CN" sz="1800" b="1" dirty="0" err="1">
                    <a:latin typeface="微软雅黑" panose="020B0503020204020204" pitchFamily="34" charset="-122"/>
                    <a:ea typeface="微软雅黑" panose="020B0503020204020204" pitchFamily="34" charset="-122"/>
                  </a:rPr>
                  <a:t>clutterL</a:t>
                </a:r>
                <a:r>
                  <a:rPr lang="zh-CN" altLang="en-US" sz="1800" b="1" dirty="0">
                    <a:latin typeface="微软雅黑" panose="020B0503020204020204" pitchFamily="34" charset="-122"/>
                    <a:ea typeface="微软雅黑" panose="020B0503020204020204" pitchFamily="34" charset="-122"/>
                  </a:rPr>
                  <a:t>，信道组成就由原来的</a:t>
                </a:r>
                <a:r>
                  <a:rPr lang="en-US" altLang="zh-CN" sz="1800" b="1" i="0" dirty="0">
                    <a:latin typeface="Cambria Math" panose="02040503050406030204" pitchFamily="18" charset="0"/>
                  </a:rPr>
                  <a:t>"clutter</a:t>
                </a:r>
                <a:r>
                  <a:rPr lang="zh-CN" altLang="en-US" sz="1800" b="1" i="0" dirty="0"/>
                  <a:t>"</a:t>
                </a:r>
                <a:r>
                  <a:rPr lang="en-US" altLang="zh-CN" sz="1800" b="1" dirty="0"/>
                  <a:t>1</a:t>
                </a:r>
                <a:r>
                  <a:rPr lang="zh-CN" altLang="en-US" sz="1800" b="1" dirty="0"/>
                  <a:t>、</a:t>
                </a:r>
                <a:r>
                  <a:rPr lang="en-US" altLang="zh-CN" sz="1800" b="1" dirty="0"/>
                  <a:t>clutter2</a:t>
                </a:r>
                <a:r>
                  <a:rPr lang="zh-CN" altLang="en-US" sz="1800" b="1" dirty="0"/>
                  <a:t>、</a:t>
                </a:r>
                <a:r>
                  <a:rPr lang="en-US" altLang="zh-CN" sz="1800" b="1" dirty="0"/>
                  <a:t> </a:t>
                </a:r>
                <a:r>
                  <a:rPr lang="en-US" altLang="zh-CN" sz="1800" b="1" dirty="0" err="1"/>
                  <a:t>clutterL</a:t>
                </a:r>
                <a:r>
                  <a:rPr lang="zh-CN" altLang="en-US" sz="1800" b="1" dirty="0"/>
                  <a:t>变为</a:t>
                </a:r>
                <a:r>
                  <a:rPr lang="en-US" altLang="zh-CN" sz="1800" b="1" dirty="0"/>
                  <a:t>clutter1</a:t>
                </a:r>
                <a:r>
                  <a:rPr lang="zh-CN" altLang="en-US" sz="1800" b="1" dirty="0"/>
                  <a:t>和</a:t>
                </a:r>
                <a:r>
                  <a:rPr lang="en-US" altLang="zh-CN" sz="1800" b="1" dirty="0"/>
                  <a:t>clutter2</a:t>
                </a:r>
                <a:r>
                  <a:rPr lang="zh-CN" altLang="en-US" sz="1800" b="1" dirty="0"/>
                  <a:t>。在</a:t>
                </a:r>
                <a:r>
                  <a:rPr lang="en-US" altLang="zh-CN" sz="1800" b="1" dirty="0"/>
                  <a:t>t2</a:t>
                </a:r>
                <a:r>
                  <a:rPr lang="zh-CN" altLang="en-US" sz="1800" b="1" dirty="0"/>
                  <a:t>时刻车辆在衍射出一条新的信道</a:t>
                </a:r>
                <a:r>
                  <a:rPr lang="en-US" altLang="zh-CN" sz="1800" b="1" dirty="0"/>
                  <a:t>clutter3</a:t>
                </a:r>
                <a:r>
                  <a:rPr lang="zh-CN" altLang="en-US" sz="1800" b="1" dirty="0"/>
                  <a:t>，因此信道又变为了</a:t>
                </a:r>
                <a:r>
                  <a:rPr lang="en-US" altLang="zh-CN" sz="1800" b="1" i="0" dirty="0">
                    <a:latin typeface="Cambria Math" panose="02040503050406030204" pitchFamily="18" charset="0"/>
                  </a:rPr>
                  <a:t>"clutter</a:t>
                </a:r>
                <a:r>
                  <a:rPr lang="zh-CN" altLang="en-US" sz="1800" b="1" i="0" dirty="0"/>
                  <a:t>"</a:t>
                </a:r>
                <a:r>
                  <a:rPr lang="en-US" altLang="zh-CN" sz="1800" b="1" dirty="0"/>
                  <a:t>1</a:t>
                </a:r>
                <a:r>
                  <a:rPr lang="zh-CN" altLang="en-US" sz="1800" b="1" dirty="0"/>
                  <a:t>、</a:t>
                </a:r>
                <a:r>
                  <a:rPr lang="en-US" altLang="zh-CN" sz="1800" b="1" dirty="0"/>
                  <a:t>clutter2</a:t>
                </a:r>
                <a:r>
                  <a:rPr lang="zh-CN" altLang="en-US" sz="1800" b="1" dirty="0"/>
                  <a:t>、</a:t>
                </a:r>
                <a:r>
                  <a:rPr lang="en-US" altLang="zh-CN" sz="1800" b="1" dirty="0"/>
                  <a:t>clutter3</a:t>
                </a:r>
                <a:r>
                  <a:rPr lang="zh-CN" altLang="en-US" sz="1800" b="1" dirty="0"/>
                  <a:t>和</a:t>
                </a:r>
                <a:r>
                  <a:rPr lang="en-US" altLang="zh-CN" sz="1800" b="1" dirty="0" err="1"/>
                  <a:t>clutterL</a:t>
                </a:r>
                <a:r>
                  <a:rPr lang="zh-CN" altLang="en-US" sz="1800" b="1" dirty="0"/>
                  <a:t>。又因为车辆的轨迹固定，所以信道子径组成的变化会随时间呈现出一定的规律性。</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kern="1200" dirty="0">
                  <a:solidFill>
                    <a:srgbClr val="000000"/>
                  </a:solidFill>
                  <a:effectLst/>
                  <a:latin typeface="-apple-system"/>
                  <a:ea typeface="等线" panose="02010600030101010101" pitchFamily="2" charset="-122"/>
                  <a:cs typeface="+mn-cs"/>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60079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rgbClr val="000000"/>
                </a:solidFill>
                <a:effectLst/>
                <a:latin typeface="-apple-system"/>
                <a:ea typeface="等线" panose="02010600030101010101" pitchFamily="2" charset="-122"/>
                <a:cs typeface="+mn-cs"/>
              </a:rPr>
              <a:t>	</a:t>
            </a:r>
            <a:r>
              <a:rPr lang="zh-CN" altLang="en-US" sz="1800" b="0" i="0" kern="1200" dirty="0">
                <a:solidFill>
                  <a:srgbClr val="000000"/>
                </a:solidFill>
                <a:effectLst/>
                <a:latin typeface="-apple-system"/>
                <a:ea typeface="等线" panose="02010600030101010101" pitchFamily="2" charset="-122"/>
                <a:cs typeface="+mn-cs"/>
              </a:rPr>
              <a:t>因此我们利用在时序预测方面出色的</a:t>
            </a:r>
            <a:r>
              <a:rPr lang="en-US" altLang="zh-CN" sz="1800" b="0" i="0" kern="1200" dirty="0">
                <a:solidFill>
                  <a:srgbClr val="000000"/>
                </a:solidFill>
                <a:effectLst/>
                <a:latin typeface="-apple-system"/>
                <a:ea typeface="等线" panose="02010600030101010101" pitchFamily="2" charset="-122"/>
                <a:cs typeface="+mn-cs"/>
              </a:rPr>
              <a:t>LSTM</a:t>
            </a:r>
            <a:r>
              <a:rPr lang="zh-CN" altLang="en-US" sz="1800" b="0" i="0" kern="1200" dirty="0">
                <a:solidFill>
                  <a:srgbClr val="000000"/>
                </a:solidFill>
                <a:effectLst/>
                <a:latin typeface="-apple-system"/>
                <a:ea typeface="等线" panose="02010600030101010101" pitchFamily="2" charset="-122"/>
                <a:cs typeface="+mn-cs"/>
              </a:rPr>
              <a:t>和我们的场景网络相结合，利用</a:t>
            </a:r>
            <a:r>
              <a:rPr lang="en-US" altLang="zh-CN" sz="1800" b="0" i="0" kern="1200" dirty="0">
                <a:solidFill>
                  <a:srgbClr val="000000"/>
                </a:solidFill>
                <a:effectLst/>
                <a:latin typeface="-apple-system"/>
                <a:ea typeface="等线" panose="02010600030101010101" pitchFamily="2" charset="-122"/>
                <a:cs typeface="+mn-cs"/>
              </a:rPr>
              <a:t>LSTM</a:t>
            </a:r>
            <a:r>
              <a:rPr lang="zh-CN" altLang="en-US" sz="1800" b="0" i="0" kern="1200" dirty="0">
                <a:solidFill>
                  <a:srgbClr val="000000"/>
                </a:solidFill>
                <a:effectLst/>
                <a:latin typeface="-apple-system"/>
                <a:ea typeface="等线" panose="02010600030101010101" pitchFamily="2" charset="-122"/>
                <a:cs typeface="+mn-cs"/>
              </a:rPr>
              <a:t>通过历史的信道去预测未来子径组成的变化，并为场景表示器未来子径组成的信息，场景表示网络则借助子径的组成信息通过子径重建未来的</a:t>
            </a:r>
            <a:r>
              <a:rPr lang="zh-CN" altLang="en-US" sz="1800" b="0" i="0" kern="1200">
                <a:solidFill>
                  <a:srgbClr val="000000"/>
                </a:solidFill>
                <a:effectLst/>
                <a:latin typeface="-apple-system"/>
                <a:ea typeface="等线" panose="02010600030101010101" pitchFamily="2" charset="-122"/>
                <a:cs typeface="+mn-cs"/>
              </a:rPr>
              <a:t>信道。右图是我目前仿真跑出来的一个图。</a:t>
            </a:r>
            <a:endParaRPr lang="en-US" altLang="zh-CN" sz="1800" b="0" i="0" kern="1200" dirty="0">
              <a:solidFill>
                <a:srgbClr val="000000"/>
              </a:solidFill>
              <a:effectLst/>
              <a:latin typeface="-apple-system"/>
              <a:ea typeface="等线" panose="02010600030101010101" pitchFamily="2" charset="-122"/>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33152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随着天线维度、</a:t>
                </a:r>
                <a:r>
                  <a:rPr lang="zh-CN" altLang="en-US" sz="1200" b="0" dirty="0">
                    <a:latin typeface="微软雅黑" panose="020B0503020204020204" pitchFamily="34" charset="-122"/>
                    <a:ea typeface="微软雅黑" panose="020B0503020204020204" pitchFamily="34" charset="-122"/>
                  </a:rPr>
                  <a:t>链路密度、 应用场景等持续扩展，第六代移动通信网络的</a:t>
                </a:r>
                <a:r>
                  <a:rPr lang="zh-CN" altLang="en-US" sz="1200" b="0" dirty="0">
                    <a:solidFill>
                      <a:srgbClr val="C00000"/>
                    </a:solidFill>
                    <a:latin typeface="微软雅黑" panose="020B0503020204020204" pitchFamily="34" charset="-122"/>
                    <a:ea typeface="微软雅黑" panose="020B0503020204020204" pitchFamily="34" charset="-122"/>
                  </a:rPr>
                  <a:t>信道信息需求会急剧增长</a:t>
                </a:r>
                <a:endParaRPr lang="en-US" altLang="zh-CN" sz="1200" b="0" dirty="0">
                  <a:solidFill>
                    <a:schemeClr val="accent1">
                      <a:lumMod val="50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一方面是由于信道在空间、时间、频率上的维度大幅增加。在空间维度，天线数目已经从大规模</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MIMO</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64</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128</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朝着超大规模</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MIMO</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的</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256</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512</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甚至上千根天线去发展，在频率维度，频带宽度已经从</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400MHz</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发展到了</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1G+Hz</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200" b="0" dirty="0">
                  <a:solidFill>
                    <a:schemeClr val="accent1">
                      <a:lumMod val="50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另一方面是由于设备密度和基站密度的不断增加，无限链路的密度也显著增长。</a:t>
                </a:r>
                <a:endParaRPr lang="en-US" altLang="zh-CN" sz="1200" b="0" dirty="0">
                  <a:solidFill>
                    <a:schemeClr val="accent1">
                      <a:lumMod val="50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最后，由于像</a:t>
                </a:r>
                <a:r>
                  <a:rPr lang="zh-CN" altLang="en-US" sz="1200" dirty="0">
                    <a:latin typeface="微软雅黑" panose="020B0503020204020204" pitchFamily="34" charset="-122"/>
                    <a:ea typeface="微软雅黑" panose="020B0503020204020204" pitchFamily="34" charset="-122"/>
                  </a:rPr>
                  <a:t>智能网联机器人，网联无人机的路径规划、资源分配等等通信场景的出现，</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未来对于信道信息的需求不仅仅会局限于当前可以做信道估计的部分，还包括对于信道信息全局性以及前瞻性的需求</a:t>
                </a:r>
                <a:r>
                  <a:rPr lang="zh-CN" altLang="en-US" sz="1200" dirty="0">
                    <a:latin typeface="微软雅黑" panose="020B0503020204020204" pitchFamily="34" charset="-122"/>
                    <a:ea typeface="微软雅黑" panose="020B0503020204020204" pitchFamily="34" charset="-122"/>
                  </a:rPr>
                  <a:t>。</a:t>
                </a:r>
                <a:endParaRPr lang="en-US" altLang="zh-CN" sz="1200" b="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a:t>
            </a:r>
            <a:r>
              <a:rPr lang="zh-CN" altLang="en-US" b="0" i="0" dirty="0">
                <a:effectLst/>
                <a:latin typeface="-apple-system"/>
              </a:rPr>
              <a:t>在这样的发展趋势下，传统依赖导频在线信道获取模式会严重影响到无线通信系统的传输性能。</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因为信道维度会</a:t>
            </a:r>
            <a:r>
              <a:rPr lang="zh-CN" altLang="en-US" sz="1200" b="0" i="0" dirty="0">
                <a:solidFill>
                  <a:srgbClr val="C00000"/>
                </a:solidFill>
                <a:effectLst/>
                <a:latin typeface="微软雅黑" panose="020B0503020204020204" pitchFamily="34" charset="-122"/>
                <a:ea typeface="微软雅黑" panose="020B0503020204020204" pitchFamily="34" charset="-122"/>
              </a:rPr>
              <a:t>随着频带宽度和天线维度的拓展而增大，因此进行信道估计所需要的导频数量就会增多，从而使得实际进行数据传输的通信资源受限。</a:t>
            </a:r>
            <a:endParaRPr lang="en-US" altLang="zh-CN" sz="1200" b="0" i="0" dirty="0">
              <a:solidFill>
                <a:srgbClr val="C00000"/>
              </a:solidFill>
              <a:effectLst/>
              <a:latin typeface="微软雅黑" panose="020B0503020204020204" pitchFamily="34" charset="-122"/>
              <a:ea typeface="微软雅黑" panose="020B0503020204020204" pitchFamily="34" charset="-122"/>
            </a:endParaRPr>
          </a:p>
          <a:p>
            <a:r>
              <a:rPr lang="en-US" altLang="zh-CN" sz="1200" b="0" i="0" dirty="0">
                <a:solidFill>
                  <a:srgbClr val="C00000"/>
                </a:solidFill>
                <a:effectLst/>
                <a:latin typeface="微软雅黑" panose="020B0503020204020204" pitchFamily="34" charset="-122"/>
                <a:ea typeface="微软雅黑" panose="020B0503020204020204" pitchFamily="34" charset="-122"/>
              </a:rPr>
              <a:t>	</a:t>
            </a:r>
            <a:r>
              <a:rPr lang="zh-CN" altLang="en-US" sz="1200" b="0" i="0" dirty="0">
                <a:solidFill>
                  <a:srgbClr val="C00000"/>
                </a:solidFill>
                <a:effectLst/>
                <a:latin typeface="微软雅黑" panose="020B0503020204020204" pitchFamily="34" charset="-122"/>
                <a:ea typeface="微软雅黑" panose="020B0503020204020204" pitchFamily="34" charset="-122"/>
              </a:rPr>
              <a:t>从下图可以直观的看出来，在一个相干时间块内，当信道信息维度增大并且用户反馈信道信息时长不减少的情况下，导频开销的增大会直接导致基站传输数据信息的时长会被压缩，影响到系统的通信效率</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a:t>
            </a:r>
            <a:r>
              <a:rPr lang="zh-CN" altLang="en-US" b="0" i="0" dirty="0">
                <a:effectLst/>
                <a:latin typeface="-apple-system"/>
              </a:rPr>
              <a:t>信道外推是无线通信中用于降低导频开销的常用方法，它主要通过从已知信道外推得到未知信道来避免过度的导频训练，从信道的角度来看，现有的信道外推</a:t>
            </a:r>
            <a:r>
              <a:rPr lang="zh-CN" altLang="en-US" dirty="0"/>
              <a:t>主要可以分成三个部分，分别是时域外推、频域外推和空域外推</a:t>
            </a:r>
            <a:endParaRPr lang="en-US" altLang="zh-CN" dirty="0"/>
          </a:p>
          <a:p>
            <a:r>
              <a:rPr lang="en-US" altLang="zh-CN" dirty="0"/>
              <a:t>	</a:t>
            </a:r>
            <a:r>
              <a:rPr lang="zh-CN" altLang="en-US" dirty="0"/>
              <a:t>频域外推就是由一些已知的频率上的信道去外推位置频率上的信道，如图</a:t>
            </a:r>
            <a:r>
              <a:rPr lang="en-US" altLang="zh-CN" dirty="0"/>
              <a:t>f1</a:t>
            </a:r>
            <a:r>
              <a:rPr lang="zh-CN" altLang="en-US" dirty="0"/>
              <a:t>和</a:t>
            </a:r>
            <a:r>
              <a:rPr lang="en-US" altLang="zh-CN" dirty="0"/>
              <a:t>f2</a:t>
            </a:r>
            <a:r>
              <a:rPr lang="zh-CN" altLang="en-US" dirty="0"/>
              <a:t>频段上的信道去推</a:t>
            </a:r>
            <a:r>
              <a:rPr lang="en-US" altLang="zh-CN" dirty="0"/>
              <a:t>blind region</a:t>
            </a:r>
            <a:r>
              <a:rPr lang="zh-CN" altLang="en-US" dirty="0"/>
              <a:t>上的信道。</a:t>
            </a:r>
            <a:endParaRPr lang="en-US" altLang="zh-CN" dirty="0"/>
          </a:p>
          <a:p>
            <a:r>
              <a:rPr lang="en-US" altLang="zh-CN" dirty="0"/>
              <a:t>	</a:t>
            </a:r>
            <a:r>
              <a:rPr lang="zh-CN" altLang="en-US" dirty="0"/>
              <a:t>空域外推相当于是根据已知的部分天线的信道去外推其余天线的信道，主要在大规模</a:t>
            </a:r>
            <a:r>
              <a:rPr lang="en-US" altLang="zh-CN" dirty="0"/>
              <a:t>MIMO</a:t>
            </a:r>
            <a:r>
              <a:rPr lang="zh-CN" altLang="en-US" dirty="0"/>
              <a:t>和</a:t>
            </a:r>
            <a:r>
              <a:rPr lang="en-US" altLang="zh-CN" dirty="0"/>
              <a:t>RIS</a:t>
            </a:r>
            <a:r>
              <a:rPr lang="zh-CN" altLang="en-US" dirty="0"/>
              <a:t>上用的比较多，如图就是通过采样一些天线进行导频训练，然后再进行天线维度的空域信道外推。</a:t>
            </a:r>
            <a:endParaRPr lang="en-US" altLang="zh-CN" dirty="0"/>
          </a:p>
          <a:p>
            <a:r>
              <a:rPr lang="en-US" altLang="zh-CN" dirty="0"/>
              <a:t>	</a:t>
            </a:r>
            <a:r>
              <a:rPr lang="zh-CN" altLang="en-US" dirty="0"/>
              <a:t>时域信道外推相当于在非相干时间内进行的信道外推，也就是这里</a:t>
            </a:r>
            <a:r>
              <a:rPr lang="en-US" altLang="zh-CN" dirty="0"/>
              <a:t>Frame0</a:t>
            </a:r>
            <a:r>
              <a:rPr lang="zh-CN" altLang="en-US" dirty="0"/>
              <a:t>的信道去外推</a:t>
            </a:r>
            <a:r>
              <a:rPr lang="en-US" altLang="zh-CN" dirty="0"/>
              <a:t>Frame1</a:t>
            </a:r>
            <a:r>
              <a:rPr lang="zh-CN" altLang="en-US" dirty="0"/>
              <a:t>的信道，信道在</a:t>
            </a:r>
            <a:r>
              <a:rPr lang="en-US" altLang="zh-CN" dirty="0"/>
              <a:t>Frame0</a:t>
            </a:r>
            <a:r>
              <a:rPr lang="zh-CN" altLang="en-US" dirty="0"/>
              <a:t>和</a:t>
            </a:r>
            <a:r>
              <a:rPr lang="en-US" altLang="zh-CN" dirty="0"/>
              <a:t>Frame1</a:t>
            </a:r>
            <a:r>
              <a:rPr lang="zh-CN" altLang="en-US" dirty="0"/>
              <a:t>上都假设是恒定的。目前频空域信道外推是我们已经完成的工作。</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226781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	</a:t>
            </a:r>
            <a:r>
              <a:rPr lang="zh-CN" altLang="en-US" b="0" i="0" dirty="0">
                <a:effectLst/>
                <a:latin typeface="-apple-system"/>
              </a:rPr>
              <a:t>相比于信道外推技术，近年来提出的信道知识地图技术能够</a:t>
            </a:r>
            <a:r>
              <a:rPr lang="zh-CN" altLang="en-US" sz="1200" b="0" dirty="0">
                <a:solidFill>
                  <a:srgbClr val="C00000"/>
                </a:solidFill>
                <a:latin typeface="微软雅黑" panose="020B0503020204020204" pitchFamily="34" charset="-122"/>
                <a:ea typeface="微软雅黑" panose="020B0503020204020204" pitchFamily="34" charset="-122"/>
              </a:rPr>
              <a:t>结合了特定区域的环境信息</a:t>
            </a:r>
            <a:r>
              <a:rPr lang="zh-CN" altLang="en-US" sz="1200" b="0" dirty="0">
                <a:latin typeface="微软雅黑" panose="020B0503020204020204" pitchFamily="34" charset="-122"/>
                <a:ea typeface="微软雅黑" panose="020B0503020204020204" pitchFamily="34" charset="-122"/>
              </a:rPr>
              <a:t>，针对指定区域的信道外推</a:t>
            </a:r>
            <a:r>
              <a:rPr lang="zh-CN" altLang="en-US" sz="1200" b="0" dirty="0">
                <a:solidFill>
                  <a:srgbClr val="C00000"/>
                </a:solidFill>
                <a:latin typeface="微软雅黑" panose="020B0503020204020204" pitchFamily="34" charset="-122"/>
                <a:ea typeface="微软雅黑" panose="020B0503020204020204" pitchFamily="34" charset="-122"/>
              </a:rPr>
              <a:t>更具优势。具体来说信道知识地图的定义如下，它本身可以</a:t>
            </a:r>
            <a:r>
              <a:rPr lang="zh-CN" altLang="en-US" b="0" i="0" dirty="0">
                <a:effectLst/>
                <a:latin typeface="-apple-system"/>
              </a:rPr>
              <a:t>视为一个以移动节点物理或虚拟位置为主要索引的数据库，也就是说它能够融合区域内所有终端的海量历史数据进行信道知识的快速实时预测推理，最终提前获取特定位置的本地化信道特征。在这里我们可以将</a:t>
            </a:r>
            <a:r>
              <a:rPr lang="en-US" altLang="zh-CN" b="0" i="0" dirty="0">
                <a:effectLst/>
                <a:latin typeface="-apple-system"/>
              </a:rPr>
              <a:t>CKM</a:t>
            </a:r>
            <a:r>
              <a:rPr lang="zh-CN" altLang="en-US" b="0" i="0" dirty="0">
                <a:effectLst/>
                <a:latin typeface="-apple-system"/>
              </a:rPr>
              <a:t>与信道外推技术进行一个对比，可以看到如果将已知</a:t>
            </a:r>
            <a:r>
              <a:rPr lang="en-US" altLang="zh-CN" b="0" i="0" dirty="0">
                <a:effectLst/>
                <a:latin typeface="-apple-system"/>
              </a:rPr>
              <a:t>CSI</a:t>
            </a:r>
            <a:r>
              <a:rPr lang="zh-CN" altLang="en-US" b="0" i="0" dirty="0">
                <a:effectLst/>
                <a:latin typeface="-apple-system"/>
              </a:rPr>
              <a:t>充当节点虚拟位置，</a:t>
            </a:r>
            <a:r>
              <a:rPr lang="en-US" altLang="zh-CN" b="0" i="0" dirty="0">
                <a:effectLst/>
                <a:latin typeface="-apple-system"/>
              </a:rPr>
              <a:t>CKM</a:t>
            </a:r>
            <a:r>
              <a:rPr lang="zh-CN" altLang="en-US" b="0" i="0" dirty="0">
                <a:effectLst/>
                <a:latin typeface="-apple-system"/>
              </a:rPr>
              <a:t>推理的信道知识为未知</a:t>
            </a:r>
            <a:r>
              <a:rPr lang="en-US" altLang="zh-CN" b="0" i="0" dirty="0">
                <a:effectLst/>
                <a:latin typeface="-apple-system"/>
              </a:rPr>
              <a:t>CSI</a:t>
            </a:r>
            <a:r>
              <a:rPr lang="zh-CN" altLang="en-US" b="0" i="0" dirty="0">
                <a:effectLst/>
                <a:latin typeface="-apple-system"/>
              </a:rPr>
              <a:t>的时候，</a:t>
            </a:r>
            <a:r>
              <a:rPr lang="en-US" altLang="zh-CN" b="0" i="0" dirty="0">
                <a:effectLst/>
                <a:latin typeface="-apple-system"/>
              </a:rPr>
              <a:t>CKM</a:t>
            </a:r>
            <a:r>
              <a:rPr lang="zh-CN" altLang="en-US" b="0" i="0" dirty="0">
                <a:effectLst/>
                <a:latin typeface="-apple-system"/>
              </a:rPr>
              <a:t>和信道外推所做的事是几乎一样的，而</a:t>
            </a:r>
            <a:r>
              <a:rPr lang="en-US" altLang="zh-CN" b="0" i="0" dirty="0">
                <a:effectLst/>
                <a:latin typeface="-apple-system"/>
              </a:rPr>
              <a:t>CKM</a:t>
            </a:r>
            <a:r>
              <a:rPr lang="zh-CN" altLang="en-US" b="0" i="0" dirty="0">
                <a:effectLst/>
                <a:latin typeface="-apple-system"/>
              </a:rPr>
              <a:t>与信道外推的区别在于它结合了指定区域内的环境信息，因此对于指定区域内的信道外推，</a:t>
            </a:r>
            <a:r>
              <a:rPr lang="en-US" altLang="zh-CN" b="0" i="0" dirty="0">
                <a:effectLst/>
                <a:latin typeface="-apple-system"/>
              </a:rPr>
              <a:t>CKM</a:t>
            </a:r>
            <a:r>
              <a:rPr lang="zh-CN" altLang="en-US" b="0" i="0" dirty="0">
                <a:effectLst/>
                <a:latin typeface="-apple-system"/>
              </a:rPr>
              <a:t>比信道外推更有优势。</a:t>
            </a:r>
            <a:endParaRPr lang="en-US" altLang="zh-CN" b="0" i="0" dirty="0">
              <a:effectLst/>
              <a:latin typeface="-apple-system"/>
            </a:endParaRPr>
          </a:p>
          <a:p>
            <a:r>
              <a:rPr lang="en-US" altLang="zh-CN" b="0" i="0" dirty="0">
                <a:effectLst/>
                <a:latin typeface="-apple-system"/>
              </a:rPr>
              <a:t>	</a:t>
            </a:r>
            <a:r>
              <a:rPr lang="zh-CN" altLang="en-US" b="0" i="0" dirty="0">
                <a:effectLst/>
                <a:latin typeface="-apple-system"/>
              </a:rPr>
              <a:t>当然这一切都是建立在已知</a:t>
            </a:r>
            <a:r>
              <a:rPr lang="en-US" altLang="zh-CN" b="0" i="0" dirty="0">
                <a:effectLst/>
                <a:latin typeface="-apple-system"/>
              </a:rPr>
              <a:t>CSI</a:t>
            </a:r>
            <a:r>
              <a:rPr lang="zh-CN" altLang="en-US" b="0" i="0" dirty="0">
                <a:effectLst/>
                <a:latin typeface="-apple-system"/>
              </a:rPr>
              <a:t>能够充当节点虚拟位置的条件下进行的，因此我们去进行了调研，在文章</a:t>
            </a:r>
            <a:r>
              <a:rPr lang="en-US" altLang="zh-CN" b="0" i="0" dirty="0">
                <a:effectLst/>
                <a:latin typeface="-apple-system"/>
              </a:rPr>
              <a:t>2</a:t>
            </a:r>
            <a:r>
              <a:rPr lang="zh-CN" altLang="en-US" b="0" i="0" dirty="0">
                <a:effectLst/>
                <a:latin typeface="-apple-system"/>
              </a:rPr>
              <a:t>中就给出了信道与节点位置存在映射关系的结论。具体来说，信道模型如下所示，主要由路径信道增益</a:t>
            </a:r>
            <a:r>
              <a:rPr lang="en-US" altLang="zh-CN" b="0" i="0" dirty="0">
                <a:effectLst/>
                <a:latin typeface="-apple-system"/>
              </a:rPr>
              <a:t>αl</a:t>
            </a:r>
            <a:r>
              <a:rPr lang="zh-CN" altLang="en-US" b="0" i="0" dirty="0">
                <a:effectLst/>
                <a:latin typeface="-apple-system"/>
              </a:rPr>
              <a:t>、信道角度信息</a:t>
            </a:r>
            <a:r>
              <a:rPr lang="en-US" altLang="zh-CN" b="0" i="0" dirty="0" err="1">
                <a:effectLst/>
                <a:latin typeface="-apple-system"/>
              </a:rPr>
              <a:t>φl</a:t>
            </a:r>
            <a:r>
              <a:rPr lang="zh-CN" altLang="en-US" b="0" i="0" dirty="0">
                <a:effectLst/>
                <a:latin typeface="-apple-system"/>
              </a:rPr>
              <a:t>、时延</a:t>
            </a:r>
            <a:r>
              <a:rPr lang="en-US" altLang="zh-CN" b="0" i="0" dirty="0" err="1">
                <a:effectLst/>
                <a:latin typeface="-apple-system"/>
              </a:rPr>
              <a:t>τl</a:t>
            </a:r>
            <a:r>
              <a:rPr lang="zh-CN" altLang="en-US" b="0" i="0" dirty="0">
                <a:effectLst/>
                <a:latin typeface="-apple-system"/>
              </a:rPr>
              <a:t>这三个参数组成，而这三个参数又是关于</a:t>
            </a:r>
            <a:r>
              <a:rPr lang="zh-CN" altLang="zh-CN" sz="1800" b="1" i="0" kern="1200" dirty="0">
                <a:solidFill>
                  <a:srgbClr val="000000"/>
                </a:solidFill>
                <a:effectLst/>
                <a:latin typeface="微软雅黑" panose="020B0503020204020204" pitchFamily="34" charset="-122"/>
                <a:ea typeface="微软雅黑" panose="020B0503020204020204" pitchFamily="34" charset="-122"/>
                <a:cs typeface="+mn-cs"/>
              </a:rPr>
              <a:t>环境几何</a:t>
            </a:r>
            <a:r>
              <a:rPr lang="zh-CN" altLang="zh-CN" sz="1800" b="0" i="0"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zh-CN" sz="1800" b="1" i="0" kern="1200" dirty="0">
                <a:solidFill>
                  <a:srgbClr val="000000"/>
                </a:solidFill>
                <a:effectLst/>
                <a:latin typeface="微软雅黑" panose="020B0503020204020204" pitchFamily="34" charset="-122"/>
                <a:ea typeface="微软雅黑" panose="020B0503020204020204" pitchFamily="34" charset="-122"/>
                <a:cs typeface="+mn-cs"/>
              </a:rPr>
              <a:t>散射材料</a:t>
            </a:r>
            <a:r>
              <a:rPr lang="zh-CN" altLang="zh-CN" sz="1800" b="0" i="0"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zh-CN" sz="1800" b="1" i="0" kern="1200" dirty="0">
                <a:solidFill>
                  <a:srgbClr val="000000"/>
                </a:solidFill>
                <a:effectLst/>
                <a:latin typeface="微软雅黑" panose="020B0503020204020204" pitchFamily="34" charset="-122"/>
                <a:ea typeface="微软雅黑" panose="020B0503020204020204" pitchFamily="34" charset="-122"/>
                <a:cs typeface="+mn-cs"/>
              </a:rPr>
              <a:t>频率</a:t>
            </a:r>
            <a:r>
              <a:rPr lang="en-US" altLang="zh-CN" sz="1800" b="0" i="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zh-CN" sz="1800" b="1" kern="1200" dirty="0">
                <a:solidFill>
                  <a:srgbClr val="000000"/>
                </a:solidFill>
                <a:effectLst/>
                <a:latin typeface="微软雅黑" panose="020B0503020204020204" pitchFamily="34" charset="-122"/>
                <a:ea typeface="微软雅黑" panose="020B0503020204020204" pitchFamily="34" charset="-122"/>
                <a:cs typeface="+mn-cs"/>
              </a:rPr>
              <a:t>用户位置</a:t>
            </a:r>
            <a:r>
              <a:rPr lang="zh-CN" altLang="en-US" sz="1800" b="0" kern="1200" dirty="0">
                <a:solidFill>
                  <a:srgbClr val="000000"/>
                </a:solidFill>
                <a:effectLst/>
                <a:latin typeface="微软雅黑" panose="020B0503020204020204" pitchFamily="34" charset="-122"/>
                <a:ea typeface="微软雅黑" panose="020B0503020204020204" pitchFamily="34" charset="-122"/>
                <a:cs typeface="+mn-cs"/>
              </a:rPr>
              <a:t>的函数</a:t>
            </a:r>
            <a:r>
              <a:rPr lang="zh-CN" altLang="en-US" sz="1800" b="1"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800" b="0" kern="1200" dirty="0">
                <a:solidFill>
                  <a:srgbClr val="000000"/>
                </a:solidFill>
                <a:effectLst/>
                <a:latin typeface="微软雅黑" panose="020B0503020204020204" pitchFamily="34" charset="-122"/>
                <a:ea typeface="微软雅黑" panose="020B0503020204020204" pitchFamily="34" charset="-122"/>
                <a:cs typeface="+mn-cs"/>
              </a:rPr>
              <a:t>那么，对于给定的静态通信环境，在其他参数都不变的情况下，就存在信道到节点位置之间的映射关系。因此</a:t>
            </a:r>
            <a:r>
              <a:rPr lang="en-US" altLang="zh-CN" sz="1800" b="0" kern="1200" dirty="0">
                <a:solidFill>
                  <a:srgbClr val="000000"/>
                </a:solidFill>
                <a:effectLst/>
                <a:latin typeface="微软雅黑" panose="020B0503020204020204" pitchFamily="34" charset="-122"/>
                <a:ea typeface="微软雅黑" panose="020B0503020204020204" pitchFamily="34" charset="-122"/>
                <a:cs typeface="+mn-cs"/>
              </a:rPr>
              <a:t>CSI</a:t>
            </a:r>
            <a:r>
              <a:rPr lang="zh-CN" altLang="en-US" sz="1800" b="0" kern="1200" dirty="0">
                <a:solidFill>
                  <a:srgbClr val="000000"/>
                </a:solidFill>
                <a:effectLst/>
                <a:latin typeface="微软雅黑" panose="020B0503020204020204" pitchFamily="34" charset="-122"/>
                <a:ea typeface="微软雅黑" panose="020B0503020204020204" pitchFamily="34" charset="-122"/>
                <a:cs typeface="+mn-cs"/>
              </a:rPr>
              <a:t>是能够充当节点的虚拟位置的。基于以上分析，我们最终采用</a:t>
            </a:r>
            <a:r>
              <a:rPr lang="en-US" altLang="zh-CN" sz="1800" b="0" kern="1200" dirty="0">
                <a:solidFill>
                  <a:srgbClr val="000000"/>
                </a:solidFill>
                <a:effectLst/>
                <a:latin typeface="微软雅黑" panose="020B0503020204020204" pitchFamily="34" charset="-122"/>
                <a:ea typeface="微软雅黑" panose="020B0503020204020204" pitchFamily="34" charset="-122"/>
                <a:cs typeface="+mn-cs"/>
              </a:rPr>
              <a:t>CKM</a:t>
            </a:r>
            <a:r>
              <a:rPr lang="zh-CN" altLang="en-US" sz="1800" b="0" kern="1200" dirty="0">
                <a:solidFill>
                  <a:srgbClr val="000000"/>
                </a:solidFill>
                <a:effectLst/>
                <a:latin typeface="微软雅黑" panose="020B0503020204020204" pitchFamily="34" charset="-122"/>
                <a:ea typeface="微软雅黑" panose="020B0503020204020204" pitchFamily="34" charset="-122"/>
                <a:cs typeface="+mn-cs"/>
              </a:rPr>
              <a:t>来降低导频开销。</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aphicFrame>
        <p:nvGraphicFramePr>
          <p:cNvPr id="5" name="对象 4">
            <a:extLst>
              <a:ext uri="{FF2B5EF4-FFF2-40B4-BE49-F238E27FC236}">
                <a16:creationId xmlns:a16="http://schemas.microsoft.com/office/drawing/2014/main" id="{2ECDA4F5-18CE-4CDD-9153-16B546F4650D}"/>
              </a:ext>
            </a:extLst>
          </p:cNvPr>
          <p:cNvGraphicFramePr>
            <a:graphicFrameLocks noChangeAspect="1"/>
          </p:cNvGraphicFramePr>
          <p:nvPr>
            <p:extLst>
              <p:ext uri="{D42A27DB-BD31-4B8C-83A1-F6EECF244321}">
                <p14:modId xmlns:p14="http://schemas.microsoft.com/office/powerpoint/2010/main" val="1757684605"/>
              </p:ext>
            </p:extLst>
          </p:nvPr>
        </p:nvGraphicFramePr>
        <p:xfrm>
          <a:off x="3175000" y="4457700"/>
          <a:ext cx="508000" cy="228600"/>
        </p:xfrm>
        <a:graphic>
          <a:graphicData uri="http://schemas.openxmlformats.org/presentationml/2006/ole">
            <mc:AlternateContent xmlns:mc="http://schemas.openxmlformats.org/markup-compatibility/2006">
              <mc:Choice xmlns:v="urn:schemas-microsoft-com:vml" Requires="v">
                <p:oleObj spid="_x0000_s2198" name="Equation" r:id="rId4" imgW="507960" imgH="228600" progId="Equation.DSMT4">
                  <p:embed/>
                </p:oleObj>
              </mc:Choice>
              <mc:Fallback>
                <p:oleObj name="Equation" r:id="rId4" imgW="507960" imgH="228600" progId="Equation.DSMT4">
                  <p:embed/>
                  <p:pic>
                    <p:nvPicPr>
                      <p:cNvPr id="0" name=""/>
                      <p:cNvPicPr/>
                      <p:nvPr/>
                    </p:nvPicPr>
                    <p:blipFill>
                      <a:blip r:embed="rId5"/>
                      <a:stretch>
                        <a:fillRect/>
                      </a:stretch>
                    </p:blipFill>
                    <p:spPr>
                      <a:xfrm>
                        <a:off x="3175000" y="4457700"/>
                        <a:ext cx="508000" cy="2286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1359263-BCD1-47AA-9BF5-A33D11906135}"/>
              </a:ext>
            </a:extLst>
          </p:cNvPr>
          <p:cNvGraphicFramePr>
            <a:graphicFrameLocks noChangeAspect="1"/>
          </p:cNvGraphicFramePr>
          <p:nvPr>
            <p:extLst>
              <p:ext uri="{D42A27DB-BD31-4B8C-83A1-F6EECF244321}">
                <p14:modId xmlns:p14="http://schemas.microsoft.com/office/powerpoint/2010/main" val="657363198"/>
              </p:ext>
            </p:extLst>
          </p:nvPr>
        </p:nvGraphicFramePr>
        <p:xfrm>
          <a:off x="3175000" y="4457700"/>
          <a:ext cx="508000" cy="228600"/>
        </p:xfrm>
        <a:graphic>
          <a:graphicData uri="http://schemas.openxmlformats.org/presentationml/2006/ole">
            <mc:AlternateContent xmlns:mc="http://schemas.openxmlformats.org/markup-compatibility/2006">
              <mc:Choice xmlns:v="urn:schemas-microsoft-com:vml" Requires="v">
                <p:oleObj spid="_x0000_s2199" name="Equation" r:id="rId6" imgW="507960" imgH="228600" progId="Equation.DSMT4">
                  <p:embed/>
                </p:oleObj>
              </mc:Choice>
              <mc:Fallback>
                <p:oleObj name="Equation" r:id="rId6" imgW="507960" imgH="228600" progId="Equation.DSMT4">
                  <p:embed/>
                  <p:pic>
                    <p:nvPicPr>
                      <p:cNvPr id="0" name=""/>
                      <p:cNvPicPr/>
                      <p:nvPr/>
                    </p:nvPicPr>
                    <p:blipFill>
                      <a:blip r:embed="rId5"/>
                      <a:stretch>
                        <a:fillRect/>
                      </a:stretch>
                    </p:blipFill>
                    <p:spPr>
                      <a:xfrm>
                        <a:off x="3175000" y="4457700"/>
                        <a:ext cx="508000" cy="228600"/>
                      </a:xfrm>
                      <a:prstGeom prst="rect">
                        <a:avLst/>
                      </a:prstGeom>
                    </p:spPr>
                  </p:pic>
                </p:oleObj>
              </mc:Fallback>
            </mc:AlternateContent>
          </a:graphicData>
        </a:graphic>
      </p:graphicFrame>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在阐述完本工作的的背景调研和分析后，我们接下来阐述本工作的系统模型与问题建模</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17858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我们</a:t>
                </a:r>
                <a:r>
                  <a:rPr lang="zh-CN" altLang="en-US" sz="1800" b="1" i="0" dirty="0">
                    <a:effectLst/>
                    <a:latin typeface="微软雅黑" panose="020B0503020204020204" pitchFamily="34" charset="-122"/>
                    <a:ea typeface="微软雅黑" panose="020B0503020204020204" pitchFamily="34" charset="-122"/>
                  </a:rPr>
                  <a:t>考虑一个</a:t>
                </a:r>
                <a:r>
                  <a:rPr lang="en-US" altLang="zh-CN" sz="1800" b="1" i="0" dirty="0">
                    <a:effectLst/>
                    <a:latin typeface="微软雅黑" panose="020B0503020204020204" pitchFamily="34" charset="-122"/>
                    <a:ea typeface="微软雅黑" panose="020B0503020204020204" pitchFamily="34" charset="-122"/>
                  </a:rPr>
                  <a:t>MIMO-OFDM</a:t>
                </a:r>
                <a:r>
                  <a:rPr lang="zh-CN" altLang="en-US" sz="1800" b="1" i="0" dirty="0">
                    <a:effectLst/>
                    <a:latin typeface="微软雅黑" panose="020B0503020204020204" pitchFamily="34" charset="-122"/>
                    <a:ea typeface="微软雅黑" panose="020B0503020204020204" pitchFamily="34" charset="-122"/>
                  </a:rPr>
                  <a:t>下行链路传输系统，基站配备了</a:t>
                </a:r>
                <a14:m>
                  <m:oMath xmlns:m="http://schemas.openxmlformats.org/officeDocument/2006/math">
                    <m:sSub>
                      <m:sSubPr>
                        <m:ctrlPr>
                          <a:rPr lang="en-US" altLang="zh-CN" sz="1800" b="1" i="1" smtClean="0">
                            <a:effectLst/>
                            <a:latin typeface="Cambria Math" panose="02040503050406030204" pitchFamily="18" charset="0"/>
                            <a:ea typeface="微软雅黑" panose="020B0503020204020204" pitchFamily="34" charset="-122"/>
                          </a:rPr>
                        </m:ctrlPr>
                      </m:sSubPr>
                      <m:e>
                        <m:r>
                          <a:rPr lang="en-US" altLang="zh-CN" sz="1800" b="1" i="1" smtClean="0">
                            <a:effectLst/>
                            <a:latin typeface="Cambria Math" panose="02040503050406030204" pitchFamily="18" charset="0"/>
                            <a:ea typeface="微软雅黑" panose="020B0503020204020204" pitchFamily="34" charset="-122"/>
                          </a:rPr>
                          <m:t>𝑵</m:t>
                        </m:r>
                      </m:e>
                      <m:sub>
                        <m:r>
                          <a:rPr lang="en-US" altLang="zh-CN" sz="1800" b="1" i="1" smtClean="0">
                            <a:effectLst/>
                            <a:latin typeface="Cambria Math" panose="02040503050406030204" pitchFamily="18" charset="0"/>
                            <a:ea typeface="微软雅黑" panose="020B0503020204020204" pitchFamily="34" charset="-122"/>
                          </a:rPr>
                          <m:t>𝒕</m:t>
                        </m:r>
                      </m:sub>
                    </m:sSub>
                  </m:oMath>
                </a14:m>
                <a:r>
                  <a:rPr lang="zh-CN" altLang="en-US" sz="1800" b="1" i="0" dirty="0">
                    <a:effectLst/>
                    <a:latin typeface="微软雅黑" panose="020B0503020204020204" pitchFamily="34" charset="-122"/>
                    <a:ea typeface="微软雅黑" panose="020B0503020204020204" pitchFamily="34" charset="-122"/>
                  </a:rPr>
                  <a:t>天线，向用户发送双发已知的导频信号来协助信道估计。我们主要针对信道估计这部分进行分析，仅关注一个相干时间快，在该时间块内信道假设是恒定的。</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dirty="0">
                    <a:effectLst/>
                    <a:latin typeface="微软雅黑" panose="020B0503020204020204" pitchFamily="34" charset="-122"/>
                    <a:ea typeface="微软雅黑" panose="020B0503020204020204" pitchFamily="34" charset="-122"/>
                  </a:rPr>
                  <a:t>	</a:t>
                </a:r>
                <a:r>
                  <a:rPr lang="zh-CN" altLang="en-US" sz="1800" b="1" i="0" dirty="0">
                    <a:effectLst/>
                    <a:latin typeface="微软雅黑" panose="020B0503020204020204" pitchFamily="34" charset="-122"/>
                    <a:ea typeface="微软雅黑" panose="020B0503020204020204" pitchFamily="34" charset="-122"/>
                  </a:rPr>
                  <a:t>在该时间块内包含</a:t>
                </a:r>
                <a:r>
                  <a:rPr lang="en-US" altLang="zh-CN" sz="1800" b="1" i="0" dirty="0">
                    <a:effectLst/>
                    <a:latin typeface="微软雅黑" panose="020B0503020204020204" pitchFamily="34" charset="-122"/>
                    <a:ea typeface="微软雅黑" panose="020B0503020204020204" pitchFamily="34" charset="-122"/>
                  </a:rPr>
                  <a:t>M</a:t>
                </a:r>
                <a:r>
                  <a:rPr lang="zh-CN" altLang="en-US" sz="1800" b="1" i="0" dirty="0">
                    <a:effectLst/>
                    <a:latin typeface="微软雅黑" panose="020B0503020204020204" pitchFamily="34" charset="-122"/>
                    <a:ea typeface="微软雅黑" panose="020B0503020204020204" pitchFamily="34" charset="-122"/>
                  </a:rPr>
                  <a:t>个子载波，</a:t>
                </a:r>
                <a:r>
                  <a:rPr lang="en-US" altLang="zh-CN" sz="1800" b="1" i="0" dirty="0" err="1">
                    <a:effectLst/>
                    <a:latin typeface="微软雅黑" panose="020B0503020204020204" pitchFamily="34" charset="-122"/>
                    <a:ea typeface="微软雅黑" panose="020B0503020204020204" pitchFamily="34" charset="-122"/>
                  </a:rPr>
                  <a:t>Nt</a:t>
                </a:r>
                <a:r>
                  <a:rPr lang="zh-CN" altLang="en-US" sz="1800" b="1" i="0" dirty="0">
                    <a:effectLst/>
                    <a:latin typeface="微软雅黑" panose="020B0503020204020204" pitchFamily="34" charset="-122"/>
                    <a:ea typeface="微软雅黑" panose="020B0503020204020204" pitchFamily="34" charset="-122"/>
                  </a:rPr>
                  <a:t>个符号时间，每个天线的导频序列都被依次的插入到每个符号中。</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dirty="0">
                    <a:effectLst/>
                    <a:latin typeface="微软雅黑" panose="020B0503020204020204" pitchFamily="34" charset="-122"/>
                    <a:ea typeface="微软雅黑" panose="020B0503020204020204" pitchFamily="34" charset="-122"/>
                  </a:rPr>
                  <a:t>	</a:t>
                </a:r>
                <a:r>
                  <a:rPr lang="zh-CN" altLang="en-US" sz="1800" b="1" i="0" dirty="0">
                    <a:effectLst/>
                    <a:latin typeface="微软雅黑" panose="020B0503020204020204" pitchFamily="34" charset="-122"/>
                    <a:ea typeface="微软雅黑" panose="020B0503020204020204" pitchFamily="34" charset="-122"/>
                  </a:rPr>
                  <a:t>这里因为我们要考虑的导频开销是一个比例，所以并没有将子载波个数和符号个数设置成具体的数值。</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kern="1200" dirty="0">
                    <a:solidFill>
                      <a:srgbClr val="000000"/>
                    </a:solidFill>
                    <a:effectLst/>
                    <a:latin typeface="微软雅黑" panose="020B0503020204020204" pitchFamily="34" charset="-122"/>
                    <a:ea typeface="微软雅黑" panose="020B0503020204020204" pitchFamily="34" charset="-122"/>
                    <a:cs typeface="+mn-cs"/>
                  </a:rPr>
                  <a:t>	</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我们</a:t>
                </a:r>
                <a:r>
                  <a:rPr lang="zh-CN" altLang="en-US" sz="1800" b="1" i="0" dirty="0">
                    <a:effectLst/>
                    <a:latin typeface="微软雅黑" panose="020B0503020204020204" pitchFamily="34" charset="-122"/>
                    <a:ea typeface="微软雅黑" panose="020B0503020204020204" pitchFamily="34" charset="-122"/>
                  </a:rPr>
                  <a:t>考虑一个</a:t>
                </a:r>
                <a:r>
                  <a:rPr lang="en-US" altLang="zh-CN" sz="1800" b="1" i="0" dirty="0">
                    <a:effectLst/>
                    <a:latin typeface="微软雅黑" panose="020B0503020204020204" pitchFamily="34" charset="-122"/>
                    <a:ea typeface="微软雅黑" panose="020B0503020204020204" pitchFamily="34" charset="-122"/>
                  </a:rPr>
                  <a:t>MIMO-OFDM</a:t>
                </a:r>
                <a:r>
                  <a:rPr lang="zh-CN" altLang="en-US" sz="1800" b="1" i="0" dirty="0">
                    <a:effectLst/>
                    <a:latin typeface="微软雅黑" panose="020B0503020204020204" pitchFamily="34" charset="-122"/>
                    <a:ea typeface="微软雅黑" panose="020B0503020204020204" pitchFamily="34" charset="-122"/>
                  </a:rPr>
                  <a:t>下行链路传输系统，基站配备了</a:t>
                </a:r>
                <a:r>
                  <a:rPr lang="en-US" altLang="zh-CN" sz="1800" b="1" i="0">
                    <a:effectLst/>
                    <a:latin typeface="Cambria Math" panose="02040503050406030204" pitchFamily="18" charset="0"/>
                    <a:ea typeface="微软雅黑" panose="020B0503020204020204" pitchFamily="34" charset="-122"/>
                  </a:rPr>
                  <a:t>𝑵_𝒕</a:t>
                </a:r>
                <a:r>
                  <a:rPr lang="zh-CN" altLang="en-US" sz="1800" b="1" i="0" dirty="0">
                    <a:effectLst/>
                    <a:latin typeface="微软雅黑" panose="020B0503020204020204" pitchFamily="34" charset="-122"/>
                    <a:ea typeface="微软雅黑" panose="020B0503020204020204" pitchFamily="34" charset="-122"/>
                  </a:rPr>
                  <a:t>天线，向用户发送双发已知的导频信号来协助信道估计。我们主要针对信道估计这部分进行分析，仅关注一个相干时间快，在该时间块内信道假设是恒定的。</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dirty="0">
                    <a:effectLst/>
                    <a:latin typeface="微软雅黑" panose="020B0503020204020204" pitchFamily="34" charset="-122"/>
                    <a:ea typeface="微软雅黑" panose="020B0503020204020204" pitchFamily="34" charset="-122"/>
                  </a:rPr>
                  <a:t>	</a:t>
                </a:r>
                <a:r>
                  <a:rPr lang="zh-CN" altLang="en-US" sz="1800" b="1" i="0" dirty="0">
                    <a:effectLst/>
                    <a:latin typeface="微软雅黑" panose="020B0503020204020204" pitchFamily="34" charset="-122"/>
                    <a:ea typeface="微软雅黑" panose="020B0503020204020204" pitchFamily="34" charset="-122"/>
                  </a:rPr>
                  <a:t>在该时间块内包含</a:t>
                </a:r>
                <a:r>
                  <a:rPr lang="en-US" altLang="zh-CN" sz="1800" b="1" i="0" dirty="0">
                    <a:effectLst/>
                    <a:latin typeface="微软雅黑" panose="020B0503020204020204" pitchFamily="34" charset="-122"/>
                    <a:ea typeface="微软雅黑" panose="020B0503020204020204" pitchFamily="34" charset="-122"/>
                  </a:rPr>
                  <a:t>M</a:t>
                </a:r>
                <a:r>
                  <a:rPr lang="zh-CN" altLang="en-US" sz="1800" b="1" i="0" dirty="0">
                    <a:effectLst/>
                    <a:latin typeface="微软雅黑" panose="020B0503020204020204" pitchFamily="34" charset="-122"/>
                    <a:ea typeface="微软雅黑" panose="020B0503020204020204" pitchFamily="34" charset="-122"/>
                  </a:rPr>
                  <a:t>个子载波，</a:t>
                </a:r>
                <a:r>
                  <a:rPr lang="en-US" altLang="zh-CN" sz="1800" b="1" i="0" dirty="0" err="1">
                    <a:effectLst/>
                    <a:latin typeface="微软雅黑" panose="020B0503020204020204" pitchFamily="34" charset="-122"/>
                    <a:ea typeface="微软雅黑" panose="020B0503020204020204" pitchFamily="34" charset="-122"/>
                  </a:rPr>
                  <a:t>Nt</a:t>
                </a:r>
                <a:r>
                  <a:rPr lang="zh-CN" altLang="en-US" sz="1800" b="1" i="0" dirty="0">
                    <a:effectLst/>
                    <a:latin typeface="微软雅黑" panose="020B0503020204020204" pitchFamily="34" charset="-122"/>
                    <a:ea typeface="微软雅黑" panose="020B0503020204020204" pitchFamily="34" charset="-122"/>
                  </a:rPr>
                  <a:t>个符号时间，每个天线的导频序列都被依次的插入到每个符号中。</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dirty="0">
                    <a:effectLst/>
                    <a:latin typeface="微软雅黑" panose="020B0503020204020204" pitchFamily="34" charset="-122"/>
                    <a:ea typeface="微软雅黑" panose="020B0503020204020204" pitchFamily="34" charset="-122"/>
                  </a:rPr>
                  <a:t>	</a:t>
                </a:r>
                <a:r>
                  <a:rPr lang="zh-CN" altLang="en-US" sz="1800" b="1" i="0" dirty="0">
                    <a:effectLst/>
                    <a:latin typeface="微软雅黑" panose="020B0503020204020204" pitchFamily="34" charset="-122"/>
                    <a:ea typeface="微软雅黑" panose="020B0503020204020204" pitchFamily="34" charset="-122"/>
                  </a:rPr>
                  <a:t>这里因为我们要考虑的导频开销是一个比例，所以并没有将子载波个数和符号个数设置成具体的数值。</a:t>
                </a:r>
                <a:endParaRPr lang="en-US" altLang="zh-CN" sz="1800" b="1" i="0" dirty="0">
                  <a:effectLst/>
                  <a:latin typeface="微软雅黑" panose="020B0503020204020204" pitchFamily="34" charset="-122"/>
                  <a:ea typeface="微软雅黑" panose="020B0503020204020204" pitchFamily="34" charset="-122"/>
                </a:endParaRPr>
              </a:p>
              <a:p>
                <a:r>
                  <a:rPr lang="en-US" altLang="zh-CN" sz="1800" b="1" i="0" kern="1200" dirty="0">
                    <a:solidFill>
                      <a:srgbClr val="000000"/>
                    </a:solidFill>
                    <a:effectLst/>
                    <a:latin typeface="微软雅黑" panose="020B0503020204020204" pitchFamily="34" charset="-122"/>
                    <a:ea typeface="微软雅黑" panose="020B0503020204020204" pitchFamily="34" charset="-122"/>
                    <a:cs typeface="+mn-cs"/>
                  </a:rPr>
                  <a:t>	</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26014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紧接着，我们在刚刚定义好的导频图样上进行导频开销优化。</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优化的原则是：</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b="1" dirty="0">
                    <a:latin typeface="微软雅黑" panose="020B0503020204020204" pitchFamily="34" charset="-122"/>
                    <a:ea typeface="微软雅黑" panose="020B0503020204020204" pitchFamily="34" charset="-122"/>
                  </a:rPr>
                  <a:t>依靠相邻子载波之间的</a:t>
                </a:r>
                <a:r>
                  <a:rPr lang="zh-CN" altLang="en-US" sz="1800" b="1" dirty="0">
                    <a:solidFill>
                      <a:srgbClr val="FF0000"/>
                    </a:solidFill>
                    <a:latin typeface="微软雅黑" panose="020B0503020204020204" pitchFamily="34" charset="-122"/>
                    <a:ea typeface="微软雅黑" panose="020B0503020204020204" pitchFamily="34" charset="-122"/>
                  </a:rPr>
                  <a:t>频率相关性</a:t>
                </a:r>
                <a:r>
                  <a:rPr lang="zh-CN" altLang="en-US" sz="1800" b="1" dirty="0">
                    <a:latin typeface="微软雅黑" panose="020B0503020204020204" pitchFamily="34" charset="-122"/>
                    <a:ea typeface="微软雅黑" panose="020B0503020204020204" pitchFamily="34" charset="-122"/>
                  </a:rPr>
                  <a:t>优化插入序列的子载波个数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依靠相邻天线之间的</a:t>
                </a:r>
                <a:r>
                  <a:rPr lang="zh-CN" altLang="en-US" sz="1800" b="1" dirty="0">
                    <a:solidFill>
                      <a:srgbClr val="FF0000"/>
                    </a:solidFill>
                    <a:latin typeface="微软雅黑" panose="020B0503020204020204" pitchFamily="34" charset="-122"/>
                    <a:ea typeface="微软雅黑" panose="020B0503020204020204" pitchFamily="34" charset="-122"/>
                  </a:rPr>
                  <a:t>空间相关性</a:t>
                </a:r>
                <a:r>
                  <a:rPr lang="zh-CN" altLang="en-US" sz="1800" b="1" dirty="0">
                    <a:latin typeface="微软雅黑" panose="020B0503020204020204" pitchFamily="34" charset="-122"/>
                    <a:ea typeface="微软雅黑" panose="020B0503020204020204" pitchFamily="34" charset="-122"/>
                  </a:rPr>
                  <a:t>优化插入序列的天线个数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最后就会形成如图所示的导频图样，只有部分天线的导频序列插入，只有部分子载波上插入了导频序列，且相邻插入导频系列之间的频率间隔和天线间隔是相等的。</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因此我们就能够将该时间块上的导频开销比例定义为下式，即插入导频序列的数量比上整个时间块上所有单元的单元的总数。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而插入的导频序列定义为插入导频序列的子载波个数和插入导频序列天线个数的乘积。</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最后，我们的问题总体建模成如下式子，其中</a:t>
                </a:r>
                <a:r>
                  <a:rPr lang="en-US" altLang="zh-CN" sz="1800" b="1" dirty="0">
                    <a:latin typeface="微软雅黑" panose="020B0503020204020204" pitchFamily="34" charset="-122"/>
                    <a:ea typeface="微软雅黑" panose="020B0503020204020204" pitchFamily="34" charset="-122"/>
                  </a:rPr>
                  <a:t>Wm</a:t>
                </a:r>
                <a:r>
                  <a:rPr lang="zh-CN" altLang="en-US" sz="1800" b="1" dirty="0">
                    <a:latin typeface="微软雅黑" panose="020B0503020204020204" pitchFamily="34" charset="-122"/>
                    <a:ea typeface="微软雅黑" panose="020B0503020204020204" pitchFamily="34" charset="-122"/>
                  </a:rPr>
                  <a:t>是导频选择矩阵，决定着我们开销优化后的导频图样，</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rPr>
                        </m:ctrlPr>
                      </m:sSubPr>
                      <m:e>
                        <m:acc>
                          <m:accPr>
                            <m:chr m:val="̃"/>
                            <m:ctrlPr>
                              <a:rPr lang="zh-CN" altLang="zh-CN" sz="1800" i="1" kern="100">
                                <a:effectLst/>
                                <a:latin typeface="Cambria Math" panose="02040503050406030204" pitchFamily="18" charset="0"/>
                                <a:ea typeface="Cambria Math" panose="02040503050406030204" pitchFamily="18" charset="0"/>
                              </a:rPr>
                            </m:ctrlPr>
                          </m:accPr>
                          <m:e>
                            <m:r>
                              <a:rPr lang="en-US" altLang="zh-CN" sz="1800" i="1" kern="100">
                                <a:effectLst/>
                                <a:latin typeface="Cambria Math" panose="02040503050406030204" pitchFamily="18" charset="0"/>
                                <a:ea typeface="宋体" panose="02010600030101010101" pitchFamily="2" charset="-122"/>
                              </a:rPr>
                              <m:t>𝐻</m:t>
                            </m:r>
                          </m:e>
                        </m:acc>
                      </m:e>
                      <m:sub>
                        <m:r>
                          <a:rPr lang="en-US" altLang="zh-CN" sz="1800" i="1" kern="100">
                            <a:effectLst/>
                            <a:latin typeface="Cambria Math" panose="02040503050406030204" pitchFamily="18" charset="0"/>
                            <a:ea typeface="宋体" panose="02010600030101010101" pitchFamily="2" charset="-122"/>
                          </a:rPr>
                          <m:t>𝑚</m:t>
                        </m:r>
                      </m:sub>
                    </m:sSub>
                  </m:oMath>
                </a14:m>
                <a:r>
                  <a:rPr lang="zh-CN" altLang="en-US" sz="1800" b="0" kern="100" dirty="0">
                    <a:effectLst/>
                    <a:latin typeface="Times New Roman" panose="02020603050405020304" pitchFamily="18" charset="0"/>
                    <a:ea typeface="宋体" panose="02010600030101010101" pitchFamily="2" charset="-122"/>
                  </a:rPr>
                  <a:t>代表依赖导频估计出的部分信道。</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latin typeface="微软雅黑" panose="020B0503020204020204" pitchFamily="34" charset="-122"/>
                  <a:ea typeface="微软雅黑" panose="020B0503020204020204" pitchFamily="34" charset="-122"/>
                </a:endParaRPr>
              </a:p>
              <a:p>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p:txBody>
          </p:sp>
        </mc:Choice>
        <mc:Fallback xmlns="">
          <p:sp>
            <p:nvSpPr>
              <p:cNvPr id="3" name="备注占位符 2"/>
              <p:cNvSpPr>
                <a:spLocks noGrp="1"/>
              </p:cNvSpPr>
              <p:nvPr>
                <p:ph type="body" idx="1"/>
              </p:nvPr>
            </p:nvSpPr>
            <p:spPr/>
            <p:txBody>
              <a:bodyPr/>
              <a:lstStyle/>
              <a:p>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紧接着，我们在刚刚定义好的导频图样上进行导频开销优化。</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kern="1200" dirty="0">
                    <a:solidFill>
                      <a:srgbClr val="000000"/>
                    </a:solidFill>
                    <a:effectLst/>
                    <a:latin typeface="微软雅黑" panose="020B0503020204020204" pitchFamily="34" charset="-122"/>
                    <a:ea typeface="微软雅黑" panose="020B0503020204020204" pitchFamily="34" charset="-122"/>
                    <a:cs typeface="+mn-cs"/>
                  </a:rPr>
                  <a:t>优化的原则是：</a:t>
                </a:r>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800" b="1" dirty="0">
                    <a:latin typeface="微软雅黑" panose="020B0503020204020204" pitchFamily="34" charset="-122"/>
                    <a:ea typeface="微软雅黑" panose="020B0503020204020204" pitchFamily="34" charset="-122"/>
                  </a:rPr>
                  <a:t>依靠相邻子载波之间的</a:t>
                </a:r>
                <a:r>
                  <a:rPr lang="zh-CN" altLang="en-US" sz="1800" b="1" dirty="0">
                    <a:solidFill>
                      <a:srgbClr val="FF0000"/>
                    </a:solidFill>
                    <a:latin typeface="微软雅黑" panose="020B0503020204020204" pitchFamily="34" charset="-122"/>
                    <a:ea typeface="微软雅黑" panose="020B0503020204020204" pitchFamily="34" charset="-122"/>
                  </a:rPr>
                  <a:t>频率相关性</a:t>
                </a:r>
                <a:r>
                  <a:rPr lang="zh-CN" altLang="en-US" sz="1800" b="1" dirty="0">
                    <a:latin typeface="微软雅黑" panose="020B0503020204020204" pitchFamily="34" charset="-122"/>
                    <a:ea typeface="微软雅黑" panose="020B0503020204020204" pitchFamily="34" charset="-122"/>
                  </a:rPr>
                  <a:t>优化插入序列的子载波个数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依靠相邻天线之间的</a:t>
                </a:r>
                <a:r>
                  <a:rPr lang="zh-CN" altLang="en-US" sz="1800" b="1" dirty="0">
                    <a:solidFill>
                      <a:srgbClr val="FF0000"/>
                    </a:solidFill>
                    <a:latin typeface="微软雅黑" panose="020B0503020204020204" pitchFamily="34" charset="-122"/>
                    <a:ea typeface="微软雅黑" panose="020B0503020204020204" pitchFamily="34" charset="-122"/>
                  </a:rPr>
                  <a:t>空间相关性</a:t>
                </a:r>
                <a:r>
                  <a:rPr lang="zh-CN" altLang="en-US" sz="1800" b="1" dirty="0">
                    <a:latin typeface="微软雅黑" panose="020B0503020204020204" pitchFamily="34" charset="-122"/>
                    <a:ea typeface="微软雅黑" panose="020B0503020204020204" pitchFamily="34" charset="-122"/>
                  </a:rPr>
                  <a:t>优化插入序列的天线个数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最后就会形成如图所示的导频图样，只有部分天线的导频序列插入，只有部分子载波上插入了导频序列，且相邻插入导频系列之间的频率间隔和天线间隔是相等的。</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因此我们就能够将该时间块上的导频开销比例定义为下式，即插入导频序列的数量比上整个时间块上所有单元的单元的总数。</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而插入的导频序列定义为插入导频序列的子载波个数和插入导频序列天线个数的乘积。</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r>
                  <a:rPr lang="zh-CN" altLang="en-US" sz="1800" b="1" dirty="0">
                    <a:latin typeface="微软雅黑" panose="020B0503020204020204" pitchFamily="34" charset="-122"/>
                    <a:ea typeface="微软雅黑" panose="020B0503020204020204" pitchFamily="34" charset="-122"/>
                  </a:rPr>
                  <a:t>最后，我们的问题总体建模成如下式子，其中</a:t>
                </a:r>
                <a:r>
                  <a:rPr lang="en-US" altLang="zh-CN" sz="1800" b="1" dirty="0">
                    <a:latin typeface="微软雅黑" panose="020B0503020204020204" pitchFamily="34" charset="-122"/>
                    <a:ea typeface="微软雅黑" panose="020B0503020204020204" pitchFamily="34" charset="-122"/>
                  </a:rPr>
                  <a:t>Wm</a:t>
                </a:r>
                <a:r>
                  <a:rPr lang="zh-CN" altLang="en-US" sz="1800" b="1" dirty="0">
                    <a:latin typeface="微软雅黑" panose="020B0503020204020204" pitchFamily="34" charset="-122"/>
                    <a:ea typeface="微软雅黑" panose="020B0503020204020204" pitchFamily="34" charset="-122"/>
                  </a:rPr>
                  <a:t>是导频选择矩阵，决定着我们开销优化后的导频图样，</a:t>
                </a:r>
                <a:r>
                  <a:rPr lang="en-US" altLang="zh-CN" sz="1800" i="0" kern="100">
                    <a:effectLst/>
                    <a:latin typeface="Cambria Math" panose="02040503050406030204" pitchFamily="18" charset="0"/>
                    <a:ea typeface="宋体" panose="02010600030101010101" pitchFamily="2" charset="-122"/>
                  </a:rPr>
                  <a:t>𝐻</a:t>
                </a:r>
                <a:r>
                  <a:rPr lang="zh-CN" altLang="zh-CN" sz="1800" i="0" kern="100">
                    <a:effectLst/>
                    <a:latin typeface="Cambria Math" panose="02040503050406030204" pitchFamily="18" charset="0"/>
                    <a:ea typeface="宋体" panose="02010600030101010101" pitchFamily="2" charset="-122"/>
                  </a:rPr>
                  <a:t> ̃_</a:t>
                </a:r>
                <a:r>
                  <a:rPr lang="en-US" altLang="zh-CN" sz="1800" i="0" kern="100">
                    <a:effectLst/>
                    <a:latin typeface="Cambria Math" panose="02040503050406030204" pitchFamily="18" charset="0"/>
                    <a:ea typeface="宋体" panose="02010600030101010101" pitchFamily="2" charset="-122"/>
                  </a:rPr>
                  <a:t>𝑚</a:t>
                </a:r>
                <a:r>
                  <a:rPr lang="zh-CN" altLang="en-US" sz="1800" b="0" kern="100" dirty="0">
                    <a:effectLst/>
                    <a:latin typeface="Times New Roman" panose="02020603050405020304" pitchFamily="18" charset="0"/>
                    <a:ea typeface="宋体" panose="02010600030101010101" pitchFamily="2" charset="-122"/>
                  </a:rPr>
                  <a:t>代表依赖导频估计出的部分信道。</a:t>
                </a: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latin typeface="微软雅黑" panose="020B0503020204020204" pitchFamily="34" charset="-122"/>
                  <a:ea typeface="微软雅黑" panose="020B0503020204020204" pitchFamily="34" charset="-122"/>
                </a:endParaRPr>
              </a:p>
              <a:p>
                <a:endParaRPr lang="en-US" altLang="zh-CN" sz="1800" kern="1200" dirty="0">
                  <a:solidFill>
                    <a:srgbClr val="000000"/>
                  </a:solidFill>
                  <a:effectLst/>
                  <a:latin typeface="微软雅黑" panose="020B0503020204020204" pitchFamily="34" charset="-122"/>
                  <a:ea typeface="微软雅黑" panose="020B0503020204020204" pitchFamily="34" charset="-122"/>
                  <a:cs typeface="+mn-cs"/>
                </a:endParaRPr>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237054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190A3A4-BDED-4D22-8BAB-604DFEB6F46A}" type="slidenum">
              <a:rPr lang="zh-CN" altLang="en-US" smtClean="0"/>
              <a:t>‹#›</a:t>
            </a:fld>
            <a:endParaRPr lang="zh-CN" altLang="en-US" dirty="0"/>
          </a:p>
        </p:txBody>
      </p:sp>
    </p:spTree>
    <p:extLst>
      <p:ext uri="{BB962C8B-B14F-4D97-AF65-F5344CB8AC3E}">
        <p14:creationId xmlns:p14="http://schemas.microsoft.com/office/powerpoint/2010/main" val="9389092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31.wmf"/><Relationship Id="rId5" Type="http://schemas.openxmlformats.org/officeDocument/2006/relationships/oleObject" Target="../embeddings/oleObject17.bin"/><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71.png"/><Relationship Id="rId2" Type="http://schemas.openxmlformats.org/officeDocument/2006/relationships/notesSlide" Target="../notesSlides/notesSlide14.xml"/><Relationship Id="rId16"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66.wmf"/><Relationship Id="rId3" Type="http://schemas.openxmlformats.org/officeDocument/2006/relationships/notesSlide" Target="../notesSlides/notesSlide17.xml"/><Relationship Id="rId7" Type="http://schemas.openxmlformats.org/officeDocument/2006/relationships/image" Target="../media/image63.wmf"/><Relationship Id="rId12"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image" Target="../media/image65.wmf"/><Relationship Id="rId5" Type="http://schemas.openxmlformats.org/officeDocument/2006/relationships/image" Target="../media/image62.wmf"/><Relationship Id="rId15" Type="http://schemas.openxmlformats.org/officeDocument/2006/relationships/image" Target="../media/image68.png"/><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64.wmf"/><Relationship Id="rId14"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clipboard/media/image3.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8" Type="http://schemas.openxmlformats.org/officeDocument/2006/relationships/oleObject" Target="../embeddings/oleObject24.bin"/><Relationship Id="rId26" Type="http://schemas.openxmlformats.org/officeDocument/2006/relationships/oleObject" Target="../embeddings/oleObject28.bin"/><Relationship Id="rId39" Type="http://schemas.openxmlformats.org/officeDocument/2006/relationships/image" Target="../media/image64.wmf"/><Relationship Id="rId21" Type="http://schemas.openxmlformats.org/officeDocument/2006/relationships/oleObject" Target="../embeddings/oleObject25.bin"/><Relationship Id="rId34" Type="http://schemas.openxmlformats.org/officeDocument/2006/relationships/oleObject" Target="../embeddings/oleObject30.bin"/><Relationship Id="rId42" Type="http://schemas.openxmlformats.org/officeDocument/2006/relationships/oleObject" Target="../embeddings/oleObject32.bin"/><Relationship Id="rId47" Type="http://schemas.openxmlformats.org/officeDocument/2006/relationships/image" Target="../media/image76.wmf"/><Relationship Id="rId50" Type="http://schemas.openxmlformats.org/officeDocument/2006/relationships/oleObject" Target="../embeddings/oleObject35.bin"/><Relationship Id="rId55" Type="http://schemas.openxmlformats.org/officeDocument/2006/relationships/oleObject" Target="../embeddings/oleObject36.bin"/><Relationship Id="rId63" Type="http://schemas.openxmlformats.org/officeDocument/2006/relationships/image" Target="../media/image470.png"/><Relationship Id="rId68" Type="http://schemas.openxmlformats.org/officeDocument/2006/relationships/oleObject" Target="../embeddings/oleObject40.bin"/><Relationship Id="rId71" Type="http://schemas.openxmlformats.org/officeDocument/2006/relationships/oleObject" Target="../embeddings/oleObject41.bin"/><Relationship Id="rId2" Type="http://schemas.openxmlformats.org/officeDocument/2006/relationships/slideLayout" Target="../slideLayouts/slideLayout1.xml"/><Relationship Id="rId16" Type="http://schemas.openxmlformats.org/officeDocument/2006/relationships/oleObject" Target="../embeddings/oleObject23.bin"/><Relationship Id="rId29" Type="http://schemas.openxmlformats.org/officeDocument/2006/relationships/image" Target="../media/image19.wmf"/><Relationship Id="rId24" Type="http://schemas.openxmlformats.org/officeDocument/2006/relationships/oleObject" Target="../embeddings/oleObject27.bin"/><Relationship Id="rId32" Type="http://schemas.openxmlformats.org/officeDocument/2006/relationships/oleObject" Target="../embeddings/oleObject30.bin"/><Relationship Id="rId37" Type="http://schemas.openxmlformats.org/officeDocument/2006/relationships/image" Target="../media/image64.wmf"/><Relationship Id="rId40" Type="http://schemas.openxmlformats.org/officeDocument/2006/relationships/oleObject" Target="../embeddings/oleObject32.bin"/><Relationship Id="rId45" Type="http://schemas.openxmlformats.org/officeDocument/2006/relationships/image" Target="../media/image76.wmf"/><Relationship Id="rId53" Type="http://schemas.openxmlformats.org/officeDocument/2006/relationships/image" Target="../media/image77.wmf"/><Relationship Id="rId58" Type="http://schemas.openxmlformats.org/officeDocument/2006/relationships/oleObject" Target="../embeddings/oleObject37.bin"/><Relationship Id="rId66" Type="http://schemas.openxmlformats.org/officeDocument/2006/relationships/oleObject" Target="../embeddings/oleObject39.bin"/><Relationship Id="rId5" Type="http://schemas.openxmlformats.org/officeDocument/2006/relationships/image" Target="../media/image17.wmf"/><Relationship Id="rId61" Type="http://schemas.openxmlformats.org/officeDocument/2006/relationships/image" Target="../media/image400.png"/><Relationship Id="rId19" Type="http://schemas.openxmlformats.org/officeDocument/2006/relationships/oleObject" Target="../embeddings/oleObject24.bin"/><Relationship Id="rId22" Type="http://schemas.openxmlformats.org/officeDocument/2006/relationships/oleObject" Target="../embeddings/oleObject26.bin"/><Relationship Id="rId27" Type="http://schemas.openxmlformats.org/officeDocument/2006/relationships/oleObject" Target="../embeddings/oleObject28.bin"/><Relationship Id="rId30" Type="http://schemas.openxmlformats.org/officeDocument/2006/relationships/oleObject" Target="../embeddings/oleObject29.bin"/><Relationship Id="rId35" Type="http://schemas.openxmlformats.org/officeDocument/2006/relationships/image" Target="../media/image63.wmf"/><Relationship Id="rId43" Type="http://schemas.openxmlformats.org/officeDocument/2006/relationships/image" Target="../media/image65.wmf"/><Relationship Id="rId48" Type="http://schemas.openxmlformats.org/officeDocument/2006/relationships/oleObject" Target="../embeddings/oleObject34.bin"/><Relationship Id="rId56" Type="http://schemas.openxmlformats.org/officeDocument/2006/relationships/oleObject" Target="../embeddings/oleObject36.bin"/><Relationship Id="rId64" Type="http://schemas.openxmlformats.org/officeDocument/2006/relationships/oleObject" Target="../embeddings/oleObject39.bin"/><Relationship Id="rId69" Type="http://schemas.openxmlformats.org/officeDocument/2006/relationships/oleObject" Target="../embeddings/oleObject40.bin"/><Relationship Id="rId51" Type="http://schemas.openxmlformats.org/officeDocument/2006/relationships/image" Target="../media/image77.wmf"/><Relationship Id="rId3" Type="http://schemas.openxmlformats.org/officeDocument/2006/relationships/notesSlide" Target="../notesSlides/notesSlide23.xml"/><Relationship Id="rId17" Type="http://schemas.openxmlformats.org/officeDocument/2006/relationships/image" Target="../media/image17.wmf"/><Relationship Id="rId25" Type="http://schemas.openxmlformats.org/officeDocument/2006/relationships/oleObject" Target="../embeddings/oleObject27.bin"/><Relationship Id="rId33" Type="http://schemas.openxmlformats.org/officeDocument/2006/relationships/image" Target="../media/image63.wmf"/><Relationship Id="rId38" Type="http://schemas.openxmlformats.org/officeDocument/2006/relationships/oleObject" Target="../embeddings/oleObject31.bin"/><Relationship Id="rId46" Type="http://schemas.openxmlformats.org/officeDocument/2006/relationships/oleObject" Target="../embeddings/oleObject33.bin"/><Relationship Id="rId59" Type="http://schemas.openxmlformats.org/officeDocument/2006/relationships/oleObject" Target="../embeddings/oleObject38.bin"/><Relationship Id="rId67" Type="http://schemas.openxmlformats.org/officeDocument/2006/relationships/image" Target="../media/image18.wmf"/><Relationship Id="rId20" Type="http://schemas.openxmlformats.org/officeDocument/2006/relationships/oleObject" Target="../embeddings/oleObject25.bin"/><Relationship Id="rId41" Type="http://schemas.openxmlformats.org/officeDocument/2006/relationships/image" Target="../media/image65.wmf"/><Relationship Id="rId54" Type="http://schemas.openxmlformats.org/officeDocument/2006/relationships/image" Target="../media/image20.png"/><Relationship Id="rId62" Type="http://schemas.openxmlformats.org/officeDocument/2006/relationships/image" Target="../media/image460.png"/><Relationship Id="rId70" Type="http://schemas.openxmlformats.org/officeDocument/2006/relationships/oleObject" Target="../embeddings/oleObject41.bin"/><Relationship Id="rId1" Type="http://schemas.openxmlformats.org/officeDocument/2006/relationships/vmlDrawing" Target="../drawings/vmlDrawing7.vml"/><Relationship Id="rId23" Type="http://schemas.openxmlformats.org/officeDocument/2006/relationships/oleObject" Target="../embeddings/oleObject26.bin"/><Relationship Id="rId28" Type="http://schemas.openxmlformats.org/officeDocument/2006/relationships/oleObject" Target="../embeddings/oleObject29.bin"/><Relationship Id="rId36" Type="http://schemas.openxmlformats.org/officeDocument/2006/relationships/oleObject" Target="../embeddings/oleObject31.bin"/><Relationship Id="rId49" Type="http://schemas.openxmlformats.org/officeDocument/2006/relationships/oleObject" Target="../embeddings/oleObject34.bin"/><Relationship Id="rId57" Type="http://schemas.openxmlformats.org/officeDocument/2006/relationships/oleObject" Target="../embeddings/oleObject37.bin"/><Relationship Id="rId31" Type="http://schemas.openxmlformats.org/officeDocument/2006/relationships/image" Target="../media/image19.wmf"/><Relationship Id="rId44" Type="http://schemas.openxmlformats.org/officeDocument/2006/relationships/oleObject" Target="../embeddings/oleObject33.bin"/><Relationship Id="rId52" Type="http://schemas.openxmlformats.org/officeDocument/2006/relationships/oleObject" Target="../embeddings/oleObject35.bin"/><Relationship Id="rId60" Type="http://schemas.openxmlformats.org/officeDocument/2006/relationships/oleObject" Target="../embeddings/oleObject38.bin"/><Relationship Id="rId65" Type="http://schemas.openxmlformats.org/officeDocument/2006/relationships/image" Target="../media/image18.w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png"/><Relationship Id="rId21" Type="http://schemas.openxmlformats.org/officeDocument/2006/relationships/image" Target="../media/image96.png"/><Relationship Id="rId34" Type="http://schemas.openxmlformats.org/officeDocument/2006/relationships/image" Target="../media/image10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png"/><Relationship Id="rId2" Type="http://schemas.openxmlformats.org/officeDocument/2006/relationships/notesSlide" Target="../notesSlides/notesSlide24.xml"/><Relationship Id="rId16" Type="http://schemas.openxmlformats.org/officeDocument/2006/relationships/image" Target="../media/image91.png"/><Relationship Id="rId20" Type="http://schemas.openxmlformats.org/officeDocument/2006/relationships/image" Target="../media/image95.png"/><Relationship Id="rId29"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81.sv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svg"/><Relationship Id="rId28" Type="http://schemas.openxmlformats.org/officeDocument/2006/relationships/image" Target="../media/image103.png"/><Relationship Id="rId36" Type="http://schemas.openxmlformats.org/officeDocument/2006/relationships/image" Target="../media/image111.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6.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png"/><Relationship Id="rId8" Type="http://schemas.openxmlformats.org/officeDocument/2006/relationships/image" Target="../media/image83.png"/><Relationship Id="rId3"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notesSlide" Target="../notesSlides/notesSlide6.xml"/><Relationship Id="rId7"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0.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7.bin"/><Relationship Id="rId39" Type="http://schemas.openxmlformats.org/officeDocument/2006/relationships/oleObject" Target="../embeddings/oleObject8.bin"/><Relationship Id="rId3" Type="http://schemas.openxmlformats.org/officeDocument/2006/relationships/notesSlide" Target="../notesSlides/notesSlide8.xml"/><Relationship Id="rId42" Type="http://schemas.openxmlformats.org/officeDocument/2006/relationships/oleObject" Target="../embeddings/oleObject9.bin"/><Relationship Id="rId7" Type="http://schemas.openxmlformats.org/officeDocument/2006/relationships/image" Target="../media/image17.wmf"/><Relationship Id="rId12" Type="http://schemas.openxmlformats.org/officeDocument/2006/relationships/image" Target="../media/image23.png"/><Relationship Id="rId38" Type="http://schemas.openxmlformats.org/officeDocument/2006/relationships/image" Target="../media/image18.wmf"/><Relationship Id="rId46" Type="http://schemas.openxmlformats.org/officeDocument/2006/relationships/image" Target="../media/image19.wmf"/><Relationship Id="rId2" Type="http://schemas.openxmlformats.org/officeDocument/2006/relationships/slideLayout" Target="../slideLayouts/slideLayout1.xml"/><Relationship Id="rId41" Type="http://schemas.openxmlformats.org/officeDocument/2006/relationships/image" Target="../media/image17.wmf"/><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22.png"/><Relationship Id="rId37" Type="http://schemas.openxmlformats.org/officeDocument/2006/relationships/oleObject" Target="../embeddings/oleObject7.bin"/><Relationship Id="rId40" Type="http://schemas.openxmlformats.org/officeDocument/2006/relationships/oleObject" Target="../embeddings/oleObject8.bin"/><Relationship Id="rId45" Type="http://schemas.openxmlformats.org/officeDocument/2006/relationships/oleObject" Target="../embeddings/oleObject10.bin"/><Relationship Id="rId5" Type="http://schemas.openxmlformats.org/officeDocument/2006/relationships/image" Target="../media/image20.png"/><Relationship Id="rId10" Type="http://schemas.openxmlformats.org/officeDocument/2006/relationships/image" Target="../media/image21.png"/><Relationship Id="rId44"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oleObject" Target="../embeddings/oleObject6.bin"/><Relationship Id="rId14" Type="http://schemas.openxmlformats.org/officeDocument/2006/relationships/image" Target="../media/image18.wmf"/><Relationship Id="rId43"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9.wmf"/><Relationship Id="rId18" Type="http://schemas.openxmlformats.org/officeDocument/2006/relationships/image" Target="../media/image26.png"/><Relationship Id="rId39" Type="http://schemas.openxmlformats.org/officeDocument/2006/relationships/oleObject" Target="../embeddings/oleObject8.bin"/><Relationship Id="rId3" Type="http://schemas.openxmlformats.org/officeDocument/2006/relationships/notesSlide" Target="../notesSlides/notesSlide9.xml"/><Relationship Id="rId21" Type="http://schemas.openxmlformats.org/officeDocument/2006/relationships/image" Target="../media/image18.wmf"/><Relationship Id="rId42" Type="http://schemas.openxmlformats.org/officeDocument/2006/relationships/oleObject" Target="../embeddings/oleObject9.bin"/><Relationship Id="rId47" Type="http://schemas.openxmlformats.org/officeDocument/2006/relationships/image" Target="../media/image31.png"/><Relationship Id="rId7" Type="http://schemas.openxmlformats.org/officeDocument/2006/relationships/oleObject" Target="../embeddings/oleObject12.bin"/><Relationship Id="rId12" Type="http://schemas.openxmlformats.org/officeDocument/2006/relationships/oleObject" Target="../embeddings/oleObject10.bin"/><Relationship Id="rId17" Type="http://schemas.openxmlformats.org/officeDocument/2006/relationships/image" Target="../media/image25.png"/><Relationship Id="rId38" Type="http://schemas.openxmlformats.org/officeDocument/2006/relationships/image" Target="../media/image18.wmf"/><Relationship Id="rId46"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oleObject" Target="../embeddings/oleObject6.bin"/><Relationship Id="rId20" Type="http://schemas.openxmlformats.org/officeDocument/2006/relationships/oleObject" Target="../embeddings/oleObject7.bin"/><Relationship Id="rId41" Type="http://schemas.openxmlformats.org/officeDocument/2006/relationships/image" Target="../media/image17.wmf"/><Relationship Id="rId1" Type="http://schemas.openxmlformats.org/officeDocument/2006/relationships/vmlDrawing" Target="../drawings/vmlDrawing4.vml"/><Relationship Id="rId6" Type="http://schemas.openxmlformats.org/officeDocument/2006/relationships/image" Target="../media/image17.wmf"/><Relationship Id="rId11" Type="http://schemas.openxmlformats.org/officeDocument/2006/relationships/oleObject" Target="../embeddings/oleObject16.bin"/><Relationship Id="rId37" Type="http://schemas.openxmlformats.org/officeDocument/2006/relationships/oleObject" Target="../embeddings/oleObject7.bin"/><Relationship Id="rId40" Type="http://schemas.openxmlformats.org/officeDocument/2006/relationships/oleObject" Target="../embeddings/oleObject8.bin"/><Relationship Id="rId45" Type="http://schemas.openxmlformats.org/officeDocument/2006/relationships/image" Target="../media/image29.png"/><Relationship Id="rId5" Type="http://schemas.openxmlformats.org/officeDocument/2006/relationships/oleObject" Target="../embeddings/oleObject11.bin"/><Relationship Id="rId15" Type="http://schemas.openxmlformats.org/officeDocument/2006/relationships/oleObject" Target="../embeddings/oleObject5.bin"/><Relationship Id="rId10" Type="http://schemas.openxmlformats.org/officeDocument/2006/relationships/oleObject" Target="../embeddings/oleObject15.bin"/><Relationship Id="rId19" Type="http://schemas.openxmlformats.org/officeDocument/2006/relationships/image" Target="../media/image27.png"/><Relationship Id="rId44" Type="http://schemas.openxmlformats.org/officeDocument/2006/relationships/image" Target="../media/image28.png"/><Relationship Id="rId4" Type="http://schemas.openxmlformats.org/officeDocument/2006/relationships/image" Target="../media/image8.png"/><Relationship Id="rId9" Type="http://schemas.openxmlformats.org/officeDocument/2006/relationships/oleObject" Target="../embeddings/oleObject14.bin"/><Relationship Id="rId14" Type="http://schemas.openxmlformats.org/officeDocument/2006/relationships/oleObject" Target="../embeddings/oleObject4.bin"/><Relationship Id="rId43"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4" name="文本框 3"/>
          <p:cNvSpPr txBox="1"/>
          <p:nvPr/>
        </p:nvSpPr>
        <p:spPr>
          <a:xfrm>
            <a:off x="332597" y="1809501"/>
            <a:ext cx="11685230" cy="2004010"/>
          </a:xfrm>
          <a:prstGeom prst="rect">
            <a:avLst/>
          </a:prstGeom>
          <a:noFill/>
        </p:spPr>
        <p:txBody>
          <a:bodyPr wrap="square" rtlCol="0">
            <a:spAutoFit/>
          </a:bodyPr>
          <a:lstStyle/>
          <a:p>
            <a:pPr algn="ctr">
              <a:lnSpc>
                <a:spcPct val="150000"/>
              </a:lnSpc>
            </a:pPr>
            <a:r>
              <a:rPr lang="en-US" altLang="zh-CN" sz="4400" b="1">
                <a:solidFill>
                  <a:schemeClr val="accent1">
                    <a:lumMod val="50000"/>
                  </a:schemeClr>
                </a:solidFill>
                <a:latin typeface="微软雅黑" panose="020B0503020204020204" pitchFamily="34" charset="-122"/>
                <a:ea typeface="微软雅黑" panose="020B0503020204020204" pitchFamily="34" charset="-122"/>
              </a:rPr>
              <a:t>MIMO-OFDM</a:t>
            </a:r>
            <a:r>
              <a:rPr lang="zh-CN" altLang="en-US" sz="4400" b="1">
                <a:solidFill>
                  <a:schemeClr val="accent1">
                    <a:lumMod val="50000"/>
                  </a:schemeClr>
                </a:solidFill>
                <a:latin typeface="微软雅黑" panose="020B0503020204020204" pitchFamily="34" charset="-122"/>
                <a:ea typeface="微软雅黑" panose="020B0503020204020204" pitchFamily="34" charset="-122"/>
              </a:rPr>
              <a:t>系统中信道知识地图辅助的低开销信道估计方案</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60681" y="5559081"/>
            <a:ext cx="2629063"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14</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 </a:t>
            </a:r>
          </a:p>
        </p:txBody>
      </p:sp>
      <p:graphicFrame>
        <p:nvGraphicFramePr>
          <p:cNvPr id="8" name="表格 7"/>
          <p:cNvGraphicFramePr>
            <a:graphicFrameLocks noGrp="1"/>
          </p:cNvGraphicFramePr>
          <p:nvPr/>
        </p:nvGraphicFramePr>
        <p:xfrm>
          <a:off x="2111212" y="3786294"/>
          <a:ext cx="8128000" cy="1554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邓川</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09786">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导   师：</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承楠</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marL="0" algn="r" defTabSz="914400" rtl="0" eaLnBrk="1" latinLnBrk="0" hangingPunct="1"/>
                      <a:r>
                        <a: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mn-cs"/>
                        </a:rPr>
                        <a:t>专   业：</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mn-cs"/>
                        </a:rPr>
                        <a:t>电子信息</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5">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solidFill>
                <a:srgbClr val="FFFFFF"/>
              </a:solid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研究背景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rgbClr val="C00000"/>
                    </a:solidFill>
                    <a:latin typeface="微软雅黑" panose="020B0503020204020204" pitchFamily="34" charset="-122"/>
                    <a:ea typeface="微软雅黑" panose="020B0503020204020204" pitchFamily="34" charset="-122"/>
                  </a:rPr>
                  <a:t>基于</a:t>
                </a:r>
                <a:r>
                  <a:rPr lang="en-US" altLang="zh-CN" sz="3000" b="1">
                    <a:solidFill>
                      <a:srgbClr val="C00000"/>
                    </a:solidFill>
                    <a:latin typeface="微软雅黑" panose="020B0503020204020204" pitchFamily="34" charset="-122"/>
                    <a:ea typeface="微软雅黑" panose="020B0503020204020204" pitchFamily="34" charset="-122"/>
                  </a:rPr>
                  <a:t>CKM</a:t>
                </a:r>
                <a:r>
                  <a:rPr lang="zh-CN" altLang="en-US" sz="3000" b="1">
                    <a:solidFill>
                      <a:srgbClr val="C00000"/>
                    </a:solidFill>
                    <a:latin typeface="微软雅黑" panose="020B0503020204020204" pitchFamily="34" charset="-122"/>
                    <a:ea typeface="微软雅黑" panose="020B0503020204020204" pitchFamily="34" charset="-122"/>
                  </a:rPr>
                  <a:t>的信道估计</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基于场景表示网络的</a:t>
                </a:r>
                <a:r>
                  <a:rPr lang="en-US" altLang="zh-CN" sz="3000" b="1">
                    <a:solidFill>
                      <a:schemeClr val="accent1">
                        <a:lumMod val="50000"/>
                      </a:schemeClr>
                    </a:solidFill>
                    <a:latin typeface="微软雅黑" panose="020B0503020204020204" pitchFamily="34" charset="-122"/>
                    <a:ea typeface="微软雅黑" panose="020B0503020204020204" pitchFamily="34" charset="-122"/>
                  </a:rPr>
                  <a:t>CKM</a:t>
                </a:r>
                <a:r>
                  <a:rPr lang="zh-CN" altLang="en-US" sz="3000" b="1">
                    <a:solidFill>
                      <a:schemeClr val="accent1">
                        <a:lumMod val="50000"/>
                      </a:schemeClr>
                    </a:solidFill>
                    <a:latin typeface="微软雅黑" panose="020B0503020204020204" pitchFamily="34" charset="-122"/>
                    <a:ea typeface="微软雅黑" panose="020B0503020204020204" pitchFamily="34" charset="-122"/>
                  </a:rPr>
                  <a:t>构建</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仿真实验</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菱形 19"/>
              <p:cNvSpPr/>
              <p:nvPr/>
            </p:nvSpPr>
            <p:spPr>
              <a:xfrm>
                <a:off x="-2765213" y="572128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总结</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44274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3B175BA-B76E-43EC-A3F8-963A9A45DC1D}"/>
              </a:ext>
            </a:extLst>
          </p:cNvPr>
          <p:cNvSpPr/>
          <p:nvPr/>
        </p:nvSpPr>
        <p:spPr>
          <a:xfrm>
            <a:off x="2228425" y="4964448"/>
            <a:ext cx="7025113" cy="477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title"/>
          </p:nvPr>
        </p:nvSpPr>
        <p:spPr>
          <a:xfrm>
            <a:off x="614680" y="203200"/>
            <a:ext cx="6940898" cy="730249"/>
          </a:xfrm>
        </p:spPr>
        <p:txBody>
          <a:bodyPr>
            <a:normAutofit/>
          </a:bodyPr>
          <a:lstStyle/>
          <a:p>
            <a:r>
              <a:rPr lang="zh-CN" altLang="zh-CN"/>
              <a:t>基于</a:t>
            </a:r>
            <a:r>
              <a:rPr lang="en-US" altLang="zh-CN"/>
              <a:t>CKM</a:t>
            </a:r>
            <a:r>
              <a:rPr lang="zh-CN" altLang="zh-CN"/>
              <a:t>的信道估计</a:t>
            </a:r>
            <a:endParaRPr lang="zh-CN" altLang="en-US" dirty="0"/>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11</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B89CEBFF-EDF5-4FB7-A897-309EBE8FFBEB}"/>
              </a:ext>
            </a:extLst>
          </p:cNvPr>
          <p:cNvGrpSpPr/>
          <p:nvPr/>
        </p:nvGrpSpPr>
        <p:grpSpPr>
          <a:xfrm>
            <a:off x="1510855" y="3367257"/>
            <a:ext cx="1588144" cy="922527"/>
            <a:chOff x="2868399" y="2008116"/>
            <a:chExt cx="674335" cy="460739"/>
          </a:xfrm>
        </p:grpSpPr>
        <p:sp>
          <p:nvSpPr>
            <p:cNvPr id="43" name="矩形 42">
              <a:extLst>
                <a:ext uri="{FF2B5EF4-FFF2-40B4-BE49-F238E27FC236}">
                  <a16:creationId xmlns:a16="http://schemas.microsoft.com/office/drawing/2014/main" id="{AEE493A1-E7A0-4581-93D8-930C6F74F982}"/>
                </a:ext>
              </a:extLst>
            </p:cNvPr>
            <p:cNvSpPr/>
            <p:nvPr/>
          </p:nvSpPr>
          <p:spPr>
            <a:xfrm>
              <a:off x="2868535" y="2008244"/>
              <a:ext cx="135834" cy="78141"/>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a:extLst>
                <a:ext uri="{FF2B5EF4-FFF2-40B4-BE49-F238E27FC236}">
                  <a16:creationId xmlns:a16="http://schemas.microsoft.com/office/drawing/2014/main" id="{EDF1AE9B-86FE-4212-8A00-207B195E6C66}"/>
                </a:ext>
              </a:extLst>
            </p:cNvPr>
            <p:cNvSpPr/>
            <p:nvPr/>
          </p:nvSpPr>
          <p:spPr>
            <a:xfrm>
              <a:off x="3004301" y="2008244"/>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矩形 44">
              <a:extLst>
                <a:ext uri="{FF2B5EF4-FFF2-40B4-BE49-F238E27FC236}">
                  <a16:creationId xmlns:a16="http://schemas.microsoft.com/office/drawing/2014/main" id="{3F342EF7-CEEA-4BC2-99CA-872CF0E75082}"/>
                </a:ext>
              </a:extLst>
            </p:cNvPr>
            <p:cNvSpPr/>
            <p:nvPr/>
          </p:nvSpPr>
          <p:spPr>
            <a:xfrm>
              <a:off x="3141940" y="2008244"/>
              <a:ext cx="135834" cy="78141"/>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408905F-F2FE-4004-B3F6-547B3CE2CA56}"/>
                </a:ext>
              </a:extLst>
            </p:cNvPr>
            <p:cNvSpPr/>
            <p:nvPr/>
          </p:nvSpPr>
          <p:spPr>
            <a:xfrm>
              <a:off x="3277707" y="2008244"/>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id="{B037310C-161D-462A-A7BA-5F2F92C2BEFB}"/>
                </a:ext>
              </a:extLst>
            </p:cNvPr>
            <p:cNvSpPr/>
            <p:nvPr/>
          </p:nvSpPr>
          <p:spPr>
            <a:xfrm>
              <a:off x="3406900" y="2008116"/>
              <a:ext cx="135834" cy="78141"/>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AE2D82AA-C4DF-4750-BB81-2EE976B8F623}"/>
                </a:ext>
              </a:extLst>
            </p:cNvPr>
            <p:cNvSpPr/>
            <p:nvPr/>
          </p:nvSpPr>
          <p:spPr>
            <a:xfrm>
              <a:off x="2868535" y="2086519"/>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68837B18-666A-4887-8F63-B6A069480B83}"/>
                </a:ext>
              </a:extLst>
            </p:cNvPr>
            <p:cNvSpPr/>
            <p:nvPr/>
          </p:nvSpPr>
          <p:spPr>
            <a:xfrm>
              <a:off x="3004301" y="2086519"/>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0DB1E1C7-F6A7-4DE9-897E-33F366AB1189}"/>
                </a:ext>
              </a:extLst>
            </p:cNvPr>
            <p:cNvSpPr/>
            <p:nvPr/>
          </p:nvSpPr>
          <p:spPr>
            <a:xfrm>
              <a:off x="3141940" y="2086519"/>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99C38DC2-EF33-41C1-AFB9-C315489539E6}"/>
                </a:ext>
              </a:extLst>
            </p:cNvPr>
            <p:cNvSpPr/>
            <p:nvPr/>
          </p:nvSpPr>
          <p:spPr>
            <a:xfrm>
              <a:off x="3277707" y="2086519"/>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矩形 51">
              <a:extLst>
                <a:ext uri="{FF2B5EF4-FFF2-40B4-BE49-F238E27FC236}">
                  <a16:creationId xmlns:a16="http://schemas.microsoft.com/office/drawing/2014/main" id="{8145C4C2-7253-4CE2-801C-24742DC09A58}"/>
                </a:ext>
              </a:extLst>
            </p:cNvPr>
            <p:cNvSpPr/>
            <p:nvPr/>
          </p:nvSpPr>
          <p:spPr>
            <a:xfrm>
              <a:off x="3406900" y="2086391"/>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1B1B214F-90F3-4014-9020-69F36E71833C}"/>
                </a:ext>
              </a:extLst>
            </p:cNvPr>
            <p:cNvSpPr/>
            <p:nvPr/>
          </p:nvSpPr>
          <p:spPr>
            <a:xfrm>
              <a:off x="2868399" y="2239747"/>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748176A7-BF31-4C99-A845-1D2177A58526}"/>
                </a:ext>
              </a:extLst>
            </p:cNvPr>
            <p:cNvSpPr/>
            <p:nvPr/>
          </p:nvSpPr>
          <p:spPr>
            <a:xfrm>
              <a:off x="3004165" y="2239747"/>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矩形 54">
              <a:extLst>
                <a:ext uri="{FF2B5EF4-FFF2-40B4-BE49-F238E27FC236}">
                  <a16:creationId xmlns:a16="http://schemas.microsoft.com/office/drawing/2014/main" id="{5AF785C4-98E3-4E9B-ABE1-F5D7E503B469}"/>
                </a:ext>
              </a:extLst>
            </p:cNvPr>
            <p:cNvSpPr/>
            <p:nvPr/>
          </p:nvSpPr>
          <p:spPr>
            <a:xfrm>
              <a:off x="3141804" y="2239747"/>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0D9308A7-66CF-4D81-AA80-3D69A77DEDD3}"/>
                </a:ext>
              </a:extLst>
            </p:cNvPr>
            <p:cNvSpPr/>
            <p:nvPr/>
          </p:nvSpPr>
          <p:spPr>
            <a:xfrm>
              <a:off x="3277571" y="2239747"/>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矩形 56">
              <a:extLst>
                <a:ext uri="{FF2B5EF4-FFF2-40B4-BE49-F238E27FC236}">
                  <a16:creationId xmlns:a16="http://schemas.microsoft.com/office/drawing/2014/main" id="{5379D8DD-89EA-4C61-963E-99FC7E93B1D4}"/>
                </a:ext>
              </a:extLst>
            </p:cNvPr>
            <p:cNvSpPr/>
            <p:nvPr/>
          </p:nvSpPr>
          <p:spPr>
            <a:xfrm>
              <a:off x="3406764" y="2239619"/>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84FA7E33-AAB9-4280-97A6-32C271C6684A}"/>
                </a:ext>
              </a:extLst>
            </p:cNvPr>
            <p:cNvSpPr/>
            <p:nvPr/>
          </p:nvSpPr>
          <p:spPr>
            <a:xfrm>
              <a:off x="2868399" y="2390714"/>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矩形 58">
              <a:extLst>
                <a:ext uri="{FF2B5EF4-FFF2-40B4-BE49-F238E27FC236}">
                  <a16:creationId xmlns:a16="http://schemas.microsoft.com/office/drawing/2014/main" id="{FA80541D-B653-44B0-A5A9-88A414A67EC6}"/>
                </a:ext>
              </a:extLst>
            </p:cNvPr>
            <p:cNvSpPr/>
            <p:nvPr/>
          </p:nvSpPr>
          <p:spPr>
            <a:xfrm>
              <a:off x="3004165" y="2390714"/>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矩形 59">
              <a:extLst>
                <a:ext uri="{FF2B5EF4-FFF2-40B4-BE49-F238E27FC236}">
                  <a16:creationId xmlns:a16="http://schemas.microsoft.com/office/drawing/2014/main" id="{1CECA83C-14D6-41F4-A5F9-A1B86CE0EAD6}"/>
                </a:ext>
              </a:extLst>
            </p:cNvPr>
            <p:cNvSpPr/>
            <p:nvPr/>
          </p:nvSpPr>
          <p:spPr>
            <a:xfrm>
              <a:off x="3141804" y="2390714"/>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FF4E71A3-8818-4449-97CA-5B9964D56D58}"/>
                </a:ext>
              </a:extLst>
            </p:cNvPr>
            <p:cNvSpPr/>
            <p:nvPr/>
          </p:nvSpPr>
          <p:spPr>
            <a:xfrm>
              <a:off x="3277571" y="2390714"/>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矩形 72">
              <a:extLst>
                <a:ext uri="{FF2B5EF4-FFF2-40B4-BE49-F238E27FC236}">
                  <a16:creationId xmlns:a16="http://schemas.microsoft.com/office/drawing/2014/main" id="{63CE825B-D305-4D14-8E4F-4C03477EB063}"/>
                </a:ext>
              </a:extLst>
            </p:cNvPr>
            <p:cNvSpPr/>
            <p:nvPr/>
          </p:nvSpPr>
          <p:spPr>
            <a:xfrm>
              <a:off x="3406764" y="2390587"/>
              <a:ext cx="135834" cy="7814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34417042-4FE8-4414-9632-724C15E77C22}"/>
                </a:ext>
              </a:extLst>
            </p:cNvPr>
            <p:cNvSpPr/>
            <p:nvPr/>
          </p:nvSpPr>
          <p:spPr>
            <a:xfrm>
              <a:off x="2868399" y="2163964"/>
              <a:ext cx="135834" cy="78141"/>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06C7CDFB-A658-4644-8298-4E3C9C12C61B}"/>
                </a:ext>
              </a:extLst>
            </p:cNvPr>
            <p:cNvSpPr/>
            <p:nvPr/>
          </p:nvSpPr>
          <p:spPr>
            <a:xfrm>
              <a:off x="3004165" y="2163964"/>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79750BC5-F8B7-4BAD-BB93-DE33B53853FE}"/>
                </a:ext>
              </a:extLst>
            </p:cNvPr>
            <p:cNvSpPr/>
            <p:nvPr/>
          </p:nvSpPr>
          <p:spPr>
            <a:xfrm>
              <a:off x="3141804" y="2163964"/>
              <a:ext cx="135834" cy="78141"/>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64FAEFC3-5844-4386-8FE9-AA83345E456D}"/>
                </a:ext>
              </a:extLst>
            </p:cNvPr>
            <p:cNvSpPr/>
            <p:nvPr/>
          </p:nvSpPr>
          <p:spPr>
            <a:xfrm>
              <a:off x="3277571" y="2163964"/>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C0157020-FF70-47F1-BA9E-B04631CBBA45}"/>
                </a:ext>
              </a:extLst>
            </p:cNvPr>
            <p:cNvSpPr/>
            <p:nvPr/>
          </p:nvSpPr>
          <p:spPr>
            <a:xfrm>
              <a:off x="3406764" y="2163837"/>
              <a:ext cx="135834" cy="78141"/>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F2354591-F576-45C7-B1AE-101433EB8A04}"/>
                </a:ext>
              </a:extLst>
            </p:cNvPr>
            <p:cNvSpPr/>
            <p:nvPr/>
          </p:nvSpPr>
          <p:spPr>
            <a:xfrm>
              <a:off x="2868399" y="2314151"/>
              <a:ext cx="135834" cy="78141"/>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 name="矩形 79">
              <a:extLst>
                <a:ext uri="{FF2B5EF4-FFF2-40B4-BE49-F238E27FC236}">
                  <a16:creationId xmlns:a16="http://schemas.microsoft.com/office/drawing/2014/main" id="{37B7CCCD-504D-46B4-97BE-55AE82FCD1AB}"/>
                </a:ext>
              </a:extLst>
            </p:cNvPr>
            <p:cNvSpPr/>
            <p:nvPr/>
          </p:nvSpPr>
          <p:spPr>
            <a:xfrm>
              <a:off x="3004165" y="2314151"/>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 name="矩形 80">
              <a:extLst>
                <a:ext uri="{FF2B5EF4-FFF2-40B4-BE49-F238E27FC236}">
                  <a16:creationId xmlns:a16="http://schemas.microsoft.com/office/drawing/2014/main" id="{892CC8A2-DDBD-42D9-82BF-09A5AC53A4AF}"/>
                </a:ext>
              </a:extLst>
            </p:cNvPr>
            <p:cNvSpPr/>
            <p:nvPr/>
          </p:nvSpPr>
          <p:spPr>
            <a:xfrm>
              <a:off x="3141804" y="2314151"/>
              <a:ext cx="135834" cy="78141"/>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C400471A-B3CF-4348-835A-9B0095CD1AD4}"/>
                </a:ext>
              </a:extLst>
            </p:cNvPr>
            <p:cNvSpPr/>
            <p:nvPr/>
          </p:nvSpPr>
          <p:spPr>
            <a:xfrm>
              <a:off x="3277571" y="2314151"/>
              <a:ext cx="135834" cy="78141"/>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 name="矩形 82">
              <a:extLst>
                <a:ext uri="{FF2B5EF4-FFF2-40B4-BE49-F238E27FC236}">
                  <a16:creationId xmlns:a16="http://schemas.microsoft.com/office/drawing/2014/main" id="{184F3C26-9369-4DA9-8DF1-53F8875D2BDE}"/>
                </a:ext>
              </a:extLst>
            </p:cNvPr>
            <p:cNvSpPr/>
            <p:nvPr/>
          </p:nvSpPr>
          <p:spPr>
            <a:xfrm>
              <a:off x="3406764" y="2314024"/>
              <a:ext cx="135834" cy="78141"/>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grpSp>
      <p:sp>
        <p:nvSpPr>
          <p:cNvPr id="84" name="箭头: 右 83">
            <a:extLst>
              <a:ext uri="{FF2B5EF4-FFF2-40B4-BE49-F238E27FC236}">
                <a16:creationId xmlns:a16="http://schemas.microsoft.com/office/drawing/2014/main" id="{75350827-010D-4413-9521-1011E3F3865B}"/>
              </a:ext>
            </a:extLst>
          </p:cNvPr>
          <p:cNvSpPr/>
          <p:nvPr/>
        </p:nvSpPr>
        <p:spPr>
          <a:xfrm>
            <a:off x="3125508" y="3714227"/>
            <a:ext cx="817987" cy="21614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7F4FA851-CDBC-4709-A06E-40C709AB74BF}"/>
                  </a:ext>
                </a:extLst>
              </p:cNvPr>
              <p:cNvSpPr txBox="1"/>
              <p:nvPr/>
            </p:nvSpPr>
            <p:spPr>
              <a:xfrm>
                <a:off x="3008800" y="3304251"/>
                <a:ext cx="923801" cy="461665"/>
              </a:xfrm>
              <a:prstGeom prst="rect">
                <a:avLst/>
              </a:prstGeom>
              <a:noFill/>
            </p:spPr>
            <p:txBody>
              <a:bodyPr wrap="square" rtlCol="0">
                <a:spAutoFit/>
              </a:bodyPr>
              <a:lstStyle/>
              <a:p>
                <a:pPr algn="ctr"/>
                <a:r>
                  <a:rPr lang="en-US" altLang="zh-CN" sz="1200" b="0" i="0">
                    <a:solidFill>
                      <a:srgbClr val="1F1F1F"/>
                    </a:solidFill>
                    <a:effectLst/>
                    <a:latin typeface="Times New Roman" panose="02020603050405020304" pitchFamily="18" charset="0"/>
                    <a:cs typeface="Times New Roman" panose="02020603050405020304" pitchFamily="18" charset="0"/>
                  </a:rPr>
                  <a:t>Send pilot </a:t>
                </a:r>
              </a:p>
              <a:p>
                <a:pPr algn="ctr"/>
                <a:r>
                  <a:rPr lang="en-US" altLang="zh-CN" sz="1200" b="0" i="0">
                    <a:solidFill>
                      <a:srgbClr val="1F1F1F"/>
                    </a:solidFill>
                    <a:effectLst/>
                    <a:latin typeface="Times New Roman" panose="02020603050405020304" pitchFamily="18" charset="0"/>
                    <a:cs typeface="Times New Roman" panose="02020603050405020304" pitchFamily="18" charset="0"/>
                  </a:rPr>
                  <a:t>Signal </a:t>
                </a:r>
                <a14:m>
                  <m:oMath xmlns:m="http://schemas.openxmlformats.org/officeDocument/2006/math">
                    <m:r>
                      <a:rPr lang="zh-CN" altLang="en-US" sz="1200" i="1">
                        <a:latin typeface="Cambria Math" panose="02040503050406030204" pitchFamily="18" charset="0"/>
                      </a:rPr>
                      <m:t>𝑿</m:t>
                    </m:r>
                  </m:oMath>
                </a14:m>
                <a:endParaRPr lang="zh-CN" altLang="en-US" sz="1200" i="1">
                  <a:latin typeface="Cambria Math" panose="02040503050406030204" pitchFamily="18" charset="0"/>
                </a:endParaRPr>
              </a:p>
            </p:txBody>
          </p:sp>
        </mc:Choice>
        <mc:Fallback xmlns="">
          <p:sp>
            <p:nvSpPr>
              <p:cNvPr id="85" name="文本框 84">
                <a:extLst>
                  <a:ext uri="{FF2B5EF4-FFF2-40B4-BE49-F238E27FC236}">
                    <a16:creationId xmlns:a16="http://schemas.microsoft.com/office/drawing/2014/main" id="{7F4FA851-CDBC-4709-A06E-40C709AB74BF}"/>
                  </a:ext>
                </a:extLst>
              </p:cNvPr>
              <p:cNvSpPr txBox="1">
                <a:spLocks noRot="1" noChangeAspect="1" noMove="1" noResize="1" noEditPoints="1" noAdjustHandles="1" noChangeArrowheads="1" noChangeShapeType="1" noTextEdit="1"/>
              </p:cNvSpPr>
              <p:nvPr/>
            </p:nvSpPr>
            <p:spPr>
              <a:xfrm>
                <a:off x="3008800" y="3304251"/>
                <a:ext cx="923801" cy="461665"/>
              </a:xfrm>
              <a:prstGeom prst="rect">
                <a:avLst/>
              </a:prstGeom>
              <a:blipFill>
                <a:blip r:embed="rId4"/>
                <a:stretch>
                  <a:fillRect b="-9211"/>
                </a:stretch>
              </a:blipFill>
            </p:spPr>
            <p:txBody>
              <a:bodyPr/>
              <a:lstStyle/>
              <a:p>
                <a:r>
                  <a:rPr lang="zh-CN" altLang="en-US">
                    <a:noFill/>
                  </a:rPr>
                  <a:t> </a:t>
                </a:r>
              </a:p>
            </p:txBody>
          </p:sp>
        </mc:Fallback>
      </mc:AlternateContent>
      <p:sp>
        <p:nvSpPr>
          <p:cNvPr id="86" name="矩形 85">
            <a:extLst>
              <a:ext uri="{FF2B5EF4-FFF2-40B4-BE49-F238E27FC236}">
                <a16:creationId xmlns:a16="http://schemas.microsoft.com/office/drawing/2014/main" id="{AC46AF96-ACE6-4D44-A591-4838858B2408}"/>
              </a:ext>
            </a:extLst>
          </p:cNvPr>
          <p:cNvSpPr/>
          <p:nvPr/>
        </p:nvSpPr>
        <p:spPr>
          <a:xfrm>
            <a:off x="3975242" y="3367917"/>
            <a:ext cx="1588144" cy="921867"/>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LS estimation</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87" name="箭头: 右 86">
            <a:extLst>
              <a:ext uri="{FF2B5EF4-FFF2-40B4-BE49-F238E27FC236}">
                <a16:creationId xmlns:a16="http://schemas.microsoft.com/office/drawing/2014/main" id="{710FCCCB-D2E0-496F-B385-57A5F179DC8A}"/>
              </a:ext>
            </a:extLst>
          </p:cNvPr>
          <p:cNvSpPr/>
          <p:nvPr/>
        </p:nvSpPr>
        <p:spPr>
          <a:xfrm>
            <a:off x="5596693" y="3729700"/>
            <a:ext cx="835450" cy="211628"/>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88" name="矩形 87">
            <a:extLst>
              <a:ext uri="{FF2B5EF4-FFF2-40B4-BE49-F238E27FC236}">
                <a16:creationId xmlns:a16="http://schemas.microsoft.com/office/drawing/2014/main" id="{3B0F00B0-7949-46EF-A959-E63FAC32BDF2}"/>
              </a:ext>
            </a:extLst>
          </p:cNvPr>
          <p:cNvSpPr/>
          <p:nvPr/>
        </p:nvSpPr>
        <p:spPr>
          <a:xfrm>
            <a:off x="6465450" y="3369856"/>
            <a:ext cx="1588144" cy="921867"/>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CKM</a:t>
            </a:r>
          </a:p>
          <a:p>
            <a:pPr algn="ctr"/>
            <a:endParaRPr lang="en-US" alt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9" name="箭头: 右 88">
            <a:extLst>
              <a:ext uri="{FF2B5EF4-FFF2-40B4-BE49-F238E27FC236}">
                <a16:creationId xmlns:a16="http://schemas.microsoft.com/office/drawing/2014/main" id="{CF4D6857-7061-4221-A716-3B62543FE664}"/>
              </a:ext>
            </a:extLst>
          </p:cNvPr>
          <p:cNvSpPr/>
          <p:nvPr/>
        </p:nvSpPr>
        <p:spPr>
          <a:xfrm>
            <a:off x="8063193" y="3729511"/>
            <a:ext cx="817987" cy="21614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p>
        </p:txBody>
      </p:sp>
      <p:sp>
        <p:nvSpPr>
          <p:cNvPr id="90" name="文本框 89">
            <a:extLst>
              <a:ext uri="{FF2B5EF4-FFF2-40B4-BE49-F238E27FC236}">
                <a16:creationId xmlns:a16="http://schemas.microsoft.com/office/drawing/2014/main" id="{9CFA619D-DCD9-44E3-A65D-14B934022C79}"/>
              </a:ext>
            </a:extLst>
          </p:cNvPr>
          <p:cNvSpPr txBox="1"/>
          <p:nvPr/>
        </p:nvSpPr>
        <p:spPr>
          <a:xfrm>
            <a:off x="8017070" y="3337653"/>
            <a:ext cx="1007327" cy="461665"/>
          </a:xfrm>
          <a:prstGeom prst="rect">
            <a:avLst/>
          </a:prstGeom>
          <a:noFill/>
        </p:spPr>
        <p:txBody>
          <a:bodyPr wrap="square">
            <a:spAutoFit/>
          </a:bodyPr>
          <a:lstStyle/>
          <a:p>
            <a:pPr algn="ctr"/>
            <a:r>
              <a:rPr lang="en-US" altLang="zh-CN" sz="1200">
                <a:solidFill>
                  <a:srgbClr val="1F1F1F"/>
                </a:solidFill>
                <a:latin typeface="Times New Roman" panose="02020603050405020304" pitchFamily="18" charset="0"/>
                <a:cs typeface="Times New Roman" panose="02020603050405020304" pitchFamily="18" charset="0"/>
              </a:rPr>
              <a:t>Mapping output</a:t>
            </a:r>
            <a:endParaRPr lang="zh-CN" altLang="en-US" sz="1200">
              <a:solidFill>
                <a:srgbClr val="1F1F1F"/>
              </a:solidFill>
              <a:latin typeface="Times New Roman" panose="02020603050405020304" pitchFamily="18" charset="0"/>
              <a:cs typeface="Times New Roman" panose="02020603050405020304" pitchFamily="18" charset="0"/>
            </a:endParaRPr>
          </a:p>
        </p:txBody>
      </p:sp>
      <p:graphicFrame>
        <p:nvGraphicFramePr>
          <p:cNvPr id="93" name="对象 92">
            <a:extLst>
              <a:ext uri="{FF2B5EF4-FFF2-40B4-BE49-F238E27FC236}">
                <a16:creationId xmlns:a16="http://schemas.microsoft.com/office/drawing/2014/main" id="{38D4F9C5-E557-4558-B802-0D9511293135}"/>
              </a:ext>
            </a:extLst>
          </p:cNvPr>
          <p:cNvGraphicFramePr>
            <a:graphicFrameLocks noChangeAspect="1"/>
          </p:cNvGraphicFramePr>
          <p:nvPr>
            <p:extLst>
              <p:ext uri="{D42A27DB-BD31-4B8C-83A1-F6EECF244321}">
                <p14:modId xmlns:p14="http://schemas.microsoft.com/office/powerpoint/2010/main" val="144548192"/>
              </p:ext>
            </p:extLst>
          </p:nvPr>
        </p:nvGraphicFramePr>
        <p:xfrm>
          <a:off x="6873612" y="3711883"/>
          <a:ext cx="771819" cy="508579"/>
        </p:xfrm>
        <a:graphic>
          <a:graphicData uri="http://schemas.openxmlformats.org/presentationml/2006/ole">
            <mc:AlternateContent xmlns:mc="http://schemas.openxmlformats.org/markup-compatibility/2006">
              <mc:Choice xmlns:v="urn:schemas-microsoft-com:vml" Requires="v">
                <p:oleObj spid="_x0000_s7239" name="Equation" r:id="rId5" imgW="9448800" imgH="6096000" progId="Equation.DSMT4">
                  <p:embed/>
                </p:oleObj>
              </mc:Choice>
              <mc:Fallback>
                <p:oleObj name="Equation" r:id="rId5" imgW="9448800" imgH="6096000" progId="Equation.DSMT4">
                  <p:embed/>
                  <p:pic>
                    <p:nvPicPr>
                      <p:cNvPr id="4" name="对象 3"/>
                      <p:cNvPicPr/>
                      <p:nvPr/>
                    </p:nvPicPr>
                    <p:blipFill>
                      <a:blip r:embed="rId6"/>
                      <a:stretch>
                        <a:fillRect/>
                      </a:stretch>
                    </p:blipFill>
                    <p:spPr>
                      <a:xfrm>
                        <a:off x="6873612" y="3711883"/>
                        <a:ext cx="771819" cy="50857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B445BF16-FD5C-4AAC-AA1C-A2B5642EE1FD}"/>
                  </a:ext>
                </a:extLst>
              </p:cNvPr>
              <p:cNvSpPr/>
              <p:nvPr/>
            </p:nvSpPr>
            <p:spPr>
              <a:xfrm>
                <a:off x="8955658" y="3357608"/>
                <a:ext cx="1588144" cy="921867"/>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altLang="zh-CN"/>
                </a:br>
                <a:r>
                  <a:rPr lang="en-US" altLang="zh-CN" b="0" i="0">
                    <a:solidFill>
                      <a:srgbClr val="1F1F1F"/>
                    </a:solidFill>
                    <a:effectLst/>
                    <a:latin typeface="Times New Roman" panose="02020603050405020304" pitchFamily="18" charset="0"/>
                    <a:cs typeface="Times New Roman" panose="02020603050405020304" pitchFamily="18" charset="0"/>
                  </a:rPr>
                  <a:t>Predict CSI</a:t>
                </a:r>
              </a:p>
              <a:p>
                <a:pPr algn="ctr"/>
                <a14:m>
                  <m:oMathPara xmlns:m="http://schemas.openxmlformats.org/officeDocument/2006/math">
                    <m:oMathParaPr>
                      <m:jc m:val="centerGroup"/>
                    </m:oMathParaPr>
                    <m:oMath xmlns:m="http://schemas.openxmlformats.org/officeDocument/2006/math">
                      <m:acc>
                        <m:accPr>
                          <m:chr m:val="̂"/>
                          <m:ctrlPr>
                            <a:rPr lang="en-US" altLang="zh-CN" i="1" smtClean="0">
                              <a:solidFill>
                                <a:srgbClr val="1F1F1F"/>
                              </a:solidFill>
                              <a:latin typeface="Cambria Math" panose="02040503050406030204" pitchFamily="18" charset="0"/>
                              <a:ea typeface="微软雅黑" panose="020B0503020204020204" pitchFamily="34" charset="-122"/>
                            </a:rPr>
                          </m:ctrlPr>
                        </m:accPr>
                        <m:e>
                          <m:r>
                            <a:rPr lang="en-US" altLang="zh-CN" b="1" i="1" smtClean="0">
                              <a:solidFill>
                                <a:srgbClr val="1F1F1F"/>
                              </a:solidFill>
                              <a:latin typeface="Cambria Math" panose="02040503050406030204" pitchFamily="18" charset="0"/>
                              <a:ea typeface="微软雅黑" panose="020B0503020204020204" pitchFamily="34" charset="-122"/>
                            </a:rPr>
                            <m:t>𝑯</m:t>
                          </m:r>
                        </m:e>
                      </m:acc>
                    </m:oMath>
                  </m:oMathPara>
                </a14:m>
                <a:endParaRPr lang="en-US" altLang="zh-CN">
                  <a:solidFill>
                    <a:srgbClr val="1F1F1F"/>
                  </a:solidFill>
                  <a:latin typeface="Arial" panose="020B0604020202020204" pitchFamily="34" charset="0"/>
                  <a:ea typeface="微软雅黑" panose="020B0503020204020204" pitchFamily="34" charset="-122"/>
                </a:endParaRPr>
              </a:p>
              <a:p>
                <a:pPr algn="ctr"/>
                <a:endParaRPr lang="zh-CN" altLang="en-US">
                  <a:solidFill>
                    <a:schemeClr val="tx1"/>
                  </a:solidFill>
                  <a:latin typeface="微软雅黑" panose="020B0503020204020204" pitchFamily="34" charset="-122"/>
                  <a:ea typeface="微软雅黑" panose="020B0503020204020204" pitchFamily="34" charset="-122"/>
                </a:endParaRPr>
              </a:p>
            </p:txBody>
          </p:sp>
        </mc:Choice>
        <mc:Fallback xmlns="">
          <p:sp>
            <p:nvSpPr>
              <p:cNvPr id="91" name="矩形 90">
                <a:extLst>
                  <a:ext uri="{FF2B5EF4-FFF2-40B4-BE49-F238E27FC236}">
                    <a16:creationId xmlns:a16="http://schemas.microsoft.com/office/drawing/2014/main" id="{B445BF16-FD5C-4AAC-AA1C-A2B5642EE1FD}"/>
                  </a:ext>
                </a:extLst>
              </p:cNvPr>
              <p:cNvSpPr>
                <a:spLocks noRot="1" noChangeAspect="1" noMove="1" noResize="1" noEditPoints="1" noAdjustHandles="1" noChangeArrowheads="1" noChangeShapeType="1" noTextEdit="1"/>
              </p:cNvSpPr>
              <p:nvPr/>
            </p:nvSpPr>
            <p:spPr>
              <a:xfrm>
                <a:off x="8955658" y="3357608"/>
                <a:ext cx="1588144" cy="921867"/>
              </a:xfrm>
              <a:prstGeom prst="rect">
                <a:avLst/>
              </a:prstGeom>
              <a:blipFill>
                <a:blip r:embed="rId7"/>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34C29DE6-05F7-4802-87B9-2EB99D361B07}"/>
                  </a:ext>
                </a:extLst>
              </p:cNvPr>
              <p:cNvSpPr txBox="1"/>
              <p:nvPr/>
            </p:nvSpPr>
            <p:spPr>
              <a:xfrm>
                <a:off x="5083170" y="3244995"/>
                <a:ext cx="1733000" cy="569836"/>
              </a:xfrm>
              <a:prstGeom prst="rect">
                <a:avLst/>
              </a:prstGeom>
              <a:noFill/>
            </p:spPr>
            <p:txBody>
              <a:bodyPr wrap="square" rtlCol="0">
                <a:spAutoFit/>
              </a:bodyPr>
              <a:lstStyle/>
              <a:p>
                <a:pPr algn="ctr"/>
                <a:r>
                  <a:rPr lang="en-US" altLang="zh-CN" sz="1200">
                    <a:solidFill>
                      <a:srgbClr val="1F1F1F"/>
                    </a:solidFill>
                    <a:latin typeface="Times New Roman" panose="02020603050405020304" pitchFamily="18" charset="0"/>
                    <a:ea typeface="微软雅黑" panose="020B0503020204020204" pitchFamily="34" charset="-122"/>
                    <a:cs typeface="Times New Roman" panose="02020603050405020304" pitchFamily="18" charset="0"/>
                  </a:rPr>
                  <a:t>Virtual </a:t>
                </a:r>
              </a:p>
              <a:p>
                <a:pPr algn="ctr"/>
                <a:r>
                  <a:rPr lang="en-US" altLang="zh-CN" sz="1200">
                    <a:solidFill>
                      <a:srgbClr val="1F1F1F"/>
                    </a:solidFill>
                    <a:latin typeface="Times New Roman" panose="02020603050405020304" pitchFamily="18" charset="0"/>
                    <a:ea typeface="微软雅黑" panose="020B0503020204020204" pitchFamily="34" charset="-122"/>
                    <a:cs typeface="Times New Roman" panose="02020603050405020304" pitchFamily="18" charset="0"/>
                  </a:rPr>
                  <a:t>location</a:t>
                </a:r>
                <a:r>
                  <a:rPr lang="zh-CN" altLang="zh-CN" sz="1800" kern="1200">
                    <a:solidFill>
                      <a:srgbClr val="836967"/>
                    </a:solidFill>
                    <a:effectLst/>
                    <a:ea typeface="Cambria Math" panose="02040503050406030204" pitchFamily="18" charset="0"/>
                    <a:cs typeface="+mn-cs"/>
                  </a:rPr>
                  <a:t> </a:t>
                </a:r>
                <a14:m>
                  <m:oMath xmlns:m="http://schemas.openxmlformats.org/officeDocument/2006/math">
                    <m:sSub>
                      <m:sSubPr>
                        <m:ctrlPr>
                          <a:rPr lang="zh-CN" altLang="zh-CN" sz="1000" i="1" kern="1200">
                            <a:solidFill>
                              <a:srgbClr val="836967"/>
                            </a:solidFill>
                            <a:effectLst/>
                            <a:latin typeface="Cambria Math" panose="02040503050406030204" pitchFamily="18" charset="0"/>
                            <a:ea typeface="Cambria Math" panose="02040503050406030204" pitchFamily="18" charset="0"/>
                            <a:cs typeface="+mn-cs"/>
                          </a:rPr>
                        </m:ctrlPr>
                      </m:sSubPr>
                      <m:e>
                        <m:acc>
                          <m:accPr>
                            <m:chr m:val="̂"/>
                            <m:ctrlPr>
                              <a:rPr lang="zh-CN" altLang="zh-CN" sz="1000" i="1" kern="1200">
                                <a:solidFill>
                                  <a:srgbClr val="836967"/>
                                </a:solidFill>
                                <a:effectLst/>
                                <a:latin typeface="Cambria Math" panose="02040503050406030204" pitchFamily="18" charset="0"/>
                                <a:ea typeface="Cambria Math" panose="02040503050406030204" pitchFamily="18" charset="0"/>
                                <a:cs typeface="+mn-cs"/>
                              </a:rPr>
                            </m:ctrlPr>
                          </m:accPr>
                          <m:e>
                            <m:acc>
                              <m:accPr>
                                <m:chr m:val="̃"/>
                                <m:ctrlPr>
                                  <a:rPr lang="zh-CN" altLang="zh-CN" sz="1000" i="1" kern="1200">
                                    <a:solidFill>
                                      <a:srgbClr val="836967"/>
                                    </a:solidFill>
                                    <a:effectLst/>
                                    <a:latin typeface="Cambria Math" panose="02040503050406030204" pitchFamily="18" charset="0"/>
                                    <a:ea typeface="Cambria Math" panose="02040503050406030204" pitchFamily="18" charset="0"/>
                                    <a:cs typeface="+mn-cs"/>
                                  </a:rPr>
                                </m:ctrlPr>
                              </m:accPr>
                              <m:e>
                                <m:r>
                                  <a:rPr lang="zh-CN" altLang="zh-CN" sz="1000" i="1" kern="1200">
                                    <a:solidFill>
                                      <a:srgbClr val="000000"/>
                                    </a:solidFill>
                                    <a:effectLst/>
                                    <a:latin typeface="Cambria Math" panose="02040503050406030204" pitchFamily="18" charset="0"/>
                                    <a:ea typeface="Cambria Math" panose="02040503050406030204" pitchFamily="18" charset="0"/>
                                    <a:cs typeface="+mn-cs"/>
                                  </a:rPr>
                                  <m:t>𝐻</m:t>
                                </m:r>
                              </m:e>
                            </m:acc>
                          </m:e>
                        </m:acc>
                      </m:e>
                      <m:sub>
                        <m:r>
                          <a:rPr lang="zh-CN" altLang="zh-CN" sz="1000" i="1" kern="1200">
                            <a:solidFill>
                              <a:srgbClr val="000000"/>
                            </a:solidFill>
                            <a:effectLst/>
                            <a:latin typeface="Cambria Math" panose="02040503050406030204" pitchFamily="18" charset="0"/>
                            <a:ea typeface="Cambria Math" panose="02040503050406030204" pitchFamily="18" charset="0"/>
                            <a:cs typeface="+mn-cs"/>
                          </a:rPr>
                          <m:t>𝑚</m:t>
                        </m:r>
                      </m:sub>
                    </m:sSub>
                  </m:oMath>
                </a14:m>
                <a:endParaRPr lang="zh-CN" altLang="en-US" sz="1000">
                  <a:latin typeface="微软雅黑" panose="020B0503020204020204" pitchFamily="34" charset="-122"/>
                  <a:ea typeface="微软雅黑" panose="020B0503020204020204" pitchFamily="34" charset="-122"/>
                </a:endParaRPr>
              </a:p>
            </p:txBody>
          </p:sp>
        </mc:Choice>
        <mc:Fallback xmlns="">
          <p:sp>
            <p:nvSpPr>
              <p:cNvPr id="100" name="文本框 99">
                <a:extLst>
                  <a:ext uri="{FF2B5EF4-FFF2-40B4-BE49-F238E27FC236}">
                    <a16:creationId xmlns:a16="http://schemas.microsoft.com/office/drawing/2014/main" id="{34C29DE6-05F7-4802-87B9-2EB99D361B07}"/>
                  </a:ext>
                </a:extLst>
              </p:cNvPr>
              <p:cNvSpPr txBox="1">
                <a:spLocks noRot="1" noChangeAspect="1" noMove="1" noResize="1" noEditPoints="1" noAdjustHandles="1" noChangeArrowheads="1" noChangeShapeType="1" noTextEdit="1"/>
              </p:cNvSpPr>
              <p:nvPr/>
            </p:nvSpPr>
            <p:spPr>
              <a:xfrm>
                <a:off x="5083170" y="3244995"/>
                <a:ext cx="1733000" cy="5698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A53F192B-3B52-4CCC-93AB-D56349F33EDB}"/>
                  </a:ext>
                </a:extLst>
              </p:cNvPr>
              <p:cNvSpPr txBox="1"/>
              <p:nvPr/>
            </p:nvSpPr>
            <p:spPr>
              <a:xfrm>
                <a:off x="1371748" y="1189632"/>
                <a:ext cx="7327189" cy="1791709"/>
              </a:xfrm>
              <a:prstGeom prst="rect">
                <a:avLst/>
              </a:prstGeom>
              <a:noFill/>
            </p:spPr>
            <p:txBody>
              <a:bodyPr wrap="square" rtlCol="0">
                <a:spAutoFit/>
              </a:bodyPr>
              <a:lstStyle/>
              <a:p>
                <a:pPr marL="342900" indent="-342900">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基站按照优化后的导频图样给用户发送导频信号</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用户利用导频信号与</a:t>
                </a:r>
                <a:r>
                  <a:rPr lang="en-US" altLang="zh-CN" b="1" dirty="0">
                    <a:latin typeface="微软雅黑" panose="020B0503020204020204" pitchFamily="34" charset="-122"/>
                    <a:ea typeface="微软雅黑" panose="020B0503020204020204" pitchFamily="34" charset="-122"/>
                  </a:rPr>
                  <a:t>LS</a:t>
                </a:r>
                <a:r>
                  <a:rPr lang="zh-CN" altLang="en-US" b="1" dirty="0">
                    <a:latin typeface="微软雅黑" panose="020B0503020204020204" pitchFamily="34" charset="-122"/>
                    <a:ea typeface="微软雅黑" panose="020B0503020204020204" pitchFamily="34" charset="-122"/>
                  </a:rPr>
                  <a:t>算法估计出部分天线与子载波对应的信道</a:t>
                </a:r>
                <a14:m>
                  <m:oMath xmlns:m="http://schemas.openxmlformats.org/officeDocument/2006/math">
                    <m:sSub>
                      <m:sSubPr>
                        <m:ctrlPr>
                          <a:rPr lang="zh-CN" altLang="en-US" i="1" smtClean="0">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acc>
                              <m:accPr>
                                <m:chr m:val="̃"/>
                                <m:ctrlPr>
                                  <a:rPr lang="zh-CN" altLang="en-US" b="1" i="1">
                                    <a:solidFill>
                                      <a:srgbClr val="836967"/>
                                    </a:solidFill>
                                    <a:latin typeface="Cambria Math" panose="02040503050406030204" pitchFamily="18" charset="0"/>
                                  </a:rPr>
                                </m:ctrlPr>
                              </m:accPr>
                              <m:e>
                                <m:r>
                                  <a:rPr lang="zh-CN" altLang="en-US" b="1" i="1">
                                    <a:latin typeface="Cambria Math" panose="02040503050406030204" pitchFamily="18" charset="0"/>
                                  </a:rPr>
                                  <m:t>𝑯</m:t>
                                </m:r>
                              </m:e>
                            </m:acc>
                          </m:e>
                        </m:acc>
                      </m:e>
                      <m:sub>
                        <m:r>
                          <a:rPr lang="zh-CN" altLang="en-US" i="1">
                            <a:latin typeface="Cambria Math" panose="02040503050406030204" pitchFamily="18" charset="0"/>
                          </a:rPr>
                          <m:t>𝑚</m:t>
                        </m:r>
                      </m:sub>
                    </m:sSub>
                  </m:oMath>
                </a14:m>
                <a:r>
                  <a:rPr lang="zh-CN" altLang="en-US" b="1" dirty="0">
                    <a:latin typeface="微软雅黑" panose="020B0503020204020204" pitchFamily="34" charset="-122"/>
                    <a:ea typeface="微软雅黑" panose="020B0503020204020204" pitchFamily="34" charset="-122"/>
                  </a:rPr>
                  <a:t>并反馈给基站</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b="1" dirty="0">
                    <a:latin typeface="微软雅黑" panose="020B0503020204020204" pitchFamily="34" charset="-122"/>
                    <a:ea typeface="微软雅黑" panose="020B0503020204020204" pitchFamily="34" charset="-122"/>
                  </a:rPr>
                  <a:t>基站将部分已知信道作为用户的虚拟位置输入</a:t>
                </a:r>
                <a:r>
                  <a:rPr lang="en-US" altLang="zh-CN" b="1" dirty="0">
                    <a:latin typeface="微软雅黑" panose="020B0503020204020204" pitchFamily="34" charset="-122"/>
                    <a:ea typeface="微软雅黑" panose="020B0503020204020204" pitchFamily="34" charset="-122"/>
                  </a:rPr>
                  <a:t>CKM</a:t>
                </a:r>
                <a:r>
                  <a:rPr lang="zh-CN" altLang="en-US" b="1" dirty="0">
                    <a:latin typeface="微软雅黑" panose="020B0503020204020204" pitchFamily="34" charset="-122"/>
                    <a:ea typeface="微软雅黑" panose="020B0503020204020204" pitchFamily="34" charset="-122"/>
                  </a:rPr>
                  <a:t>获取完整信道</a:t>
                </a:r>
                <a14:m>
                  <m:oMath xmlns:m="http://schemas.openxmlformats.org/officeDocument/2006/math">
                    <m:acc>
                      <m:accPr>
                        <m:chr m:val="̂"/>
                        <m:ctrlPr>
                          <a:rPr lang="en-US" altLang="zh-CN" i="1" smtClean="0">
                            <a:solidFill>
                              <a:srgbClr val="1F1F1F"/>
                            </a:solidFill>
                            <a:latin typeface="Cambria Math" panose="02040503050406030204" pitchFamily="18" charset="0"/>
                            <a:ea typeface="微软雅黑" panose="020B0503020204020204" pitchFamily="34" charset="-122"/>
                          </a:rPr>
                        </m:ctrlPr>
                      </m:accPr>
                      <m:e>
                        <m:r>
                          <a:rPr lang="en-US" altLang="zh-CN" b="1" i="1" smtClean="0">
                            <a:solidFill>
                              <a:srgbClr val="1F1F1F"/>
                            </a:solidFill>
                            <a:latin typeface="Cambria Math" panose="02040503050406030204" pitchFamily="18" charset="0"/>
                            <a:ea typeface="微软雅黑" panose="020B0503020204020204" pitchFamily="34" charset="-122"/>
                          </a:rPr>
                          <m:t>𝑯</m:t>
                        </m:r>
                      </m:e>
                    </m:acc>
                  </m:oMath>
                </a14:m>
                <a:endParaRPr lang="en-US" altLang="zh-CN" b="1" dirty="0">
                  <a:latin typeface="微软雅黑" panose="020B0503020204020204" pitchFamily="34" charset="-122"/>
                  <a:ea typeface="微软雅黑" panose="020B0503020204020204" pitchFamily="34" charset="-122"/>
                </a:endParaRPr>
              </a:p>
            </p:txBody>
          </p:sp>
        </mc:Choice>
        <mc:Fallback>
          <p:sp>
            <p:nvSpPr>
              <p:cNvPr id="10" name="文本框 9">
                <a:extLst>
                  <a:ext uri="{FF2B5EF4-FFF2-40B4-BE49-F238E27FC236}">
                    <a16:creationId xmlns:a16="http://schemas.microsoft.com/office/drawing/2014/main" id="{A53F192B-3B52-4CCC-93AB-D56349F33EDB}"/>
                  </a:ext>
                </a:extLst>
              </p:cNvPr>
              <p:cNvSpPr txBox="1">
                <a:spLocks noRot="1" noChangeAspect="1" noMove="1" noResize="1" noEditPoints="1" noAdjustHandles="1" noChangeArrowheads="1" noChangeShapeType="1" noTextEdit="1"/>
              </p:cNvSpPr>
              <p:nvPr/>
            </p:nvSpPr>
            <p:spPr>
              <a:xfrm>
                <a:off x="1371748" y="1189632"/>
                <a:ext cx="7327189" cy="1791709"/>
              </a:xfrm>
              <a:prstGeom prst="rect">
                <a:avLst/>
              </a:prstGeom>
              <a:blipFill>
                <a:blip r:embed="rId9"/>
                <a:stretch>
                  <a:fillRect l="-832" r="-3078" b="-5442"/>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658242E9-E639-4B7C-A56F-14D67CA66027}"/>
              </a:ext>
            </a:extLst>
          </p:cNvPr>
          <p:cNvCxnSpPr>
            <a:cxnSpLocks/>
          </p:cNvCxnSpPr>
          <p:nvPr/>
        </p:nvCxnSpPr>
        <p:spPr>
          <a:xfrm flipH="1">
            <a:off x="2228425" y="4289530"/>
            <a:ext cx="1715071" cy="6749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8DAE196A-19AD-48C1-BD12-D1AD5657FE5D}"/>
              </a:ext>
            </a:extLst>
          </p:cNvPr>
          <p:cNvCxnSpPr>
            <a:cxnSpLocks/>
          </p:cNvCxnSpPr>
          <p:nvPr/>
        </p:nvCxnSpPr>
        <p:spPr>
          <a:xfrm flipH="1" flipV="1">
            <a:off x="5573403" y="4274140"/>
            <a:ext cx="3680135" cy="6749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560E0D2B-C2CC-46C5-904D-05FE05055BBE}"/>
                  </a:ext>
                </a:extLst>
              </p:cNvPr>
              <p:cNvSpPr txBox="1"/>
              <p:nvPr/>
            </p:nvSpPr>
            <p:spPr>
              <a:xfrm>
                <a:off x="2314711" y="4929980"/>
                <a:ext cx="6629400" cy="653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zh-CN" altLang="en-US" i="1" smtClean="0">
                              <a:solidFill>
                                <a:srgbClr val="836967"/>
                              </a:solidFill>
                              <a:latin typeface="Cambria Math" panose="02040503050406030204" pitchFamily="18" charset="0"/>
                            </a:rPr>
                          </m:ctrlPr>
                        </m:eqArrPr>
                        <m:e>
                          <m:sSub>
                            <m:sSubPr>
                              <m:ctrlPr>
                                <a:rPr lang="zh-CN" altLang="en-US" i="1">
                                  <a:solidFill>
                                    <a:srgbClr val="836967"/>
                                  </a:solidFill>
                                  <a:latin typeface="Cambria Math" panose="02040503050406030204" pitchFamily="18" charset="0"/>
                                </a:rPr>
                              </m:ctrlPr>
                            </m:sSubPr>
                            <m:e>
                              <m:acc>
                                <m:accPr>
                                  <m:chr m:val="̂"/>
                                  <m:ctrlPr>
                                    <a:rPr lang="zh-CN" altLang="en-US" i="1">
                                      <a:solidFill>
                                        <a:srgbClr val="836967"/>
                                      </a:solidFill>
                                      <a:latin typeface="Cambria Math" panose="02040503050406030204" pitchFamily="18" charset="0"/>
                                    </a:rPr>
                                  </m:ctrlPr>
                                </m:accPr>
                                <m:e>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𝐻</m:t>
                                      </m:r>
                                    </m:e>
                                  </m:acc>
                                </m:e>
                              </m:acc>
                            </m:e>
                            <m:sub>
                              <m:r>
                                <a:rPr lang="zh-CN" altLang="en-US" i="1">
                                  <a:latin typeface="Cambria Math" panose="02040503050406030204" pitchFamily="18" charset="0"/>
                                </a:rPr>
                                <m:t>𝑚</m:t>
                              </m:r>
                            </m:sub>
                          </m:sSub>
                          <m:r>
                            <a:rPr lang="zh-CN" altLang="en-US" i="0">
                              <a:latin typeface="Cambria Math" panose="02040503050406030204" pitchFamily="18" charset="0"/>
                            </a:rPr>
                            <m:t>&amp;=</m:t>
                          </m:r>
                          <m:r>
                            <a:rPr lang="zh-CN" altLang="en-US" i="1">
                              <a:latin typeface="Cambria Math" panose="02040503050406030204" pitchFamily="18" charset="0"/>
                            </a:rPr>
                            <m:t>（</m:t>
                          </m:r>
                          <m:r>
                            <a:rPr lang="zh-CN" altLang="en-US" i="1">
                              <a:latin typeface="Cambria Math" panose="02040503050406030204" pitchFamily="18" charset="0"/>
                            </a:rPr>
                            <m:t>𝑑𝑖𝑎𝑔</m:t>
                          </m:r>
                          <m:r>
                            <a:rPr lang="zh-CN" altLang="en-US"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𝑚</m:t>
                              </m:r>
                            </m:sub>
                          </m:sSub>
                          <m:sSup>
                            <m:sSupPr>
                              <m:ctrlPr>
                                <a:rPr lang="zh-CN" altLang="en-US" i="1">
                                  <a:solidFill>
                                    <a:srgbClr val="836967"/>
                                  </a:solidFill>
                                  <a:latin typeface="Cambria Math" panose="02040503050406030204" pitchFamily="18" charset="0"/>
                                </a:rPr>
                              </m:ctrlPr>
                            </m:sSupPr>
                            <m:e>
                              <m:d>
                                <m:dPr>
                                  <m:begChr m:val=""/>
                                  <m:ctrlPr>
                                    <a:rPr lang="zh-CN" altLang="en-US" i="1">
                                      <a:latin typeface="Cambria Math" panose="02040503050406030204" pitchFamily="18" charset="0"/>
                                    </a:rPr>
                                  </m:ctrlPr>
                                </m:dPr>
                                <m:e>
                                  <m:r>
                                    <a:rPr lang="en-US" altLang="zh-CN" i="1">
                                      <a:latin typeface="Cambria Math" panose="02040503050406030204" pitchFamily="18" charset="0"/>
                                    </a:rPr>
                                    <m:t> </m:t>
                                  </m:r>
                                </m:e>
                              </m:d>
                            </m:e>
                            <m:sup>
                              <m:r>
                                <a:rPr lang="zh-CN" altLang="en-US" i="1">
                                  <a:latin typeface="Cambria Math" panose="02040503050406030204" pitchFamily="18" charset="0"/>
                                </a:rPr>
                                <m:t>𝐻</m:t>
                              </m:r>
                            </m:sup>
                          </m:sSup>
                          <m:r>
                            <a:rPr lang="zh-CN" altLang="en-US" i="1">
                              <a:latin typeface="Cambria Math" panose="02040503050406030204" pitchFamily="18" charset="0"/>
                            </a:rPr>
                            <m:t>𝑑𝑖𝑎𝑔</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𝑚</m:t>
                                  </m:r>
                                </m:sub>
                              </m:sSub>
                            </m:e>
                          </m:d>
                          <m:sSup>
                            <m:sSupPr>
                              <m:ctrlPr>
                                <a:rPr lang="zh-CN" altLang="en-US" i="1">
                                  <a:solidFill>
                                    <a:srgbClr val="836967"/>
                                  </a:solidFill>
                                  <a:latin typeface="Cambria Math" panose="02040503050406030204" pitchFamily="18" charset="0"/>
                                </a:rPr>
                              </m:ctrlPr>
                            </m:sSupPr>
                            <m:e>
                              <m:d>
                                <m:dPr>
                                  <m:begChr m:val=""/>
                                  <m:ctrlPr>
                                    <a:rPr lang="zh-CN" altLang="en-US" i="1">
                                      <a:latin typeface="Cambria Math" panose="02040503050406030204" pitchFamily="18" charset="0"/>
                                    </a:rPr>
                                  </m:ctrlPr>
                                </m:dPr>
                                <m:e>
                                  <m:r>
                                    <a:rPr lang="en-US" altLang="zh-CN" i="1">
                                      <a:latin typeface="Cambria Math" panose="02040503050406030204" pitchFamily="18" charset="0"/>
                                    </a:rPr>
                                    <m:t> </m:t>
                                  </m:r>
                                </m:e>
                              </m:d>
                            </m:e>
                            <m:sup>
                              <m:r>
                                <a:rPr lang="en-US" altLang="zh-CN" i="1">
                                  <a:latin typeface="Cambria Math" panose="02040503050406030204" pitchFamily="18" charset="0"/>
                                </a:rPr>
                                <m:t>−1</m:t>
                              </m:r>
                            </m:sup>
                          </m:sSup>
                          <m:r>
                            <a:rPr lang="zh-CN" altLang="en-US" i="1">
                              <a:latin typeface="Cambria Math" panose="02040503050406030204" pitchFamily="18" charset="0"/>
                            </a:rPr>
                            <m:t>𝑑𝑖𝑎𝑔</m:t>
                          </m:r>
                          <m:d>
                            <m:dPr>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𝑚</m:t>
                                  </m:r>
                                </m:sub>
                              </m:sSub>
                              <m:sSub>
                                <m:sSubPr>
                                  <m:ctrlPr>
                                    <a:rPr lang="zh-CN" altLang="en-US" i="1">
                                      <a:solidFill>
                                        <a:srgbClr val="836967"/>
                                      </a:solidFill>
                                      <a:latin typeface="Cambria Math" panose="02040503050406030204" pitchFamily="18" charset="0"/>
                                    </a:rPr>
                                  </m:ctrlPr>
                                </m:sSubPr>
                                <m:e>
                                  <m:sSup>
                                    <m:sSupPr>
                                      <m:ctrlPr>
                                        <a:rPr lang="zh-CN" altLang="en-US" i="1">
                                          <a:solidFill>
                                            <a:srgbClr val="836967"/>
                                          </a:solidFill>
                                          <a:latin typeface="Cambria Math" panose="02040503050406030204" pitchFamily="18" charset="0"/>
                                        </a:rPr>
                                      </m:ctrlPr>
                                    </m:sSupPr>
                                    <m:e>
                                      <m:d>
                                        <m:dPr>
                                          <m:begChr m:val=""/>
                                          <m:ctrlPr>
                                            <a:rPr lang="zh-CN" altLang="en-US" i="1">
                                              <a:latin typeface="Cambria Math" panose="02040503050406030204" pitchFamily="18" charset="0"/>
                                            </a:rPr>
                                          </m:ctrlPr>
                                        </m:dPr>
                                        <m:e>
                                          <m:r>
                                            <a:rPr lang="en-US" altLang="zh-CN" i="1">
                                              <a:latin typeface="Cambria Math" panose="02040503050406030204" pitchFamily="18" charset="0"/>
                                            </a:rPr>
                                            <m:t> </m:t>
                                          </m:r>
                                        </m:e>
                                      </m:d>
                                    </m:e>
                                    <m:sup>
                                      <m:r>
                                        <a:rPr lang="zh-CN" altLang="en-US" i="1">
                                          <a:latin typeface="Cambria Math" panose="02040503050406030204" pitchFamily="18" charset="0"/>
                                        </a:rPr>
                                        <m:t>𝐻</m:t>
                                      </m:r>
                                    </m:sup>
                                  </m:sSup>
                                  <m:r>
                                    <a:rPr lang="zh-CN" altLang="en-US" b="1" i="1">
                                      <a:latin typeface="Cambria Math" panose="02040503050406030204" pitchFamily="18" charset="0"/>
                                    </a:rPr>
                                    <m:t>𝒀</m:t>
                                  </m:r>
                                </m:e>
                                <m:sub>
                                  <m:r>
                                    <a:rPr lang="zh-CN" altLang="en-US" i="1">
                                      <a:latin typeface="Cambria Math" panose="02040503050406030204" pitchFamily="18" charset="0"/>
                                    </a:rPr>
                                    <m:t>𝑚</m:t>
                                  </m:r>
                                </m:sub>
                              </m:sSub>
                              <m:r>
                                <a:rPr lang="zh-CN" altLang="en-US">
                                  <a:latin typeface="Cambria Math" panose="02040503050406030204" pitchFamily="18" charset="0"/>
                                </a:rPr>
                                <m:t>=</m:t>
                              </m:r>
                              <m:r>
                                <a:rPr lang="zh-CN" altLang="en-US" i="1">
                                  <a:latin typeface="Cambria Math" panose="02040503050406030204" pitchFamily="18" charset="0"/>
                                </a:rPr>
                                <m:t>𝑑𝑖𝑎𝑔</m:t>
                              </m:r>
                              <m:d>
                                <m:dPr>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𝒙</m:t>
                                      </m:r>
                                    </m:e>
                                    <m:sub>
                                      <m:r>
                                        <a:rPr lang="zh-CN" altLang="en-US" i="1">
                                          <a:latin typeface="Cambria Math" panose="02040503050406030204" pitchFamily="18" charset="0"/>
                                        </a:rPr>
                                        <m:t>𝑚</m:t>
                                      </m:r>
                                    </m:sub>
                                  </m:sSub>
                                  <m:sSup>
                                    <m:sSupPr>
                                      <m:ctrlPr>
                                        <a:rPr lang="zh-CN" altLang="en-US" i="1">
                                          <a:solidFill>
                                            <a:srgbClr val="836967"/>
                                          </a:solidFill>
                                          <a:latin typeface="Cambria Math" panose="02040503050406030204" pitchFamily="18" charset="0"/>
                                        </a:rPr>
                                      </m:ctrlPr>
                                    </m:sSupPr>
                                    <m:e>
                                      <m:d>
                                        <m:dPr>
                                          <m:begChr m:val=""/>
                                          <m:ctrlPr>
                                            <a:rPr lang="zh-CN" altLang="en-US" i="1">
                                              <a:latin typeface="Cambria Math" panose="02040503050406030204" pitchFamily="18" charset="0"/>
                                            </a:rPr>
                                          </m:ctrlPr>
                                        </m:dPr>
                                        <m:e>
                                          <m:r>
                                            <a:rPr lang="en-US" altLang="zh-CN" i="1">
                                              <a:latin typeface="Cambria Math" panose="02040503050406030204" pitchFamily="18" charset="0"/>
                                            </a:rPr>
                                            <m:t> </m:t>
                                          </m:r>
                                        </m:e>
                                      </m:d>
                                    </m:e>
                                    <m:sup>
                                      <m:r>
                                        <a:rPr lang="zh-CN" altLang="en-US" i="1">
                                          <a:latin typeface="Cambria Math" panose="02040503050406030204" pitchFamily="18" charset="0"/>
                                        </a:rPr>
                                        <m:t>𝐻</m:t>
                                      </m:r>
                                    </m:sup>
                                  </m:sSup>
                                  <m:sSub>
                                    <m:sSubPr>
                                      <m:ctrlPr>
                                        <a:rPr lang="zh-CN" altLang="en-US" i="1">
                                          <a:solidFill>
                                            <a:srgbClr val="836967"/>
                                          </a:solidFill>
                                          <a:latin typeface="Cambria Math" panose="02040503050406030204" pitchFamily="18" charset="0"/>
                                        </a:rPr>
                                      </m:ctrlPr>
                                    </m:sSubPr>
                                    <m:e>
                                      <m:r>
                                        <a:rPr lang="zh-CN" altLang="en-US" b="1" i="1">
                                          <a:latin typeface="Cambria Math" panose="02040503050406030204" pitchFamily="18" charset="0"/>
                                        </a:rPr>
                                        <m:t>𝒀</m:t>
                                      </m:r>
                                    </m:e>
                                    <m:sub>
                                      <m:r>
                                        <a:rPr lang="zh-CN" altLang="en-US" i="1">
                                          <a:latin typeface="Cambria Math" panose="02040503050406030204" pitchFamily="18" charset="0"/>
                                        </a:rPr>
                                        <m:t>𝑚</m:t>
                                      </m:r>
                                    </m:sub>
                                  </m:sSub>
                                  <m:r>
                                    <a:rPr lang="zh-CN" altLang="en-US">
                                      <a:latin typeface="Cambria Math" panose="02040503050406030204" pitchFamily="18" charset="0"/>
                                    </a:rPr>
                                    <m:t>.</m:t>
                                  </m:r>
                                </m:e>
                              </m:d>
                            </m:e>
                          </m:d>
                        </m:e>
                        <m:e>
                          <m:r>
                            <a:rPr lang="en-US" altLang="zh-CN" b="0" i="1" smtClean="0">
                              <a:latin typeface="Cambria Math" panose="02040503050406030204" pitchFamily="18" charset="0"/>
                            </a:rPr>
                            <m:t> </m:t>
                          </m:r>
                        </m:e>
                      </m:eqArr>
                    </m:oMath>
                  </m:oMathPara>
                </a14:m>
                <a:endParaRPr lang="zh-CN" altLang="en-US"/>
              </a:p>
            </p:txBody>
          </p:sp>
        </mc:Choice>
        <mc:Fallback xmlns="">
          <p:sp>
            <p:nvSpPr>
              <p:cNvPr id="108" name="文本框 107">
                <a:extLst>
                  <a:ext uri="{FF2B5EF4-FFF2-40B4-BE49-F238E27FC236}">
                    <a16:creationId xmlns:a16="http://schemas.microsoft.com/office/drawing/2014/main" id="{560E0D2B-C2CC-46C5-904D-05FE05055BBE}"/>
                  </a:ext>
                </a:extLst>
              </p:cNvPr>
              <p:cNvSpPr txBox="1">
                <a:spLocks noRot="1" noChangeAspect="1" noMove="1" noResize="1" noEditPoints="1" noAdjustHandles="1" noChangeArrowheads="1" noChangeShapeType="1" noTextEdit="1"/>
              </p:cNvSpPr>
              <p:nvPr/>
            </p:nvSpPr>
            <p:spPr>
              <a:xfrm>
                <a:off x="2314711" y="4929980"/>
                <a:ext cx="6629400" cy="653192"/>
              </a:xfrm>
              <a:prstGeom prst="rect">
                <a:avLst/>
              </a:prstGeom>
              <a:blipFill>
                <a:blip r:embed="rId10"/>
                <a:stretch>
                  <a:fillRect r="-3312"/>
                </a:stretch>
              </a:blipFill>
            </p:spPr>
            <p:txBody>
              <a:bodyPr/>
              <a:lstStyle/>
              <a:p>
                <a:r>
                  <a:rPr lang="zh-CN" altLang="en-US">
                    <a:noFill/>
                  </a:rPr>
                  <a:t> </a:t>
                </a:r>
              </a:p>
            </p:txBody>
          </p:sp>
        </mc:Fallback>
      </mc:AlternateContent>
      <p:sp>
        <p:nvSpPr>
          <p:cNvPr id="109" name="文本框 108">
            <a:extLst>
              <a:ext uri="{FF2B5EF4-FFF2-40B4-BE49-F238E27FC236}">
                <a16:creationId xmlns:a16="http://schemas.microsoft.com/office/drawing/2014/main" id="{4BEB0994-EB95-4443-ABB6-F8B3702F70D9}"/>
              </a:ext>
            </a:extLst>
          </p:cNvPr>
          <p:cNvSpPr txBox="1"/>
          <p:nvPr/>
        </p:nvSpPr>
        <p:spPr>
          <a:xfrm>
            <a:off x="1892273" y="4271086"/>
            <a:ext cx="1201568"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导频图样</a:t>
            </a:r>
            <a:endParaRPr lang="zh-CN" altLang="en-US" sz="1100" b="1" dirty="0"/>
          </a:p>
        </p:txBody>
      </p:sp>
      <p:sp>
        <p:nvSpPr>
          <p:cNvPr id="61" name="文本框 60">
            <a:extLst>
              <a:ext uri="{FF2B5EF4-FFF2-40B4-BE49-F238E27FC236}">
                <a16:creationId xmlns:a16="http://schemas.microsoft.com/office/drawing/2014/main" id="{48D32C6F-9341-4066-BECA-B9FF05ED6F64}"/>
              </a:ext>
            </a:extLst>
          </p:cNvPr>
          <p:cNvSpPr txBox="1"/>
          <p:nvPr/>
        </p:nvSpPr>
        <p:spPr>
          <a:xfrm>
            <a:off x="1648198" y="3105378"/>
            <a:ext cx="1477310" cy="261610"/>
          </a:xfrm>
          <a:prstGeom prst="rect">
            <a:avLst/>
          </a:prstGeom>
          <a:noFill/>
        </p:spPr>
        <p:txBody>
          <a:bodyPr wrap="square">
            <a:spAutoFit/>
          </a:bodyPr>
          <a:lstStyle/>
          <a:p>
            <a:r>
              <a:rPr lang="zh-CN" altLang="en-US" sz="1100" b="1" dirty="0">
                <a:latin typeface="微软雅黑" panose="020B0503020204020204" pitchFamily="34" charset="-122"/>
                <a:ea typeface="微软雅黑" panose="020B0503020204020204" pitchFamily="34" charset="-122"/>
              </a:rPr>
              <a:t>确定导频选择矩阵</a:t>
            </a:r>
            <a:endParaRPr lang="zh-CN" altLang="en-US" sz="11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12</a:t>
            </a:fld>
            <a:endParaRPr lang="zh-CN" altLang="en-US" dirty="0">
              <a:solidFill>
                <a:schemeClr val="accent1">
                  <a:lumMod val="50000"/>
                </a:schemeClr>
              </a:solidFill>
            </a:endParaRP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solidFill>
                <a:srgbClr val="FFFFFF"/>
              </a:solid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研究背景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基于</a:t>
                </a:r>
                <a:r>
                  <a:rPr lang="en-US" altLang="zh-CN" sz="3000" b="1">
                    <a:solidFill>
                      <a:srgbClr val="203864"/>
                    </a:solidFill>
                    <a:latin typeface="微软雅黑" panose="020B0503020204020204" pitchFamily="34" charset="-122"/>
                    <a:ea typeface="微软雅黑" panose="020B0503020204020204" pitchFamily="34" charset="-122"/>
                  </a:rPr>
                  <a:t>CKM</a:t>
                </a:r>
                <a:r>
                  <a:rPr lang="zh-CN" altLang="en-US" sz="3000" b="1">
                    <a:solidFill>
                      <a:srgbClr val="203864"/>
                    </a:solidFill>
                    <a:latin typeface="微软雅黑" panose="020B0503020204020204" pitchFamily="34" charset="-122"/>
                    <a:ea typeface="微软雅黑" panose="020B0503020204020204" pitchFamily="34" charset="-122"/>
                  </a:rPr>
                  <a:t>的信道估计</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基于场景表示网络的</a:t>
                </a:r>
                <a:r>
                  <a:rPr lang="en-US" altLang="zh-CN" sz="3000" b="1" dirty="0">
                    <a:solidFill>
                      <a:srgbClr val="C00000"/>
                    </a:solidFill>
                    <a:latin typeface="微软雅黑" panose="020B0503020204020204" pitchFamily="34" charset="-122"/>
                    <a:ea typeface="微软雅黑" panose="020B0503020204020204" pitchFamily="34" charset="-122"/>
                  </a:rPr>
                  <a:t>CKM</a:t>
                </a:r>
                <a:r>
                  <a:rPr lang="zh-CN" altLang="en-US" sz="3000" b="1" dirty="0">
                    <a:solidFill>
                      <a:srgbClr val="C00000"/>
                    </a:solidFill>
                    <a:latin typeface="微软雅黑" panose="020B0503020204020204" pitchFamily="34" charset="-122"/>
                    <a:ea typeface="微软雅黑" panose="020B0503020204020204" pitchFamily="34" charset="-122"/>
                  </a:rPr>
                  <a:t>构建</a:t>
                </a: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仿真实验</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菱形 19"/>
              <p:cNvSpPr/>
              <p:nvPr/>
            </p:nvSpPr>
            <p:spPr>
              <a:xfrm>
                <a:off x="-2765213" y="572128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总结</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95379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560421" cy="730249"/>
          </a:xfrm>
        </p:spPr>
        <p:txBody>
          <a:bodyPr>
            <a:normAutofit/>
          </a:bodyPr>
          <a:lstStyle/>
          <a:p>
            <a:r>
              <a:rPr lang="zh-CN" altLang="en-US"/>
              <a:t>基于场景表示网络的</a:t>
            </a:r>
            <a:r>
              <a:rPr lang="en-US" altLang="zh-CN"/>
              <a:t>CKM</a:t>
            </a:r>
            <a:r>
              <a:rPr lang="zh-CN" altLang="en-US"/>
              <a:t>构建</a:t>
            </a:r>
            <a:r>
              <a:rPr lang="en-US" altLang="zh-CN" sz="2800">
                <a:solidFill>
                  <a:srgbClr val="C00000"/>
                </a:solidFill>
              </a:rPr>
              <a:t>-</a:t>
            </a:r>
            <a:r>
              <a:rPr lang="en-US" altLang="zh-CN" sz="2000">
                <a:solidFill>
                  <a:srgbClr val="C00000"/>
                </a:solidFill>
              </a:rPr>
              <a:t>NeRF2</a:t>
            </a:r>
            <a:r>
              <a:rPr lang="zh-CN" altLang="en-US" sz="2000">
                <a:solidFill>
                  <a:srgbClr val="C00000"/>
                </a:solidFill>
              </a:rPr>
              <a:t>辐射场建模</a:t>
            </a:r>
            <a:endParaRPr lang="zh-CN" altLang="en-US" dirty="0">
              <a:solidFill>
                <a:srgbClr val="C00000"/>
              </a:solidFill>
            </a:endParaRPr>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13</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51DCC9F-B437-46F6-A1B6-2C4B06A3B81A}"/>
              </a:ext>
            </a:extLst>
          </p:cNvPr>
          <p:cNvPicPr>
            <a:picLocks noChangeAspect="1"/>
          </p:cNvPicPr>
          <p:nvPr/>
        </p:nvPicPr>
        <p:blipFill>
          <a:blip r:embed="rId3"/>
          <a:stretch>
            <a:fillRect/>
          </a:stretch>
        </p:blipFill>
        <p:spPr>
          <a:xfrm>
            <a:off x="757791" y="1465425"/>
            <a:ext cx="4972732" cy="3457095"/>
          </a:xfrm>
          <a:prstGeom prst="rect">
            <a:avLst/>
          </a:prstGeom>
        </p:spPr>
      </p:pic>
      <p:sp>
        <p:nvSpPr>
          <p:cNvPr id="3" name="文本框 2">
            <a:extLst>
              <a:ext uri="{FF2B5EF4-FFF2-40B4-BE49-F238E27FC236}">
                <a16:creationId xmlns:a16="http://schemas.microsoft.com/office/drawing/2014/main" id="{C85574F4-EEDE-451A-91C2-24DF6D7DBD1C}"/>
              </a:ext>
            </a:extLst>
          </p:cNvPr>
          <p:cNvSpPr txBox="1"/>
          <p:nvPr/>
        </p:nvSpPr>
        <p:spPr>
          <a:xfrm>
            <a:off x="685799" y="1033821"/>
            <a:ext cx="4772146"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latin typeface="微软雅黑" panose="020B0503020204020204" pitchFamily="34" charset="-122"/>
                <a:ea typeface="微软雅黑" panose="020B0503020204020204" pitchFamily="34" charset="-122"/>
              </a:rPr>
              <a:t>Nerf2</a:t>
            </a:r>
            <a:r>
              <a:rPr lang="zh-CN" altLang="en-US" sz="2400" b="1">
                <a:latin typeface="微软雅黑" panose="020B0503020204020204" pitchFamily="34" charset="-122"/>
                <a:ea typeface="微软雅黑" panose="020B0503020204020204" pitchFamily="34" charset="-122"/>
              </a:rPr>
              <a:t>中</a:t>
            </a:r>
            <a:r>
              <a:rPr lang="en-US" altLang="zh-CN" sz="2400" b="1">
                <a:solidFill>
                  <a:srgbClr val="C00000"/>
                </a:solidFill>
                <a:latin typeface="微软雅黑" panose="020B0503020204020204" pitchFamily="34" charset="-122"/>
                <a:ea typeface="微软雅黑" panose="020B0503020204020204" pitchFamily="34" charset="-122"/>
              </a:rPr>
              <a:t>RF</a:t>
            </a:r>
            <a:r>
              <a:rPr lang="zh-CN" altLang="en-US" sz="2400" b="1">
                <a:solidFill>
                  <a:srgbClr val="C00000"/>
                </a:solidFill>
                <a:latin typeface="微软雅黑" panose="020B0503020204020204" pitchFamily="34" charset="-122"/>
                <a:ea typeface="微软雅黑" panose="020B0503020204020204" pitchFamily="34" charset="-122"/>
              </a:rPr>
              <a:t>信号辐射场</a:t>
            </a:r>
            <a:r>
              <a:rPr lang="zh-CN" altLang="en-US" sz="2400" b="1">
                <a:latin typeface="微软雅黑" panose="020B0503020204020204" pitchFamily="34" charset="-122"/>
                <a:ea typeface="微软雅黑" panose="020B0503020204020204" pitchFamily="34" charset="-122"/>
              </a:rPr>
              <a:t>的建模</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B42CA7-C2FE-4976-A938-3CD23265AD7C}"/>
                  </a:ext>
                </a:extLst>
              </p:cNvPr>
              <p:cNvSpPr txBox="1"/>
              <p:nvPr/>
            </p:nvSpPr>
            <p:spPr>
              <a:xfrm>
                <a:off x="5862320" y="1280538"/>
                <a:ext cx="5491480" cy="378815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RF</a:t>
                </a:r>
                <a:r>
                  <a:rPr lang="zh-CN" altLang="en-US" b="1" dirty="0">
                    <a:latin typeface="微软雅黑" panose="020B0503020204020204" pitchFamily="34" charset="-122"/>
                    <a:ea typeface="微软雅黑" panose="020B0503020204020204" pitchFamily="34" charset="-122"/>
                  </a:rPr>
                  <a:t>信号在传播过程中会经过反射衍射绕射等现象，</a:t>
                </a:r>
                <a:r>
                  <a:rPr lang="zh-CN" altLang="en-US" b="1" dirty="0">
                    <a:solidFill>
                      <a:srgbClr val="C00000"/>
                    </a:solidFill>
                    <a:latin typeface="微软雅黑" panose="020B0503020204020204" pitchFamily="34" charset="-122"/>
                    <a:ea typeface="微软雅黑" panose="020B0503020204020204" pitchFamily="34" charset="-122"/>
                  </a:rPr>
                  <a:t>因此</a:t>
                </a:r>
                <a:r>
                  <a:rPr lang="en-US" altLang="zh-CN" b="1" dirty="0">
                    <a:solidFill>
                      <a:srgbClr val="C00000"/>
                    </a:solidFill>
                    <a:latin typeface="微软雅黑" panose="020B0503020204020204" pitchFamily="34" charset="-122"/>
                    <a:ea typeface="微软雅黑" panose="020B0503020204020204" pitchFamily="34" charset="-122"/>
                  </a:rPr>
                  <a:t>RF</a:t>
                </a:r>
                <a:r>
                  <a:rPr lang="zh-CN" altLang="en-US" b="1" dirty="0">
                    <a:solidFill>
                      <a:srgbClr val="C00000"/>
                    </a:solidFill>
                    <a:latin typeface="微软雅黑" panose="020B0503020204020204" pitchFamily="34" charset="-122"/>
                    <a:ea typeface="微软雅黑" panose="020B0503020204020204" pitchFamily="34" charset="-122"/>
                  </a:rPr>
                  <a:t>信号到达体素的路径随机</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将场景</a:t>
                </a:r>
                <a:r>
                  <a:rPr lang="zh-CN" altLang="en-US" b="1" dirty="0">
                    <a:solidFill>
                      <a:srgbClr val="C00000"/>
                    </a:solidFill>
                    <a:latin typeface="微软雅黑" panose="020B0503020204020204" pitchFamily="34" charset="-122"/>
                    <a:ea typeface="微软雅黑" panose="020B0503020204020204" pitchFamily="34" charset="-122"/>
                  </a:rPr>
                  <a:t>离散化为空间中有限数量的小三维体素</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zh-CN" sz="1800" b="1" i="0" kern="1200" baseline="0" dirty="0">
                    <a:ln>
                      <a:noFill/>
                    </a:ln>
                    <a:solidFill>
                      <a:srgbClr val="1F1F1F"/>
                    </a:solidFill>
                    <a:effectLst/>
                    <a:latin typeface="微软雅黑" panose="020B0503020204020204" pitchFamily="34" charset="-122"/>
                    <a:ea typeface="微软雅黑" panose="020B0503020204020204" pitchFamily="34" charset="-122"/>
                    <a:cs typeface="+mn-cs"/>
                  </a:rPr>
                  <a:t>惠更斯-菲涅尔原理</a:t>
                </a:r>
                <a:r>
                  <a:rPr lang="zh-CN" altLang="en-US" sz="1800" b="1" i="0" kern="1200" baseline="0" dirty="0">
                    <a:ln>
                      <a:noFill/>
                    </a:ln>
                    <a:solidFill>
                      <a:srgbClr val="1F1F1F"/>
                    </a:solidFill>
                    <a:effectLst/>
                    <a:latin typeface="微软雅黑" panose="020B0503020204020204" pitchFamily="34" charset="-122"/>
                    <a:ea typeface="微软雅黑" panose="020B0503020204020204" pitchFamily="34" charset="-122"/>
                    <a:cs typeface="+mn-cs"/>
                  </a:rPr>
                  <a:t>表明，</a:t>
                </a:r>
                <a:r>
                  <a:rPr kumimoji="0" lang="zh-CN" altLang="zh-CN"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当原始</a:t>
                </a:r>
                <a:r>
                  <a:rPr lang="en-US" altLang="zh-CN" b="1" dirty="0">
                    <a:solidFill>
                      <a:srgbClr val="1F1F1F"/>
                    </a:solidFill>
                    <a:latin typeface="微软雅黑" panose="020B0503020204020204" pitchFamily="34" charset="-122"/>
                    <a:ea typeface="微软雅黑" panose="020B0503020204020204" pitchFamily="34" charset="-122"/>
                  </a:rPr>
                  <a:t>RF</a:t>
                </a:r>
                <a:r>
                  <a:rPr kumimoji="0" lang="zh-CN" altLang="zh-CN"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信号可能</a:t>
                </a:r>
                <a:r>
                  <a:rPr kumimoji="0" lang="zh-CN" altLang="en-US"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从</a:t>
                </a:r>
                <a:r>
                  <a:rPr lang="zh-CN" altLang="en-US" b="1" dirty="0">
                    <a:solidFill>
                      <a:srgbClr val="1F1F1F"/>
                    </a:solidFill>
                    <a:latin typeface="微软雅黑" panose="020B0503020204020204" pitchFamily="34" charset="-122"/>
                    <a:ea typeface="微软雅黑" panose="020B0503020204020204" pitchFamily="34" charset="-122"/>
                  </a:rPr>
                  <a:t>任何</a:t>
                </a:r>
                <a:r>
                  <a:rPr kumimoji="0" lang="zh-CN" altLang="zh-CN"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路径到达</a:t>
                </a:r>
                <a:r>
                  <a:rPr kumimoji="0" lang="zh-CN" altLang="en-US"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某个</a:t>
                </a:r>
                <a:r>
                  <a:rPr kumimoji="0" lang="zh-CN" altLang="zh-CN" b="1" i="0" u="none" strike="noStrike" cap="none" normalizeH="0" baseline="0" dirty="0">
                    <a:ln>
                      <a:noFill/>
                    </a:ln>
                    <a:solidFill>
                      <a:srgbClr val="1F1F1F"/>
                    </a:solidFill>
                    <a:effectLst/>
                    <a:latin typeface="微软雅黑" panose="020B0503020204020204" pitchFamily="34" charset="-122"/>
                    <a:ea typeface="微软雅黑" panose="020B0503020204020204" pitchFamily="34" charset="-122"/>
                  </a:rPr>
                  <a:t>体素时，该</a:t>
                </a:r>
                <a:r>
                  <a:rPr kumimoji="0" lang="zh-CN" altLang="zh-CN" b="1"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体素可以被视为一个新的</a:t>
                </a:r>
                <a:r>
                  <a:rPr lang="zh-CN" altLang="zh-CN" b="1" dirty="0">
                    <a:solidFill>
                      <a:srgbClr val="C00000"/>
                    </a:solidFill>
                    <a:latin typeface="微软雅黑" panose="020B0503020204020204" pitchFamily="34" charset="-122"/>
                    <a:ea typeface="微软雅黑" panose="020B0503020204020204" pitchFamily="34" charset="-122"/>
                  </a:rPr>
                  <a:t>辐射源 </a:t>
                </a:r>
                <a:r>
                  <a:rPr lang="zh-CN" altLang="en-US" b="1" dirty="0">
                    <a:solidFill>
                      <a:srgbClr val="C00000"/>
                    </a:solidFill>
                    <a:latin typeface="微软雅黑" panose="020B0503020204020204" pitchFamily="34" charset="-122"/>
                    <a:ea typeface="微软雅黑" panose="020B0503020204020204" pitchFamily="34" charset="-122"/>
                  </a:rPr>
                  <a:t>，正在重新发射该辐</a:t>
                </a:r>
                <a:r>
                  <a:rPr lang="en-US" altLang="zh-CN" b="1" dirty="0">
                    <a:solidFill>
                      <a:srgbClr val="C00000"/>
                    </a:solidFill>
                    <a:latin typeface="微软雅黑" panose="020B0503020204020204" pitchFamily="34" charset="-122"/>
                    <a:ea typeface="微软雅黑" panose="020B0503020204020204" pitchFamily="34" charset="-122"/>
                  </a:rPr>
                  <a:t>RF</a:t>
                </a:r>
                <a:r>
                  <a:rPr lang="zh-CN" altLang="en-US" b="1" dirty="0">
                    <a:solidFill>
                      <a:srgbClr val="C00000"/>
                    </a:solidFill>
                    <a:latin typeface="微软雅黑" panose="020B0503020204020204" pitchFamily="34" charset="-122"/>
                    <a:ea typeface="微软雅黑" panose="020B0503020204020204" pitchFamily="34" charset="-122"/>
                  </a:rPr>
                  <a:t>信号</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oMath>
                </a14:m>
                <a:r>
                  <a:rPr lang="zh-CN" altLang="en-US" b="1" i="0" dirty="0">
                    <a:effectLst/>
                    <a:latin typeface="微软雅黑" panose="020B0503020204020204" pitchFamily="34" charset="-122"/>
                    <a:ea typeface="微软雅黑" panose="020B0503020204020204" pitchFamily="34" charset="-122"/>
                  </a:rPr>
                  <a:t>位置的体素从两个路径𝑟</a:t>
                </a:r>
                <a:r>
                  <a:rPr lang="en-US" altLang="zh-CN" b="1" i="0" dirty="0">
                    <a:effectLst/>
                    <a:latin typeface="微软雅黑" panose="020B0503020204020204" pitchFamily="34" charset="-122"/>
                    <a:ea typeface="微软雅黑" panose="020B0503020204020204" pitchFamily="34" charset="-122"/>
                  </a:rPr>
                  <a:t>1</a:t>
                </a:r>
                <a:r>
                  <a:rPr lang="zh-CN" altLang="en-US" b="1" i="0" dirty="0">
                    <a:effectLst/>
                    <a:latin typeface="微软雅黑" panose="020B0503020204020204" pitchFamily="34" charset="-122"/>
                    <a:ea typeface="微软雅黑" panose="020B0503020204020204" pitchFamily="34" charset="-122"/>
                  </a:rPr>
                  <a:t>和𝑟</a:t>
                </a:r>
                <a:r>
                  <a:rPr lang="en-US" altLang="zh-CN" b="1" i="0" dirty="0">
                    <a:effectLst/>
                    <a:latin typeface="微软雅黑" panose="020B0503020204020204" pitchFamily="34" charset="-122"/>
                    <a:ea typeface="微软雅黑" panose="020B0503020204020204" pitchFamily="34" charset="-122"/>
                  </a:rPr>
                  <a:t>2</a:t>
                </a:r>
                <a:r>
                  <a:rPr lang="zh-CN" altLang="en-US" b="1" i="0" dirty="0">
                    <a:effectLst/>
                    <a:latin typeface="微软雅黑" panose="020B0503020204020204" pitchFamily="34" charset="-122"/>
                    <a:ea typeface="微软雅黑" panose="020B0503020204020204" pitchFamily="34" charset="-122"/>
                  </a:rPr>
                  <a:t>接收</a:t>
                </a:r>
                <a:r>
                  <a:rPr lang="en-US" altLang="zh-CN" b="1" i="0" dirty="0">
                    <a:effectLst/>
                    <a:latin typeface="微软雅黑" panose="020B0503020204020204" pitchFamily="34" charset="-122"/>
                    <a:ea typeface="微软雅黑" panose="020B0503020204020204" pitchFamily="34" charset="-122"/>
                  </a:rPr>
                  <a:t>RF</a:t>
                </a:r>
                <a:r>
                  <a:rPr lang="zh-CN" altLang="en-US" b="1" i="0" dirty="0">
                    <a:effectLst/>
                    <a:latin typeface="微软雅黑" panose="020B0503020204020204" pitchFamily="34" charset="-122"/>
                    <a:ea typeface="微软雅黑" panose="020B0503020204020204" pitchFamily="34" charset="-122"/>
                  </a:rPr>
                  <a:t>信号，它变成了新的</a:t>
                </a:r>
                <a:r>
                  <a:rPr lang="en-US" altLang="zh-CN" b="1" i="0" dirty="0">
                    <a:effectLst/>
                    <a:latin typeface="微软雅黑" panose="020B0503020204020204" pitchFamily="34" charset="-122"/>
                    <a:ea typeface="微软雅黑" panose="020B0503020204020204" pitchFamily="34" charset="-122"/>
                  </a:rPr>
                  <a:t>TX</a:t>
                </a:r>
                <a:r>
                  <a:rPr lang="zh-CN" altLang="en-US" b="1" i="0" dirty="0">
                    <a:effectLst/>
                    <a:latin typeface="微软雅黑" panose="020B0503020204020204" pitchFamily="34" charset="-122"/>
                    <a:ea typeface="微软雅黑" panose="020B0503020204020204" pitchFamily="34" charset="-122"/>
                  </a:rPr>
                  <a:t>，</a:t>
                </a:r>
                <a:r>
                  <a:rPr lang="zh-CN" altLang="en-US" b="1" i="0" dirty="0">
                    <a:solidFill>
                      <a:srgbClr val="C00000"/>
                    </a:solidFill>
                    <a:effectLst/>
                    <a:latin typeface="微软雅黑" panose="020B0503020204020204" pitchFamily="34" charset="-122"/>
                    <a:ea typeface="微软雅黑" panose="020B0503020204020204" pitchFamily="34" charset="-122"/>
                  </a:rPr>
                  <a:t>将</a:t>
                </a:r>
                <a:r>
                  <a:rPr lang="en-US" altLang="zh-CN" b="1" i="0" dirty="0">
                    <a:solidFill>
                      <a:srgbClr val="C00000"/>
                    </a:solidFill>
                    <a:effectLst/>
                    <a:latin typeface="微软雅黑" panose="020B0503020204020204" pitchFamily="34" charset="-122"/>
                    <a:ea typeface="微软雅黑" panose="020B0503020204020204" pitchFamily="34" charset="-122"/>
                  </a:rPr>
                  <a:t>RF</a:t>
                </a:r>
                <a:r>
                  <a:rPr lang="zh-CN" altLang="en-US" b="1" i="0" dirty="0">
                    <a:solidFill>
                      <a:srgbClr val="C00000"/>
                    </a:solidFill>
                    <a:effectLst/>
                    <a:latin typeface="微软雅黑" panose="020B0503020204020204" pitchFamily="34" charset="-122"/>
                    <a:ea typeface="微软雅黑" panose="020B0503020204020204" pitchFamily="34" charset="-122"/>
                  </a:rPr>
                  <a:t>信号沿路径𝑟</a:t>
                </a:r>
                <a:r>
                  <a:rPr lang="en-US" altLang="zh-CN" b="1" i="0" dirty="0">
                    <a:solidFill>
                      <a:srgbClr val="C00000"/>
                    </a:solidFill>
                    <a:effectLst/>
                    <a:latin typeface="微软雅黑" panose="020B0503020204020204" pitchFamily="34" charset="-122"/>
                    <a:ea typeface="微软雅黑" panose="020B0503020204020204" pitchFamily="34" charset="-122"/>
                  </a:rPr>
                  <a:t>3</a:t>
                </a:r>
                <a:r>
                  <a:rPr lang="zh-CN" altLang="en-US" b="1" i="0" dirty="0">
                    <a:solidFill>
                      <a:srgbClr val="C00000"/>
                    </a:solidFill>
                    <a:effectLst/>
                    <a:latin typeface="微软雅黑" panose="020B0503020204020204" pitchFamily="34" charset="-122"/>
                    <a:ea typeface="微软雅黑" panose="020B0503020204020204" pitchFamily="34" charset="-122"/>
                  </a:rPr>
                  <a:t>重传到</a:t>
                </a:r>
                <a:r>
                  <a:rPr lang="en-US" altLang="zh-CN" b="1" i="0" dirty="0">
                    <a:solidFill>
                      <a:srgbClr val="C00000"/>
                    </a:solidFill>
                    <a:effectLst/>
                    <a:latin typeface="微软雅黑" panose="020B0503020204020204" pitchFamily="34" charset="-122"/>
                    <a:ea typeface="微软雅黑" panose="020B0503020204020204" pitchFamily="34" charset="-122"/>
                  </a:rPr>
                  <a:t>RX</a:t>
                </a:r>
                <a:r>
                  <a:rPr lang="zh-CN" altLang="en-US" b="1" i="0" dirty="0">
                    <a:solidFill>
                      <a:srgbClr val="C00000"/>
                    </a:solidFill>
                    <a:effectLst/>
                    <a:latin typeface="微软雅黑" panose="020B0503020204020204" pitchFamily="34" charset="-122"/>
                    <a:ea typeface="微软雅黑" panose="020B0503020204020204" pitchFamily="34" charset="-122"/>
                  </a:rPr>
                  <a:t>。</a:t>
                </a:r>
                <a:endParaRPr lang="en-US" altLang="zh-CN" b="1" i="0" dirty="0">
                  <a:solidFill>
                    <a:srgbClr val="C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b="1" i="0" kern="1200" dirty="0">
                    <a:solidFill>
                      <a:srgbClr val="000000"/>
                    </a:solidFill>
                    <a:effectLst/>
                    <a:latin typeface="微软雅黑" panose="020B0503020204020204" pitchFamily="34" charset="-122"/>
                    <a:ea typeface="微软雅黑" panose="020B0503020204020204" pitchFamily="34" charset="-122"/>
                    <a:cs typeface="+mn-cs"/>
                  </a:rPr>
                  <a:t>每个体素都会对经过它的</a:t>
                </a:r>
                <a:r>
                  <a:rPr lang="en-US" altLang="zh-CN" sz="1800" b="1" i="0" kern="1200" dirty="0">
                    <a:solidFill>
                      <a:srgbClr val="000000"/>
                    </a:solidFill>
                    <a:effectLst/>
                    <a:latin typeface="微软雅黑" panose="020B0503020204020204" pitchFamily="34" charset="-122"/>
                    <a:ea typeface="微软雅黑" panose="020B0503020204020204" pitchFamily="34" charset="-122"/>
                    <a:cs typeface="+mn-cs"/>
                  </a:rPr>
                  <a:t>RF</a:t>
                </a:r>
                <a:r>
                  <a:rPr lang="zh-CN" altLang="en-US" sz="1800" b="1" i="0" kern="1200" dirty="0">
                    <a:solidFill>
                      <a:srgbClr val="000000"/>
                    </a:solidFill>
                    <a:effectLst/>
                    <a:latin typeface="微软雅黑" panose="020B0503020204020204" pitchFamily="34" charset="-122"/>
                    <a:ea typeface="微软雅黑" panose="020B0503020204020204" pitchFamily="34" charset="-122"/>
                    <a:cs typeface="+mn-cs"/>
                  </a:rPr>
                  <a:t>信号施加一个衰减。</a:t>
                </a:r>
                <a:endParaRPr lang="zh-CN" altLang="zh-CN" sz="1800" dirty="0">
                  <a:effectLst/>
                </a:endParaRPr>
              </a:p>
            </p:txBody>
          </p:sp>
        </mc:Choice>
        <mc:Fallback xmlns="">
          <p:sp>
            <p:nvSpPr>
              <p:cNvPr id="4" name="文本框 3">
                <a:extLst>
                  <a:ext uri="{FF2B5EF4-FFF2-40B4-BE49-F238E27FC236}">
                    <a16:creationId xmlns:a16="http://schemas.microsoft.com/office/drawing/2014/main" id="{16B42CA7-C2FE-4976-A938-3CD23265AD7C}"/>
                  </a:ext>
                </a:extLst>
              </p:cNvPr>
              <p:cNvSpPr txBox="1">
                <a:spLocks noRot="1" noChangeAspect="1" noMove="1" noResize="1" noEditPoints="1" noAdjustHandles="1" noChangeArrowheads="1" noChangeShapeType="1" noTextEdit="1"/>
              </p:cNvSpPr>
              <p:nvPr/>
            </p:nvSpPr>
            <p:spPr>
              <a:xfrm>
                <a:off x="5862320" y="1280538"/>
                <a:ext cx="5491480" cy="3788153"/>
              </a:xfrm>
              <a:prstGeom prst="rect">
                <a:avLst/>
              </a:prstGeom>
              <a:blipFill>
                <a:blip r:embed="rId4"/>
                <a:stretch>
                  <a:fillRect l="-777" r="-2109" b="-1610"/>
                </a:stretch>
              </a:blipFill>
            </p:spPr>
            <p:txBody>
              <a:bodyPr/>
              <a:lstStyle/>
              <a:p>
                <a:r>
                  <a:rPr lang="zh-CN" altLang="en-US">
                    <a:noFill/>
                  </a:rPr>
                  <a:t> </a:t>
                </a:r>
              </a:p>
            </p:txBody>
          </p:sp>
        </mc:Fallback>
      </mc:AlternateContent>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矩形 6">
            <a:extLst>
              <a:ext uri="{FF2B5EF4-FFF2-40B4-BE49-F238E27FC236}">
                <a16:creationId xmlns:a16="http://schemas.microsoft.com/office/drawing/2014/main" id="{B2F914B4-8CEC-418B-8D2D-A74780AEB241}"/>
              </a:ext>
            </a:extLst>
          </p:cNvPr>
          <p:cNvSpPr/>
          <p:nvPr/>
        </p:nvSpPr>
        <p:spPr>
          <a:xfrm>
            <a:off x="4972480" y="2630685"/>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4F89917C-D25F-4023-B0CF-ECC5D81C9E1B}"/>
              </a:ext>
            </a:extLst>
          </p:cNvPr>
          <p:cNvSpPr/>
          <p:nvPr/>
        </p:nvSpPr>
        <p:spPr>
          <a:xfrm>
            <a:off x="5457945" y="2679950"/>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0AA5E9B-45E3-4215-8B36-1F71A2CFB34F}"/>
              </a:ext>
            </a:extLst>
          </p:cNvPr>
          <p:cNvSpPr/>
          <p:nvPr/>
        </p:nvSpPr>
        <p:spPr>
          <a:xfrm>
            <a:off x="4650780" y="2788751"/>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845C927-BCE9-462D-A70B-9E1AC73FBFCA}"/>
              </a:ext>
            </a:extLst>
          </p:cNvPr>
          <p:cNvSpPr/>
          <p:nvPr/>
        </p:nvSpPr>
        <p:spPr>
          <a:xfrm>
            <a:off x="5584945" y="3295384"/>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76A4EC4C-CD0E-4350-B0E9-25392996C4BE}"/>
              </a:ext>
            </a:extLst>
          </p:cNvPr>
          <p:cNvSpPr/>
          <p:nvPr/>
        </p:nvSpPr>
        <p:spPr>
          <a:xfrm>
            <a:off x="4977980" y="3513352"/>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78FEA0D5-55DB-49C1-A9B1-B6B91F09F661}"/>
              </a:ext>
            </a:extLst>
          </p:cNvPr>
          <p:cNvSpPr/>
          <p:nvPr/>
        </p:nvSpPr>
        <p:spPr>
          <a:xfrm>
            <a:off x="4328759" y="3065161"/>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DED2A7F3-9041-42DF-B505-256FDB2C5EBC}"/>
              </a:ext>
            </a:extLst>
          </p:cNvPr>
          <p:cNvSpPr/>
          <p:nvPr/>
        </p:nvSpPr>
        <p:spPr>
          <a:xfrm>
            <a:off x="4587280" y="2346573"/>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1006576-BCFC-4A1A-946A-FED1C9FD13CA}"/>
                  </a:ext>
                </a:extLst>
              </p:cNvPr>
              <p:cNvSpPr txBox="1"/>
              <p:nvPr/>
            </p:nvSpPr>
            <p:spPr>
              <a:xfrm>
                <a:off x="952500" y="4631335"/>
                <a:ext cx="5314950" cy="1741887"/>
              </a:xfrm>
              <a:prstGeom prst="rect">
                <a:avLst/>
              </a:prstGeom>
              <a:noFill/>
            </p:spPr>
            <p:txBody>
              <a:bodyPr wrap="square" rtlCol="0">
                <a:spAutoFit/>
              </a:bodyPr>
              <a:lstStyle/>
              <a:p>
                <a:pPr>
                  <a:lnSpc>
                    <a:spcPct val="150000"/>
                  </a:lnSpc>
                </a:pPr>
                <a:r>
                  <a:rPr lang="zh-CN" altLang="en-US" b="1">
                    <a:latin typeface="微软雅黑" panose="020B0503020204020204" pitchFamily="34" charset="-122"/>
                    <a:ea typeface="微软雅黑" panose="020B0503020204020204" pitchFamily="34" charset="-122"/>
                  </a:rPr>
                  <a:t>每个体素有三个属性：</a:t>
                </a:r>
                <a:endParaRPr lang="en-US" altLang="zh-CN" b="1">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位置：</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𝑍</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i="0">
                    <a:effectLst/>
                    <a:latin typeface="微软雅黑" panose="020B0503020204020204" pitchFamily="34" charset="-122"/>
                    <a:ea typeface="微软雅黑" panose="020B0503020204020204" pitchFamily="34" charset="-122"/>
                  </a:rPr>
                  <a:t>衰减：</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e>
                      <m:sup>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JΔ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kern="100">
                    <a:latin typeface="微软雅黑" panose="020B0503020204020204" pitchFamily="34" charset="-122"/>
                    <a:ea typeface="微软雅黑" panose="020B0503020204020204" pitchFamily="34" charset="-122"/>
                    <a:cs typeface="Times New Roman" panose="02020603050405020304" pitchFamily="18" charset="0"/>
                  </a:rPr>
                  <a:t>重传</a:t>
                </a: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的信号：</a:t>
                </a:r>
                <a:r>
                  <a:rPr lang="en-US" altLang="zh-CN" sz="1800" kern="100">
                    <a:solidFill>
                      <a:srgbClr val="FF0000"/>
                    </a:solidFill>
                    <a:effectLst/>
                    <a:ea typeface="等线" panose="02010600030101010101" pitchFamily="2" charset="-122"/>
                    <a:cs typeface="Times New Roman" panose="02020603050405020304" pitchFamily="18" charset="0"/>
                  </a:rPr>
                  <a:t> </a:t>
                </a:r>
                <a14:m>
                  <m:oMath xmlns:m="http://schemas.openxmlformats.org/officeDocument/2006/math">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b="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b="0" i="1" kern="100" smtClean="0">
                        <a:latin typeface="Cambria Math" panose="02040503050406030204" pitchFamily="18" charset="0"/>
                        <a:ea typeface="等线" panose="02010600030101010101" pitchFamily="2" charset="-122"/>
                        <a:cs typeface="Times New Roman" panose="02020603050405020304" pitchFamily="18" charset="0"/>
                      </a:rPr>
                      <m:t>𝑤</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𝐉</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D1006576-BCFC-4A1A-946A-FED1C9FD13CA}"/>
                  </a:ext>
                </a:extLst>
              </p:cNvPr>
              <p:cNvSpPr txBox="1">
                <a:spLocks noRot="1" noChangeAspect="1" noMove="1" noResize="1" noEditPoints="1" noAdjustHandles="1" noChangeArrowheads="1" noChangeShapeType="1" noTextEdit="1"/>
              </p:cNvSpPr>
              <p:nvPr/>
            </p:nvSpPr>
            <p:spPr>
              <a:xfrm>
                <a:off x="952500" y="4631335"/>
                <a:ext cx="5314950" cy="1741887"/>
              </a:xfrm>
              <a:prstGeom prst="rect">
                <a:avLst/>
              </a:prstGeom>
              <a:blipFill>
                <a:blip r:embed="rId5"/>
                <a:stretch>
                  <a:fillRect l="-917" b="-4561"/>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67DBF982-DD13-4EA7-9C58-FFB819E89CD8}"/>
              </a:ext>
            </a:extLst>
          </p:cNvPr>
          <p:cNvSpPr/>
          <p:nvPr/>
        </p:nvSpPr>
        <p:spPr>
          <a:xfrm>
            <a:off x="4006184" y="3511357"/>
            <a:ext cx="127000" cy="98529"/>
          </a:xfrm>
          <a:prstGeom prst="rect">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21531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10904128" cy="730249"/>
          </a:xfrm>
        </p:spPr>
        <p:txBody>
          <a:bodyPr>
            <a:normAutofit/>
          </a:bodyPr>
          <a:lstStyle/>
          <a:p>
            <a:r>
              <a:rPr lang="zh-CN" altLang="en-US"/>
              <a:t>基于场景表示网络的</a:t>
            </a:r>
            <a:r>
              <a:rPr lang="en-US" altLang="zh-CN"/>
              <a:t>CKM</a:t>
            </a:r>
            <a:r>
              <a:rPr lang="zh-CN" altLang="en-US"/>
              <a:t>构建</a:t>
            </a:r>
            <a:r>
              <a:rPr lang="en-US" altLang="zh-CN" sz="2000">
                <a:solidFill>
                  <a:srgbClr val="C00000"/>
                </a:solidFill>
              </a:rPr>
              <a:t>-CKM</a:t>
            </a:r>
            <a:r>
              <a:rPr lang="zh-CN" altLang="en-US" sz="2000">
                <a:solidFill>
                  <a:srgbClr val="C00000"/>
                </a:solidFill>
              </a:rPr>
              <a:t>信道知识空间建模</a:t>
            </a:r>
            <a:endParaRPr lang="zh-CN" altLang="en-US" dirty="0">
              <a:solidFill>
                <a:srgbClr val="C00000"/>
              </a:solidFill>
            </a:endParaRPr>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14</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C85574F4-EEDE-451A-91C2-24DF6D7DBD1C}"/>
              </a:ext>
            </a:extLst>
          </p:cNvPr>
          <p:cNvSpPr txBox="1"/>
          <p:nvPr/>
        </p:nvSpPr>
        <p:spPr>
          <a:xfrm>
            <a:off x="685799" y="1033821"/>
            <a:ext cx="5476876"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203864"/>
                </a:solidFill>
                <a:latin typeface="微软雅黑" panose="020B0503020204020204" pitchFamily="34" charset="-122"/>
                <a:ea typeface="微软雅黑" panose="020B0503020204020204" pitchFamily="34" charset="-122"/>
              </a:rPr>
              <a:t>CKM</a:t>
            </a:r>
            <a:r>
              <a:rPr lang="zh-CN" altLang="en-US" sz="2400" b="1">
                <a:solidFill>
                  <a:srgbClr val="203864"/>
                </a:solidFill>
                <a:latin typeface="微软雅黑" panose="020B0503020204020204" pitchFamily="34" charset="-122"/>
                <a:ea typeface="微软雅黑" panose="020B0503020204020204" pitchFamily="34" charset="-122"/>
              </a:rPr>
              <a:t>中信道知识空间的建模</a:t>
            </a: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07CE100-FC2B-458B-AD2B-055B9E23D9C4}"/>
                  </a:ext>
                </a:extLst>
              </p:cNvPr>
              <p:cNvSpPr txBox="1"/>
              <p:nvPr/>
            </p:nvSpPr>
            <p:spPr>
              <a:xfrm>
                <a:off x="551951" y="4273267"/>
                <a:ext cx="4286680" cy="1818768"/>
              </a:xfrm>
              <a:prstGeom prst="rect">
                <a:avLst/>
              </a:prstGeom>
              <a:noFill/>
            </p:spPr>
            <p:txBody>
              <a:bodyPr wrap="square" rtlCol="0">
                <a:spAutoFit/>
              </a:bodyPr>
              <a:lstStyle/>
              <a:p>
                <a:pPr>
                  <a:lnSpc>
                    <a:spcPct val="150000"/>
                  </a:lnSpc>
                </a:pPr>
                <a:r>
                  <a:rPr lang="zh-CN" altLang="en-US" sz="2000" b="1">
                    <a:solidFill>
                      <a:srgbClr val="203864"/>
                    </a:solidFill>
                    <a:latin typeface="微软雅黑" panose="020B0503020204020204" pitchFamily="34" charset="-122"/>
                    <a:ea typeface="微软雅黑" panose="020B0503020204020204" pitchFamily="34" charset="-122"/>
                  </a:rPr>
                  <a:t>辐射场中每个体素有三个属性：</a:t>
                </a:r>
                <a:endParaRPr lang="en-US" altLang="zh-CN" sz="2000" b="1">
                  <a:solidFill>
                    <a:srgbClr val="203864"/>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位置：</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𝑍</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i="0">
                    <a:effectLst/>
                    <a:latin typeface="微软雅黑" panose="020B0503020204020204" pitchFamily="34" charset="-122"/>
                    <a:ea typeface="微软雅黑" panose="020B0503020204020204" pitchFamily="34" charset="-122"/>
                  </a:rPr>
                  <a:t>衰减：</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e>
                      <m:sup>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JΔ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kern="100">
                    <a:latin typeface="微软雅黑" panose="020B0503020204020204" pitchFamily="34" charset="-122"/>
                    <a:ea typeface="微软雅黑" panose="020B0503020204020204" pitchFamily="34" charset="-122"/>
                    <a:cs typeface="Times New Roman" panose="02020603050405020304" pitchFamily="18" charset="0"/>
                  </a:rPr>
                  <a:t>重传</a:t>
                </a: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的信号：</a:t>
                </a:r>
                <a:r>
                  <a:rPr lang="en-US" altLang="zh-CN" sz="1800" kern="100">
                    <a:solidFill>
                      <a:srgbClr val="FF0000"/>
                    </a:solidFill>
                    <a:effectLst/>
                    <a:ea typeface="等线" panose="02010600030101010101" pitchFamily="2" charset="-122"/>
                    <a:cs typeface="Times New Roman" panose="02020603050405020304" pitchFamily="18" charset="0"/>
                  </a:rPr>
                  <a:t> </a:t>
                </a:r>
                <a14:m>
                  <m:oMath xmlns:m="http://schemas.openxmlformats.org/officeDocument/2006/math">
                    <m:r>
                      <a:rPr lang="en-US" altLang="zh-CN" sz="1800" i="1" kern="100" smtClean="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kern="100" smtClean="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kern="100">
                    <a:solidFill>
                      <a:srgbClr val="C00000"/>
                    </a:solidFill>
                    <a:cs typeface="Times New Roman" panose="02020603050405020304" pitchFamily="18" charset="0"/>
                  </a:rPr>
                  <a:t> </a:t>
                </a:r>
                <a14:m>
                  <m:oMath xmlns:m="http://schemas.openxmlformats.org/officeDocument/2006/math">
                    <m:sSub>
                      <m:sSubPr>
                        <m:ctrlPr>
                          <a:rPr lang="en-US" altLang="zh-CN" i="1">
                            <a:solidFill>
                              <a:srgbClr val="C00000"/>
                            </a:solidFill>
                            <a:latin typeface="Cambria Math" panose="02040503050406030204" pitchFamily="18" charset="0"/>
                          </a:rPr>
                        </m:ctrlPr>
                      </m:sSubPr>
                      <m:e>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𝑆</m:t>
                            </m:r>
                          </m:e>
                          <m:sub>
                            <m:r>
                              <a:rPr lang="en-US" altLang="zh-CN" i="1">
                                <a:solidFill>
                                  <a:srgbClr val="C00000"/>
                                </a:solidFill>
                                <a:latin typeface="Cambria Math" panose="02040503050406030204" pitchFamily="18" charset="0"/>
                              </a:rPr>
                              <m:t>𝑇</m:t>
                            </m:r>
                            <m:r>
                              <m:rPr>
                                <m:sty m:val="p"/>
                              </m:rPr>
                              <a:rPr lang="en-US" altLang="zh-CN" i="1">
                                <a:solidFill>
                                  <a:srgbClr val="C00000"/>
                                </a:solidFill>
                                <a:latin typeface="Cambria Math" panose="02040503050406030204" pitchFamily="18" charset="0"/>
                              </a:rPr>
                              <m:t>x</m:t>
                            </m:r>
                          </m:sub>
                        </m:sSub>
                        <m:r>
                          <a:rPr lang="en-US" altLang="zh-CN" b="1" i="1">
                            <a:solidFill>
                              <a:srgbClr val="C00000"/>
                            </a:solidFill>
                            <a:latin typeface="Cambria Math" panose="02040503050406030204" pitchFamily="18" charset="0"/>
                          </a:rPr>
                          <m:t>𝑯</m:t>
                        </m:r>
                      </m:e>
                      <m:sub>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𝑃</m:t>
                            </m:r>
                          </m:e>
                          <m:sub>
                            <m:r>
                              <a:rPr lang="en-US" altLang="zh-CN" i="1">
                                <a:solidFill>
                                  <a:srgbClr val="C00000"/>
                                </a:solidFill>
                                <a:latin typeface="Cambria Math" panose="02040503050406030204" pitchFamily="18" charset="0"/>
                              </a:rPr>
                              <m:t>𝑇𝑋</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𝑃</m:t>
                            </m:r>
                          </m:e>
                          <m:sub>
                            <m:r>
                              <a:rPr lang="en-US" altLang="zh-CN" i="1">
                                <a:solidFill>
                                  <a:srgbClr val="C00000"/>
                                </a:solidFill>
                                <a:latin typeface="Cambria Math" panose="02040503050406030204" pitchFamily="18" charset="0"/>
                              </a:rPr>
                              <m:t>𝑥</m:t>
                            </m:r>
                          </m:sub>
                        </m:sSub>
                      </m:sub>
                    </m:sSub>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B07CE100-FC2B-458B-AD2B-055B9E23D9C4}"/>
                  </a:ext>
                </a:extLst>
              </p:cNvPr>
              <p:cNvSpPr txBox="1">
                <a:spLocks noRot="1" noChangeAspect="1" noMove="1" noResize="1" noEditPoints="1" noAdjustHandles="1" noChangeArrowheads="1" noChangeShapeType="1" noTextEdit="1"/>
              </p:cNvSpPr>
              <p:nvPr/>
            </p:nvSpPr>
            <p:spPr>
              <a:xfrm>
                <a:off x="551951" y="4273267"/>
                <a:ext cx="4286680" cy="1818768"/>
              </a:xfrm>
              <a:prstGeom prst="rect">
                <a:avLst/>
              </a:prstGeom>
              <a:blipFill>
                <a:blip r:embed="rId3"/>
                <a:stretch>
                  <a:fillRect l="-1565" b="-30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33B8073-0AC5-4713-AA62-01B46F40EB33}"/>
                  </a:ext>
                </a:extLst>
              </p:cNvPr>
              <p:cNvSpPr txBox="1"/>
              <p:nvPr/>
            </p:nvSpPr>
            <p:spPr>
              <a:xfrm>
                <a:off x="6686541" y="4294625"/>
                <a:ext cx="4648482" cy="1818768"/>
              </a:xfrm>
              <a:prstGeom prst="rect">
                <a:avLst/>
              </a:prstGeom>
              <a:noFill/>
            </p:spPr>
            <p:txBody>
              <a:bodyPr wrap="square" rtlCol="0">
                <a:spAutoFit/>
              </a:bodyPr>
              <a:lstStyle/>
              <a:p>
                <a:pPr>
                  <a:lnSpc>
                    <a:spcPct val="150000"/>
                  </a:lnSpc>
                </a:pPr>
                <a:r>
                  <a:rPr lang="zh-CN" altLang="en-US" sz="2000" b="1">
                    <a:solidFill>
                      <a:srgbClr val="203864"/>
                    </a:solidFill>
                    <a:latin typeface="微软雅黑" panose="020B0503020204020204" pitchFamily="34" charset="-122"/>
                    <a:ea typeface="微软雅黑" panose="020B0503020204020204" pitchFamily="34" charset="-122"/>
                  </a:rPr>
                  <a:t>信道知识空间中每个体素有三个属性：</a:t>
                </a:r>
                <a:endParaRPr lang="en-US" altLang="zh-CN" sz="2000" b="1">
                  <a:solidFill>
                    <a:srgbClr val="203864"/>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位置：</a:t>
                </a:r>
                <a14:m>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𝑋</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𝑌</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𝑍</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b="1" i="0">
                    <a:effectLst/>
                    <a:latin typeface="微软雅黑" panose="020B0503020204020204" pitchFamily="34" charset="-122"/>
                    <a:ea typeface="微软雅黑" panose="020B0503020204020204" pitchFamily="34" charset="-122"/>
                  </a:rPr>
                  <a:t>衰减：</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𝛿</m:t>
                    </m:r>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𝑒</m:t>
                        </m:r>
                      </m:e>
                      <m:sup>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JΔ</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up>
                    </m:sSup>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发出的信号：</a:t>
                </a:r>
                <a:r>
                  <a:rPr lang="en-US" altLang="zh-CN" sz="1800" kern="100">
                    <a:solidFill>
                      <a:srgbClr val="FF0000"/>
                    </a:solidFill>
                    <a:effectLst/>
                    <a:ea typeface="等线" panose="02010600030101010101" pitchFamily="2" charset="-122"/>
                    <a:cs typeface="Times New Roman" panose="02020603050405020304" pitchFamily="18" charset="0"/>
                  </a:rPr>
                  <a:t> </a:t>
                </a:r>
                <a14:m>
                  <m:oMath xmlns:m="http://schemas.openxmlformats.org/officeDocument/2006/math">
                    <m:sSub>
                      <m:sSubPr>
                        <m:ctrlPr>
                          <a:rPr lang="en-US" altLang="zh-CN" sz="1800" i="1" kern="100" smtClean="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i="1" kern="100">
                            <a:solidFill>
                              <a:srgbClr val="C00000"/>
                            </a:solidFill>
                            <a:latin typeface="Cambria Math" panose="02040503050406030204" pitchFamily="18" charset="0"/>
                            <a:cs typeface="Times New Roman" panose="02020603050405020304" pitchFamily="18" charset="0"/>
                          </a:rPr>
                          <m:t>𝑆</m:t>
                        </m:r>
                      </m:e>
                      <m:sub>
                        <m:r>
                          <a:rPr lang="en-US" altLang="zh-CN" sz="1800" b="0" i="1" kern="100" smtClean="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𝐻</m:t>
                        </m:r>
                      </m:sub>
                    </m:sSub>
                    <m:r>
                      <a:rPr lang="en-US" altLang="zh-CN" sz="1800" i="1" kern="100" smtClean="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i="1">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𝑯</m:t>
                        </m:r>
                      </m:e>
                      <m:sub>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𝑃</m:t>
                            </m:r>
                          </m:e>
                          <m:sub>
                            <m:r>
                              <a:rPr lang="en-US" altLang="zh-CN" i="1">
                                <a:solidFill>
                                  <a:srgbClr val="C00000"/>
                                </a:solidFill>
                                <a:latin typeface="Cambria Math" panose="02040503050406030204" pitchFamily="18" charset="0"/>
                              </a:rPr>
                              <m:t>𝑇𝑋</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𝑃</m:t>
                            </m:r>
                          </m:e>
                          <m:sub>
                            <m:r>
                              <a:rPr lang="en-US" altLang="zh-CN" i="1">
                                <a:solidFill>
                                  <a:srgbClr val="C00000"/>
                                </a:solidFill>
                                <a:latin typeface="Cambria Math" panose="02040503050406030204" pitchFamily="18" charset="0"/>
                              </a:rPr>
                              <m:t>𝑥</m:t>
                            </m:r>
                          </m:sub>
                        </m:sSub>
                      </m:sub>
                    </m:sSub>
                  </m:oMath>
                </a14:m>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233B8073-0AC5-4713-AA62-01B46F40EB33}"/>
                  </a:ext>
                </a:extLst>
              </p:cNvPr>
              <p:cNvSpPr txBox="1">
                <a:spLocks noRot="1" noChangeAspect="1" noMove="1" noResize="1" noEditPoints="1" noAdjustHandles="1" noChangeArrowheads="1" noChangeShapeType="1" noTextEdit="1"/>
              </p:cNvSpPr>
              <p:nvPr/>
            </p:nvSpPr>
            <p:spPr>
              <a:xfrm>
                <a:off x="6686541" y="4294625"/>
                <a:ext cx="4648482" cy="1818768"/>
              </a:xfrm>
              <a:prstGeom prst="rect">
                <a:avLst/>
              </a:prstGeom>
              <a:blipFill>
                <a:blip r:embed="rId4"/>
                <a:stretch>
                  <a:fillRect l="-1444" b="-2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E95C8BB-DAFF-40C1-BE0F-DE8D5BF763AE}"/>
                  </a:ext>
                </a:extLst>
              </p:cNvPr>
              <p:cNvSpPr txBox="1"/>
              <p:nvPr/>
            </p:nvSpPr>
            <p:spPr>
              <a:xfrm>
                <a:off x="6693904" y="2054571"/>
                <a:ext cx="4824904" cy="394532"/>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𝑃</m:t>
                        </m:r>
                      </m:e>
                      <m:sub>
                        <m:r>
                          <a:rPr lang="en-US" altLang="zh-CN" i="1" kern="100">
                            <a:latin typeface="Cambria Math" panose="02040503050406030204" pitchFamily="18" charset="0"/>
                            <a:cs typeface="Times New Roman" panose="02020603050405020304" pitchFamily="18" charset="0"/>
                          </a:rPr>
                          <m:t>𝑥</m:t>
                        </m:r>
                      </m:sub>
                    </m:s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a:t>=</a:t>
                </a:r>
                <a14:m>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𝑇</m:t>
                            </m:r>
                            <m:r>
                              <m:rPr>
                                <m:sty m:val="p"/>
                              </m:rPr>
                              <a:rPr lang="en-US" altLang="zh-CN" i="1">
                                <a:latin typeface="Cambria Math" panose="02040503050406030204" pitchFamily="18" charset="0"/>
                              </a:rPr>
                              <m:t>x</m:t>
                            </m:r>
                          </m:sub>
                        </m:sSub>
                        <m:r>
                          <a:rPr lang="en-US" altLang="zh-CN" b="1" i="1" smtClean="0">
                            <a:latin typeface="Cambria Math" panose="02040503050406030204" pitchFamily="18" charset="0"/>
                          </a:rPr>
                          <m:t>𝑯</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𝑇𝑋</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𝑥</m:t>
                            </m:r>
                          </m:sub>
                        </m:sSub>
                      </m:sub>
                    </m:sSub>
                    <m:r>
                      <m:rPr>
                        <m:nor/>
                      </m:rPr>
                      <a:rPr lang="en-US" altLang="zh-CN"/>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𝑇</m:t>
                        </m:r>
                        <m:r>
                          <m:rPr>
                            <m:sty m:val="p"/>
                          </m:rPr>
                          <a:rPr lang="en-US" altLang="zh-CN" i="1">
                            <a:latin typeface="Cambria Math" panose="02040503050406030204" pitchFamily="18" charset="0"/>
                          </a:rPr>
                          <m:t>x</m:t>
                        </m:r>
                      </m:sub>
                    </m:sSub>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𝑯</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r>
                      <a:rPr lang="en-US" altLang="zh-CN" i="1">
                        <a:latin typeface="Cambria Math" panose="02040503050406030204" pitchFamily="18" charset="0"/>
                      </a:rPr>
                      <m:t> </m:t>
                    </m:r>
                  </m:oMath>
                </a14:m>
                <a:r>
                  <a:rPr lang="zh-CN" altLang="en-US"/>
                  <a:t>）</a:t>
                </a:r>
              </a:p>
            </p:txBody>
          </p:sp>
        </mc:Choice>
        <mc:Fallback xmlns="">
          <p:sp>
            <p:nvSpPr>
              <p:cNvPr id="26" name="文本框 25">
                <a:extLst>
                  <a:ext uri="{FF2B5EF4-FFF2-40B4-BE49-F238E27FC236}">
                    <a16:creationId xmlns:a16="http://schemas.microsoft.com/office/drawing/2014/main" id="{CE95C8BB-DAFF-40C1-BE0F-DE8D5BF763AE}"/>
                  </a:ext>
                </a:extLst>
              </p:cNvPr>
              <p:cNvSpPr txBox="1">
                <a:spLocks noRot="1" noChangeAspect="1" noMove="1" noResize="1" noEditPoints="1" noAdjustHandles="1" noChangeArrowheads="1" noChangeShapeType="1" noTextEdit="1"/>
              </p:cNvSpPr>
              <p:nvPr/>
            </p:nvSpPr>
            <p:spPr>
              <a:xfrm>
                <a:off x="6693904" y="2054571"/>
                <a:ext cx="4824904" cy="394532"/>
              </a:xfrm>
              <a:prstGeom prst="rect">
                <a:avLst/>
              </a:prstGeom>
              <a:blipFill>
                <a:blip r:embed="rId5"/>
                <a:stretch>
                  <a:fillRect t="-6154" r="-5682"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4DEB199-65B2-46AC-9DC6-8405090A51E4}"/>
                  </a:ext>
                </a:extLst>
              </p:cNvPr>
              <p:cNvSpPr txBox="1"/>
              <p:nvPr/>
            </p:nvSpPr>
            <p:spPr>
              <a:xfrm>
                <a:off x="6507207" y="1685239"/>
                <a:ext cx="4494168" cy="400110"/>
              </a:xfrm>
              <a:prstGeom prst="rect">
                <a:avLst/>
              </a:prstGeom>
              <a:noFill/>
            </p:spPr>
            <p:txBody>
              <a:bodyPr wrap="square" rtlCol="0">
                <a:spAutoFit/>
              </a:bodyPr>
              <a:lstStyle/>
              <a:p>
                <a:r>
                  <a:rPr lang="zh-CN" altLang="en-US" sz="2000" b="1">
                    <a:solidFill>
                      <a:srgbClr val="203864"/>
                    </a:solidFill>
                    <a:latin typeface="微软雅黑" panose="020B0503020204020204" pitchFamily="34" charset="-122"/>
                    <a:ea typeface="微软雅黑" panose="020B0503020204020204" pitchFamily="34" charset="-122"/>
                  </a:rPr>
                  <a:t>体素</a:t>
                </a:r>
                <a14:m>
                  <m:oMath xmlns:m="http://schemas.openxmlformats.org/officeDocument/2006/math">
                    <m:sSub>
                      <m:sSubPr>
                        <m:ctrlPr>
                          <a:rPr lang="en-US" altLang="zh-CN" sz="2000" b="1" i="1" smtClean="0">
                            <a:solidFill>
                              <a:srgbClr val="203864"/>
                            </a:solidFill>
                            <a:latin typeface="Cambria Math" panose="02040503050406030204" pitchFamily="18" charset="0"/>
                          </a:rPr>
                        </m:ctrlPr>
                      </m:sSubPr>
                      <m:e>
                        <m:r>
                          <a:rPr lang="en-US" altLang="zh-CN" sz="2000" b="1" i="1">
                            <a:solidFill>
                              <a:srgbClr val="203864"/>
                            </a:solidFill>
                            <a:latin typeface="Cambria Math" panose="02040503050406030204" pitchFamily="18" charset="0"/>
                          </a:rPr>
                          <m:t>𝑷</m:t>
                        </m:r>
                      </m:e>
                      <m:sub>
                        <m:r>
                          <a:rPr lang="en-US" altLang="zh-CN" sz="2000" b="1" i="1" smtClean="0">
                            <a:solidFill>
                              <a:srgbClr val="203864"/>
                            </a:solidFill>
                            <a:latin typeface="Cambria Math" panose="02040503050406030204" pitchFamily="18" charset="0"/>
                          </a:rPr>
                          <m:t>𝒙</m:t>
                        </m:r>
                      </m:sub>
                    </m:sSub>
                  </m:oMath>
                </a14:m>
                <a:r>
                  <a:rPr lang="zh-CN" altLang="en-US" sz="2000" b="1">
                    <a:solidFill>
                      <a:srgbClr val="203864"/>
                    </a:solidFill>
                    <a:latin typeface="微软雅黑" panose="020B0503020204020204" pitchFamily="34" charset="-122"/>
                    <a:ea typeface="微软雅黑" panose="020B0503020204020204" pitchFamily="34" charset="-122"/>
                  </a:rPr>
                  <a:t>发出的信号可以表示为：</a:t>
                </a:r>
              </a:p>
            </p:txBody>
          </p:sp>
        </mc:Choice>
        <mc:Fallback xmlns="">
          <p:sp>
            <p:nvSpPr>
              <p:cNvPr id="12" name="文本框 11">
                <a:extLst>
                  <a:ext uri="{FF2B5EF4-FFF2-40B4-BE49-F238E27FC236}">
                    <a16:creationId xmlns:a16="http://schemas.microsoft.com/office/drawing/2014/main" id="{34DEB199-65B2-46AC-9DC6-8405090A51E4}"/>
                  </a:ext>
                </a:extLst>
              </p:cNvPr>
              <p:cNvSpPr txBox="1">
                <a:spLocks noRot="1" noChangeAspect="1" noMove="1" noResize="1" noEditPoints="1" noAdjustHandles="1" noChangeArrowheads="1" noChangeShapeType="1" noTextEdit="1"/>
              </p:cNvSpPr>
              <p:nvPr/>
            </p:nvSpPr>
            <p:spPr>
              <a:xfrm>
                <a:off x="6507207" y="1685239"/>
                <a:ext cx="4494168" cy="400110"/>
              </a:xfrm>
              <a:prstGeom prst="rect">
                <a:avLst/>
              </a:prstGeom>
              <a:blipFill>
                <a:blip r:embed="rId6"/>
                <a:stretch>
                  <a:fillRect l="-1355"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48ACF28-FE01-4B92-AF0E-8E5FBB5196B6}"/>
                  </a:ext>
                </a:extLst>
              </p:cNvPr>
              <p:cNvSpPr txBox="1"/>
              <p:nvPr/>
            </p:nvSpPr>
            <p:spPr>
              <a:xfrm>
                <a:off x="6507207" y="2505463"/>
                <a:ext cx="4648481" cy="707886"/>
              </a:xfrm>
              <a:prstGeom prst="rect">
                <a:avLst/>
              </a:prstGeom>
              <a:noFill/>
            </p:spPr>
            <p:txBody>
              <a:bodyPr wrap="square" rtlCol="0">
                <a:spAutoFit/>
              </a:bodyPr>
              <a:lstStyle/>
              <a:p>
                <a:r>
                  <a:rPr lang="zh-CN" altLang="en-US" sz="2000" b="1">
                    <a:solidFill>
                      <a:srgbClr val="203864"/>
                    </a:solidFill>
                    <a:latin typeface="微软雅黑" panose="020B0503020204020204" pitchFamily="34" charset="-122"/>
                    <a:ea typeface="微软雅黑" panose="020B0503020204020204" pitchFamily="34" charset="-122"/>
                  </a:rPr>
                  <a:t>当发出信号</a:t>
                </a:r>
                <a14:m>
                  <m:oMath xmlns:m="http://schemas.openxmlformats.org/officeDocument/2006/math">
                    <m:sSub>
                      <m:sSubPr>
                        <m:ctrlPr>
                          <a:rPr lang="en-US" altLang="zh-CN" sz="2000" b="1" i="1">
                            <a:solidFill>
                              <a:srgbClr val="203864"/>
                            </a:solidFill>
                            <a:latin typeface="Cambria Math" panose="02040503050406030204" pitchFamily="18" charset="0"/>
                            <a:ea typeface="微软雅黑" panose="020B0503020204020204" pitchFamily="34" charset="-122"/>
                          </a:rPr>
                        </m:ctrlPr>
                      </m:sSubPr>
                      <m:e>
                        <m:r>
                          <a:rPr lang="en-US" altLang="zh-CN" sz="2000" b="1">
                            <a:solidFill>
                              <a:srgbClr val="203864"/>
                            </a:solidFill>
                            <a:latin typeface="Cambria Math" panose="02040503050406030204" pitchFamily="18" charset="0"/>
                            <a:ea typeface="微软雅黑" panose="020B0503020204020204" pitchFamily="34" charset="-122"/>
                          </a:rPr>
                          <m:t>𝑆</m:t>
                        </m:r>
                      </m:e>
                      <m:sub>
                        <m:r>
                          <a:rPr lang="en-US" altLang="zh-CN" sz="2000" b="1">
                            <a:solidFill>
                              <a:srgbClr val="203864"/>
                            </a:solidFill>
                            <a:latin typeface="Cambria Math" panose="02040503050406030204" pitchFamily="18" charset="0"/>
                            <a:ea typeface="微软雅黑" panose="020B0503020204020204" pitchFamily="34" charset="-122"/>
                          </a:rPr>
                          <m:t>𝑇</m:t>
                        </m:r>
                        <m:r>
                          <m:rPr>
                            <m:sty m:val="p"/>
                          </m:rPr>
                          <a:rPr lang="en-US" altLang="zh-CN" sz="2000" b="1">
                            <a:solidFill>
                              <a:srgbClr val="203864"/>
                            </a:solidFill>
                            <a:latin typeface="Cambria Math" panose="02040503050406030204" pitchFamily="18" charset="0"/>
                            <a:ea typeface="微软雅黑" panose="020B0503020204020204" pitchFamily="34" charset="-122"/>
                          </a:rPr>
                          <m:t>x</m:t>
                        </m:r>
                      </m:sub>
                    </m:sSub>
                  </m:oMath>
                </a14:m>
                <a:r>
                  <a:rPr lang="zh-CN" altLang="en-US" sz="2000" b="1">
                    <a:solidFill>
                      <a:srgbClr val="203864"/>
                    </a:solidFill>
                    <a:latin typeface="微软雅黑" panose="020B0503020204020204" pitchFamily="34" charset="-122"/>
                    <a:ea typeface="微软雅黑" panose="020B0503020204020204" pitchFamily="34" charset="-122"/>
                  </a:rPr>
                  <a:t>为</a:t>
                </a:r>
                <a:r>
                  <a:rPr lang="en-US" altLang="zh-CN" sz="2000" b="1">
                    <a:solidFill>
                      <a:srgbClr val="203864"/>
                    </a:solidFill>
                    <a:latin typeface="微软雅黑" panose="020B0503020204020204" pitchFamily="34" charset="-122"/>
                    <a:ea typeface="微软雅黑" panose="020B0503020204020204" pitchFamily="34" charset="-122"/>
                  </a:rPr>
                  <a:t>1</a:t>
                </a:r>
                <a:r>
                  <a:rPr lang="zh-CN" altLang="en-US" sz="2000" b="1">
                    <a:solidFill>
                      <a:srgbClr val="203864"/>
                    </a:solidFill>
                    <a:latin typeface="微软雅黑" panose="020B0503020204020204" pitchFamily="34" charset="-122"/>
                    <a:ea typeface="微软雅黑" panose="020B0503020204020204" pitchFamily="34" charset="-122"/>
                  </a:rPr>
                  <a:t>的时候</a:t>
                </a:r>
                <a14:m>
                  <m:oMath xmlns:m="http://schemas.openxmlformats.org/officeDocument/2006/math">
                    <m:sSub>
                      <m:sSubPr>
                        <m:ctrlPr>
                          <a:rPr lang="en-US" altLang="zh-CN" sz="2000" b="1" i="1">
                            <a:solidFill>
                              <a:srgbClr val="203864"/>
                            </a:solidFill>
                            <a:latin typeface="Cambria Math" panose="02040503050406030204" pitchFamily="18" charset="0"/>
                          </a:rPr>
                        </m:ctrlPr>
                      </m:sSubPr>
                      <m:e>
                        <m:r>
                          <a:rPr lang="en-US" altLang="zh-CN" sz="2000" b="1" i="1">
                            <a:solidFill>
                              <a:srgbClr val="203864"/>
                            </a:solidFill>
                            <a:latin typeface="Cambria Math" panose="02040503050406030204" pitchFamily="18" charset="0"/>
                          </a:rPr>
                          <m:t>𝑷</m:t>
                        </m:r>
                      </m:e>
                      <m:sub>
                        <m:r>
                          <a:rPr lang="en-US" altLang="zh-CN" sz="2000" b="1" i="1">
                            <a:solidFill>
                              <a:srgbClr val="203864"/>
                            </a:solidFill>
                            <a:latin typeface="Cambria Math" panose="02040503050406030204" pitchFamily="18" charset="0"/>
                          </a:rPr>
                          <m:t>𝒙</m:t>
                        </m:r>
                      </m:sub>
                    </m:sSub>
                  </m:oMath>
                </a14:m>
                <a:r>
                  <a:rPr lang="zh-CN" altLang="zh-CN" sz="2000" b="1">
                    <a:solidFill>
                      <a:srgbClr val="203864"/>
                    </a:solidFill>
                    <a:latin typeface="微软雅黑" panose="020B0503020204020204" pitchFamily="34" charset="-122"/>
                    <a:ea typeface="微软雅黑" panose="020B0503020204020204" pitchFamily="34" charset="-122"/>
                  </a:rPr>
                  <a:t>发出的信号可以表示为</a:t>
                </a:r>
                <a:r>
                  <a:rPr lang="zh-CN" altLang="en-US" sz="2000" b="1">
                    <a:solidFill>
                      <a:srgbClr val="203864"/>
                    </a:solidFill>
                    <a:latin typeface="微软雅黑" panose="020B0503020204020204" pitchFamily="34" charset="-122"/>
                    <a:ea typeface="微软雅黑" panose="020B0503020204020204" pitchFamily="34" charset="-122"/>
                  </a:rPr>
                  <a:t>：</a:t>
                </a:r>
              </a:p>
            </p:txBody>
          </p:sp>
        </mc:Choice>
        <mc:Fallback xmlns="">
          <p:sp>
            <p:nvSpPr>
              <p:cNvPr id="28" name="文本框 27">
                <a:extLst>
                  <a:ext uri="{FF2B5EF4-FFF2-40B4-BE49-F238E27FC236}">
                    <a16:creationId xmlns:a16="http://schemas.microsoft.com/office/drawing/2014/main" id="{548ACF28-FE01-4B92-AF0E-8E5FBB5196B6}"/>
                  </a:ext>
                </a:extLst>
              </p:cNvPr>
              <p:cNvSpPr txBox="1">
                <a:spLocks noRot="1" noChangeAspect="1" noMove="1" noResize="1" noEditPoints="1" noAdjustHandles="1" noChangeArrowheads="1" noChangeShapeType="1" noTextEdit="1"/>
              </p:cNvSpPr>
              <p:nvPr/>
            </p:nvSpPr>
            <p:spPr>
              <a:xfrm>
                <a:off x="6507207" y="2505463"/>
                <a:ext cx="4648481" cy="707886"/>
              </a:xfrm>
              <a:prstGeom prst="rect">
                <a:avLst/>
              </a:prstGeom>
              <a:blipFill>
                <a:blip r:embed="rId7"/>
                <a:stretch>
                  <a:fillRect l="-1311" t="-4310"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E2EB618-ACA7-476C-9C1D-85E4BE406543}"/>
                  </a:ext>
                </a:extLst>
              </p:cNvPr>
              <p:cNvSpPr txBox="1"/>
              <p:nvPr/>
            </p:nvSpPr>
            <p:spPr>
              <a:xfrm>
                <a:off x="8010113" y="3147667"/>
                <a:ext cx="2137684" cy="404213"/>
              </a:xfrm>
              <a:prstGeom prst="rect">
                <a:avLst/>
              </a:prstGeom>
              <a:noFill/>
            </p:spPr>
            <p:txBody>
              <a:bodyPr wrap="square">
                <a:spAutoFit/>
              </a:bodyPr>
              <a:lstStyle/>
              <a:p>
                <a14:m>
                  <m:oMath xmlns:m="http://schemas.openxmlformats.org/officeDocument/2006/math">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𝑆</m:t>
                    </m:r>
                    <m:r>
                      <a:rPr lang="en-US" altLang="zh-CN" sz="1800" i="1" kern="100"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𝑥</m:t>
                        </m:r>
                      </m:sub>
                    </m:s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𝑇𝑋</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𝑥</m:t>
                            </m:r>
                          </m:sub>
                        </m:sSub>
                      </m:sub>
                    </m:sSub>
                  </m:oMath>
                </a14:m>
                <a:endParaRPr lang="zh-CN" altLang="en-US"/>
              </a:p>
            </p:txBody>
          </p:sp>
        </mc:Choice>
        <mc:Fallback xmlns="">
          <p:sp>
            <p:nvSpPr>
              <p:cNvPr id="29" name="文本框 28">
                <a:extLst>
                  <a:ext uri="{FF2B5EF4-FFF2-40B4-BE49-F238E27FC236}">
                    <a16:creationId xmlns:a16="http://schemas.microsoft.com/office/drawing/2014/main" id="{BE2EB618-ACA7-476C-9C1D-85E4BE406543}"/>
                  </a:ext>
                </a:extLst>
              </p:cNvPr>
              <p:cNvSpPr txBox="1">
                <a:spLocks noRot="1" noChangeAspect="1" noMove="1" noResize="1" noEditPoints="1" noAdjustHandles="1" noChangeArrowheads="1" noChangeShapeType="1" noTextEdit="1"/>
              </p:cNvSpPr>
              <p:nvPr/>
            </p:nvSpPr>
            <p:spPr>
              <a:xfrm>
                <a:off x="8010113" y="3147667"/>
                <a:ext cx="2137684" cy="404213"/>
              </a:xfrm>
              <a:prstGeom prst="rect">
                <a:avLst/>
              </a:prstGeom>
              <a:blipFill>
                <a:blip r:embed="rId8"/>
                <a:stretch>
                  <a:fillRect t="-5970" b="-14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0A47408-4D55-4B0D-B2A4-79B2667E34D4}"/>
                  </a:ext>
                </a:extLst>
              </p:cNvPr>
              <p:cNvSpPr txBox="1"/>
              <p:nvPr/>
            </p:nvSpPr>
            <p:spPr>
              <a:xfrm>
                <a:off x="6576885" y="3534443"/>
                <a:ext cx="4545603" cy="646331"/>
              </a:xfrm>
              <a:prstGeom prst="rect">
                <a:avLst/>
              </a:prstGeom>
              <a:noFill/>
            </p:spPr>
            <p:txBody>
              <a:bodyPr wrap="square" rtlCol="0">
                <a:spAutoFit/>
              </a:bodyPr>
              <a:lstStyle/>
              <a:p>
                <a:r>
                  <a:rPr lang="zh-CN" altLang="en-US" b="1">
                    <a:solidFill>
                      <a:srgbClr val="C00000"/>
                    </a:solidFill>
                    <a:latin typeface="微软雅黑" panose="020B0503020204020204" pitchFamily="34" charset="-122"/>
                    <a:ea typeface="微软雅黑" panose="020B0503020204020204" pitchFamily="34" charset="-122"/>
                  </a:rPr>
                  <a:t>当发出信号</a:t>
                </a:r>
                <a14:m>
                  <m:oMath xmlns:m="http://schemas.openxmlformats.org/officeDocument/2006/math">
                    <m:sSub>
                      <m:sSubPr>
                        <m:ctrlPr>
                          <a:rPr lang="en-US" altLang="zh-CN" sz="1800" b="1" i="1" smtClean="0">
                            <a:solidFill>
                              <a:srgbClr val="C00000"/>
                            </a:solidFill>
                            <a:latin typeface="Cambria Math" panose="02040503050406030204" pitchFamily="18" charset="0"/>
                            <a:ea typeface="微软雅黑" panose="020B0503020204020204" pitchFamily="34" charset="-122"/>
                          </a:rPr>
                        </m:ctrlPr>
                      </m:sSubPr>
                      <m:e>
                        <m:r>
                          <a:rPr lang="en-US" altLang="zh-CN" sz="1800" b="1">
                            <a:solidFill>
                              <a:srgbClr val="C00000"/>
                            </a:solidFill>
                            <a:latin typeface="Cambria Math" panose="02040503050406030204" pitchFamily="18" charset="0"/>
                            <a:ea typeface="微软雅黑" panose="020B0503020204020204" pitchFamily="34" charset="-122"/>
                          </a:rPr>
                          <m:t>𝑆</m:t>
                        </m:r>
                      </m:e>
                      <m:sub>
                        <m:r>
                          <a:rPr lang="en-US" altLang="zh-CN" sz="1800" b="1">
                            <a:solidFill>
                              <a:srgbClr val="C00000"/>
                            </a:solidFill>
                            <a:latin typeface="Cambria Math" panose="02040503050406030204" pitchFamily="18" charset="0"/>
                            <a:ea typeface="微软雅黑" panose="020B0503020204020204" pitchFamily="34" charset="-122"/>
                          </a:rPr>
                          <m:t>𝑇</m:t>
                        </m:r>
                        <m:r>
                          <m:rPr>
                            <m:sty m:val="p"/>
                          </m:rPr>
                          <a:rPr lang="en-US" altLang="zh-CN" sz="1800" b="1">
                            <a:solidFill>
                              <a:srgbClr val="C00000"/>
                            </a:solidFill>
                            <a:latin typeface="Cambria Math" panose="02040503050406030204" pitchFamily="18" charset="0"/>
                            <a:ea typeface="微软雅黑" panose="020B0503020204020204" pitchFamily="34" charset="-122"/>
                          </a:rPr>
                          <m:t>x</m:t>
                        </m:r>
                      </m:sub>
                    </m:sSub>
                  </m:oMath>
                </a14:m>
                <a:r>
                  <a:rPr lang="zh-CN" altLang="en-US" b="1">
                    <a:solidFill>
                      <a:srgbClr val="C00000"/>
                    </a:solidFill>
                    <a:latin typeface="微软雅黑" panose="020B0503020204020204" pitchFamily="34" charset="-122"/>
                    <a:ea typeface="微软雅黑" panose="020B0503020204020204" pitchFamily="34" charset="-122"/>
                  </a:rPr>
                  <a:t>为</a:t>
                </a:r>
                <a:r>
                  <a:rPr lang="en-US" altLang="zh-CN" b="1">
                    <a:solidFill>
                      <a:srgbClr val="C00000"/>
                    </a:solidFill>
                    <a:latin typeface="微软雅黑" panose="020B0503020204020204" pitchFamily="34" charset="-122"/>
                    <a:ea typeface="微软雅黑" panose="020B0503020204020204" pitchFamily="34" charset="-122"/>
                  </a:rPr>
                  <a:t>1</a:t>
                </a:r>
                <a:r>
                  <a:rPr lang="zh-CN" altLang="en-US" b="1">
                    <a:solidFill>
                      <a:srgbClr val="C00000"/>
                    </a:solidFill>
                    <a:latin typeface="微软雅黑" panose="020B0503020204020204" pitchFamily="34" charset="-122"/>
                    <a:ea typeface="微软雅黑" panose="020B0503020204020204" pitchFamily="34" charset="-122"/>
                  </a:rPr>
                  <a:t>的时候，体素发出的信号等价于发射端与体素之间的信道</a:t>
                </a:r>
              </a:p>
            </p:txBody>
          </p:sp>
        </mc:Choice>
        <mc:Fallback xmlns="">
          <p:sp>
            <p:nvSpPr>
              <p:cNvPr id="14" name="文本框 13">
                <a:extLst>
                  <a:ext uri="{FF2B5EF4-FFF2-40B4-BE49-F238E27FC236}">
                    <a16:creationId xmlns:a16="http://schemas.microsoft.com/office/drawing/2014/main" id="{00A47408-4D55-4B0D-B2A4-79B2667E34D4}"/>
                  </a:ext>
                </a:extLst>
              </p:cNvPr>
              <p:cNvSpPr txBox="1">
                <a:spLocks noRot="1" noChangeAspect="1" noMove="1" noResize="1" noEditPoints="1" noAdjustHandles="1" noChangeArrowheads="1" noChangeShapeType="1" noTextEdit="1"/>
              </p:cNvSpPr>
              <p:nvPr/>
            </p:nvSpPr>
            <p:spPr>
              <a:xfrm>
                <a:off x="6576885" y="3534443"/>
                <a:ext cx="4545603" cy="646331"/>
              </a:xfrm>
              <a:prstGeom prst="rect">
                <a:avLst/>
              </a:prstGeom>
              <a:blipFill>
                <a:blip r:embed="rId9"/>
                <a:stretch>
                  <a:fillRect l="-1206" t="-5660" r="-1072" b="-14151"/>
                </a:stretch>
              </a:blipFill>
            </p:spPr>
            <p:txBody>
              <a:bodyPr/>
              <a:lstStyle/>
              <a:p>
                <a:r>
                  <a:rPr lang="zh-CN" altLang="en-US">
                    <a:noFill/>
                  </a:rPr>
                  <a:t> </a:t>
                </a:r>
              </a:p>
            </p:txBody>
          </p:sp>
        </mc:Fallback>
      </mc:AlternateContent>
      <p:pic>
        <p:nvPicPr>
          <p:cNvPr id="17" name="图形 16">
            <a:extLst>
              <a:ext uri="{FF2B5EF4-FFF2-40B4-BE49-F238E27FC236}">
                <a16:creationId xmlns:a16="http://schemas.microsoft.com/office/drawing/2014/main" id="{3846D55B-FEBD-4A8D-8B10-93B31E219C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2747" y="2073747"/>
            <a:ext cx="708660" cy="708660"/>
          </a:xfrm>
          <a:prstGeom prst="rect">
            <a:avLst/>
          </a:prstGeom>
        </p:spPr>
      </p:pic>
      <p:cxnSp>
        <p:nvCxnSpPr>
          <p:cNvPr id="25" name="直接连接符 24">
            <a:extLst>
              <a:ext uri="{FF2B5EF4-FFF2-40B4-BE49-F238E27FC236}">
                <a16:creationId xmlns:a16="http://schemas.microsoft.com/office/drawing/2014/main" id="{9A55556B-92D7-4DEF-830E-C013D576D899}"/>
              </a:ext>
            </a:extLst>
          </p:cNvPr>
          <p:cNvCxnSpPr>
            <a:cxnSpLocks/>
          </p:cNvCxnSpPr>
          <p:nvPr/>
        </p:nvCxnSpPr>
        <p:spPr>
          <a:xfrm flipV="1">
            <a:off x="1089660" y="1948351"/>
            <a:ext cx="1556385" cy="391987"/>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CCF94A40-A58F-473D-8E28-0875517021DF}"/>
              </a:ext>
            </a:extLst>
          </p:cNvPr>
          <p:cNvCxnSpPr>
            <a:cxnSpLocks/>
          </p:cNvCxnSpPr>
          <p:nvPr/>
        </p:nvCxnSpPr>
        <p:spPr>
          <a:xfrm flipV="1">
            <a:off x="2211705" y="1940959"/>
            <a:ext cx="758190" cy="1"/>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1D493470-5C45-4C4E-8F35-8299251D5051}"/>
              </a:ext>
            </a:extLst>
          </p:cNvPr>
          <p:cNvCxnSpPr>
            <a:cxnSpLocks/>
          </p:cNvCxnSpPr>
          <p:nvPr/>
        </p:nvCxnSpPr>
        <p:spPr>
          <a:xfrm flipV="1">
            <a:off x="2211705" y="1762778"/>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8E188956-B311-495A-84F6-A8E02EB578FB}"/>
              </a:ext>
            </a:extLst>
          </p:cNvPr>
          <p:cNvCxnSpPr>
            <a:cxnSpLocks/>
          </p:cNvCxnSpPr>
          <p:nvPr/>
        </p:nvCxnSpPr>
        <p:spPr>
          <a:xfrm flipV="1">
            <a:off x="2356485" y="1770170"/>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F0C593A9-6082-4CE2-BEC0-0E8231B51DCF}"/>
              </a:ext>
            </a:extLst>
          </p:cNvPr>
          <p:cNvCxnSpPr>
            <a:cxnSpLocks/>
          </p:cNvCxnSpPr>
          <p:nvPr/>
        </p:nvCxnSpPr>
        <p:spPr>
          <a:xfrm flipV="1">
            <a:off x="2501265" y="1777562"/>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62B34842-A554-48D6-AEA0-51902B27517D}"/>
              </a:ext>
            </a:extLst>
          </p:cNvPr>
          <p:cNvCxnSpPr>
            <a:cxnSpLocks/>
          </p:cNvCxnSpPr>
          <p:nvPr/>
        </p:nvCxnSpPr>
        <p:spPr>
          <a:xfrm flipV="1">
            <a:off x="2646045" y="1784954"/>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4A6E7863-A7A5-4A59-89E6-2BB92BEE6FE8}"/>
              </a:ext>
            </a:extLst>
          </p:cNvPr>
          <p:cNvCxnSpPr>
            <a:cxnSpLocks/>
          </p:cNvCxnSpPr>
          <p:nvPr/>
        </p:nvCxnSpPr>
        <p:spPr>
          <a:xfrm flipV="1">
            <a:off x="2790825" y="1779646"/>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140DCC06-2FF1-4279-A024-61B5D7114EEB}"/>
              </a:ext>
            </a:extLst>
          </p:cNvPr>
          <p:cNvCxnSpPr>
            <a:cxnSpLocks/>
          </p:cNvCxnSpPr>
          <p:nvPr/>
        </p:nvCxnSpPr>
        <p:spPr>
          <a:xfrm flipV="1">
            <a:off x="2935605" y="1787038"/>
            <a:ext cx="144780" cy="170789"/>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8BF04304-7AD4-4B12-A9FF-BB17290C6B5C}"/>
              </a:ext>
            </a:extLst>
          </p:cNvPr>
          <p:cNvCxnSpPr>
            <a:cxnSpLocks/>
          </p:cNvCxnSpPr>
          <p:nvPr/>
        </p:nvCxnSpPr>
        <p:spPr>
          <a:xfrm>
            <a:off x="2646045" y="1940959"/>
            <a:ext cx="1104900" cy="576874"/>
          </a:xfrm>
          <a:prstGeom prst="line">
            <a:avLst/>
          </a:prstGeom>
          <a:ln w="28575">
            <a:headEnd type="none"/>
            <a:tailEnd type="triangle" w="med" len="sm"/>
          </a:ln>
        </p:spPr>
        <p:style>
          <a:lnRef idx="1">
            <a:schemeClr val="dk1"/>
          </a:lnRef>
          <a:fillRef idx="0">
            <a:schemeClr val="dk1"/>
          </a:fillRef>
          <a:effectRef idx="0">
            <a:schemeClr val="dk1"/>
          </a:effectRef>
          <a:fontRef idx="minor">
            <a:schemeClr val="tx1"/>
          </a:fontRef>
        </p:style>
      </p:cxnSp>
      <p:cxnSp>
        <p:nvCxnSpPr>
          <p:cNvPr id="48" name="直接连接符 47">
            <a:extLst>
              <a:ext uri="{FF2B5EF4-FFF2-40B4-BE49-F238E27FC236}">
                <a16:creationId xmlns:a16="http://schemas.microsoft.com/office/drawing/2014/main" id="{73E18811-CFE7-46E4-909E-53F8BEF0F3C3}"/>
              </a:ext>
            </a:extLst>
          </p:cNvPr>
          <p:cNvCxnSpPr>
            <a:cxnSpLocks/>
          </p:cNvCxnSpPr>
          <p:nvPr/>
        </p:nvCxnSpPr>
        <p:spPr>
          <a:xfrm>
            <a:off x="1089025" y="2356458"/>
            <a:ext cx="2661920" cy="176159"/>
          </a:xfrm>
          <a:prstGeom prst="line">
            <a:avLst/>
          </a:prstGeom>
          <a:ln w="28575">
            <a:tailEnd type="stealth"/>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4A7D8169-22CD-4E0C-80A5-1384E95D7C07}"/>
              </a:ext>
            </a:extLst>
          </p:cNvPr>
          <p:cNvCxnSpPr>
            <a:cxnSpLocks/>
            <a:endCxn id="40" idx="0"/>
          </p:cNvCxnSpPr>
          <p:nvPr/>
        </p:nvCxnSpPr>
        <p:spPr>
          <a:xfrm>
            <a:off x="1100772" y="2373292"/>
            <a:ext cx="1471613" cy="853601"/>
          </a:xfrm>
          <a:prstGeom prst="line">
            <a:avLst/>
          </a:prstGeom>
          <a:ln w="28575"/>
        </p:spPr>
        <p:style>
          <a:lnRef idx="1">
            <a:schemeClr val="dk1"/>
          </a:lnRef>
          <a:fillRef idx="0">
            <a:schemeClr val="dk1"/>
          </a:fillRef>
          <a:effectRef idx="0">
            <a:schemeClr val="dk1"/>
          </a:effectRef>
          <a:fontRef idx="minor">
            <a:schemeClr val="tx1"/>
          </a:fontRef>
        </p:style>
      </p:cxnSp>
      <p:sp>
        <p:nvSpPr>
          <p:cNvPr id="40" name="等腰三角形 39">
            <a:extLst>
              <a:ext uri="{FF2B5EF4-FFF2-40B4-BE49-F238E27FC236}">
                <a16:creationId xmlns:a16="http://schemas.microsoft.com/office/drawing/2014/main" id="{26087CB0-6EC8-456A-B275-978C4C9AEC4B}"/>
              </a:ext>
            </a:extLst>
          </p:cNvPr>
          <p:cNvSpPr/>
          <p:nvPr/>
        </p:nvSpPr>
        <p:spPr>
          <a:xfrm>
            <a:off x="2356485" y="3226893"/>
            <a:ext cx="431800" cy="404213"/>
          </a:xfrm>
          <a:prstGeom prst="triangle">
            <a:avLst/>
          </a:prstGeom>
          <a:solidFill>
            <a:srgbClr val="CBCB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AE5AA04B-2107-4223-B687-4CDA842C22E8}"/>
              </a:ext>
            </a:extLst>
          </p:cNvPr>
          <p:cNvCxnSpPr>
            <a:cxnSpLocks/>
          </p:cNvCxnSpPr>
          <p:nvPr/>
        </p:nvCxnSpPr>
        <p:spPr>
          <a:xfrm flipV="1">
            <a:off x="2572385" y="2548737"/>
            <a:ext cx="1178560" cy="687284"/>
          </a:xfrm>
          <a:prstGeom prst="line">
            <a:avLst/>
          </a:prstGeom>
          <a:ln w="28575">
            <a:headEnd type="none"/>
            <a:tailEnd type="triangle" w="med" len="sm"/>
          </a:ln>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01C3856B-E6BC-47B4-9F41-0A65421F176E}"/>
              </a:ext>
            </a:extLst>
          </p:cNvPr>
          <p:cNvSpPr/>
          <p:nvPr/>
        </p:nvSpPr>
        <p:spPr>
          <a:xfrm>
            <a:off x="3769356" y="2452598"/>
            <a:ext cx="186698" cy="17615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1A18E4AD-5E6E-4500-B04D-404EDAEE86F4}"/>
              </a:ext>
            </a:extLst>
          </p:cNvPr>
          <p:cNvCxnSpPr>
            <a:cxnSpLocks/>
            <a:stCxn id="50" idx="3"/>
          </p:cNvCxnSpPr>
          <p:nvPr/>
        </p:nvCxnSpPr>
        <p:spPr>
          <a:xfrm>
            <a:off x="3956054" y="2540678"/>
            <a:ext cx="880102" cy="0"/>
          </a:xfrm>
          <a:prstGeom prst="line">
            <a:avLst/>
          </a:prstGeom>
          <a:ln w="28575">
            <a:solidFill>
              <a:srgbClr val="C00000"/>
            </a:solidFill>
            <a:tailEnd type="stealth"/>
          </a:ln>
        </p:spPr>
        <p:style>
          <a:lnRef idx="1">
            <a:schemeClr val="dk1"/>
          </a:lnRef>
          <a:fillRef idx="0">
            <a:schemeClr val="dk1"/>
          </a:fillRef>
          <a:effectRef idx="0">
            <a:schemeClr val="dk1"/>
          </a:effectRef>
          <a:fontRef idx="minor">
            <a:schemeClr val="tx1"/>
          </a:fontRef>
        </p:style>
      </p:cxnSp>
      <p:sp>
        <p:nvSpPr>
          <p:cNvPr id="54" name="流程图: 合并 53">
            <a:extLst>
              <a:ext uri="{FF2B5EF4-FFF2-40B4-BE49-F238E27FC236}">
                <a16:creationId xmlns:a16="http://schemas.microsoft.com/office/drawing/2014/main" id="{231FDC0B-580D-4034-AA1A-9C9C04DFB754}"/>
              </a:ext>
            </a:extLst>
          </p:cNvPr>
          <p:cNvSpPr/>
          <p:nvPr/>
        </p:nvSpPr>
        <p:spPr>
          <a:xfrm>
            <a:off x="4692288" y="2314169"/>
            <a:ext cx="361042" cy="234568"/>
          </a:xfrm>
          <a:prstGeom prst="flowChartMerg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3B8B866B-ADFE-48BA-BAED-EDCA79E1529D}"/>
              </a:ext>
            </a:extLst>
          </p:cNvPr>
          <p:cNvCxnSpPr>
            <a:cxnSpLocks/>
          </p:cNvCxnSpPr>
          <p:nvPr/>
        </p:nvCxnSpPr>
        <p:spPr>
          <a:xfrm>
            <a:off x="4872809" y="2532598"/>
            <a:ext cx="0" cy="320247"/>
          </a:xfrm>
          <a:prstGeom prst="line">
            <a:avLst/>
          </a:prstGeom>
          <a:ln w="28575"/>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EAF37DE9-6812-4D90-B4B0-86EB0D172959}"/>
              </a:ext>
            </a:extLst>
          </p:cNvPr>
          <p:cNvSpPr txBox="1"/>
          <p:nvPr/>
        </p:nvSpPr>
        <p:spPr>
          <a:xfrm>
            <a:off x="551951" y="2764815"/>
            <a:ext cx="548821"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TX</a:t>
            </a: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A8F6AD16-95AD-45E4-B908-F1FB070D1691}"/>
              </a:ext>
            </a:extLst>
          </p:cNvPr>
          <p:cNvSpPr txBox="1"/>
          <p:nvPr/>
        </p:nvSpPr>
        <p:spPr>
          <a:xfrm>
            <a:off x="4665618" y="2886608"/>
            <a:ext cx="548821" cy="369332"/>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RX</a:t>
            </a:r>
            <a:endParaRPr lang="zh-CN" altLang="en-US">
              <a:latin typeface="微软雅黑" panose="020B0503020204020204" pitchFamily="34" charset="-122"/>
              <a:ea typeface="微软雅黑" panose="020B0503020204020204" pitchFamily="34" charset="-122"/>
            </a:endParaRPr>
          </a:p>
        </p:txBody>
      </p:sp>
      <p:cxnSp>
        <p:nvCxnSpPr>
          <p:cNvPr id="68" name="直接箭头连接符 67">
            <a:extLst>
              <a:ext uri="{FF2B5EF4-FFF2-40B4-BE49-F238E27FC236}">
                <a16:creationId xmlns:a16="http://schemas.microsoft.com/office/drawing/2014/main" id="{CF527B15-E9D0-406D-B9E0-875AA84AA2A9}"/>
              </a:ext>
            </a:extLst>
          </p:cNvPr>
          <p:cNvCxnSpPr>
            <a:cxnSpLocks/>
          </p:cNvCxnSpPr>
          <p:nvPr/>
        </p:nvCxnSpPr>
        <p:spPr>
          <a:xfrm flipV="1">
            <a:off x="3000317" y="1855564"/>
            <a:ext cx="484432" cy="597036"/>
          </a:xfrm>
          <a:prstGeom prst="straightConnector1">
            <a:avLst/>
          </a:prstGeom>
          <a:ln>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3" name="直接箭头连接符 72">
            <a:extLst>
              <a:ext uri="{FF2B5EF4-FFF2-40B4-BE49-F238E27FC236}">
                <a16:creationId xmlns:a16="http://schemas.microsoft.com/office/drawing/2014/main" id="{6AC1DE3E-5EC2-4F66-9DDD-2BF4691DA65E}"/>
              </a:ext>
            </a:extLst>
          </p:cNvPr>
          <p:cNvCxnSpPr>
            <a:cxnSpLocks/>
          </p:cNvCxnSpPr>
          <p:nvPr/>
        </p:nvCxnSpPr>
        <p:spPr>
          <a:xfrm flipV="1">
            <a:off x="3405538" y="1870348"/>
            <a:ext cx="145198" cy="899224"/>
          </a:xfrm>
          <a:prstGeom prst="straightConnector1">
            <a:avLst/>
          </a:prstGeom>
          <a:ln>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cxnSp>
        <p:nvCxnSpPr>
          <p:cNvPr id="75" name="直接箭头连接符 74">
            <a:extLst>
              <a:ext uri="{FF2B5EF4-FFF2-40B4-BE49-F238E27FC236}">
                <a16:creationId xmlns:a16="http://schemas.microsoft.com/office/drawing/2014/main" id="{81F5D006-F124-4766-8784-5A1FC589E465}"/>
              </a:ext>
            </a:extLst>
          </p:cNvPr>
          <p:cNvCxnSpPr>
            <a:cxnSpLocks/>
          </p:cNvCxnSpPr>
          <p:nvPr/>
        </p:nvCxnSpPr>
        <p:spPr>
          <a:xfrm flipV="1">
            <a:off x="2993251" y="1809176"/>
            <a:ext cx="447913" cy="285360"/>
          </a:xfrm>
          <a:prstGeom prst="straightConnector1">
            <a:avLst/>
          </a:prstGeom>
          <a:ln>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4F4424D-A256-4945-B75F-A2879D529BE7}"/>
                  </a:ext>
                </a:extLst>
              </p:cNvPr>
              <p:cNvSpPr txBox="1"/>
              <p:nvPr/>
            </p:nvSpPr>
            <p:spPr>
              <a:xfrm>
                <a:off x="3262313" y="1650863"/>
                <a:ext cx="1073150" cy="2937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en-US" altLang="zh-CN" sz="1200" b="1" i="1" smtClean="0">
                              <a:solidFill>
                                <a:srgbClr val="C00000"/>
                              </a:solidFill>
                              <a:latin typeface="Cambria Math" panose="02040503050406030204" pitchFamily="18" charset="0"/>
                            </a:rPr>
                            <m:t>𝑯</m:t>
                          </m:r>
                        </m:e>
                        <m:sub>
                          <m:sSub>
                            <m:sSubPr>
                              <m:ctrlPr>
                                <a:rPr lang="en-US" altLang="zh-CN" sz="1200" i="1" smtClean="0">
                                  <a:solidFill>
                                    <a:srgbClr val="C00000"/>
                                  </a:solidFill>
                                  <a:latin typeface="Cambria Math" panose="02040503050406030204" pitchFamily="18" charset="0"/>
                                </a:rPr>
                              </m:ctrlPr>
                            </m:sSubPr>
                            <m:e>
                              <m:r>
                                <a:rPr lang="en-US" altLang="zh-CN" sz="1200" b="0" i="1" smtClean="0">
                                  <a:solidFill>
                                    <a:srgbClr val="C00000"/>
                                  </a:solidFill>
                                  <a:latin typeface="Cambria Math" panose="02040503050406030204" pitchFamily="18" charset="0"/>
                                </a:rPr>
                                <m:t>𝑃</m:t>
                              </m:r>
                            </m:e>
                            <m:sub>
                              <m:r>
                                <a:rPr lang="en-US" altLang="zh-CN" sz="1200" b="0" i="1" smtClean="0">
                                  <a:solidFill>
                                    <a:srgbClr val="C00000"/>
                                  </a:solidFill>
                                  <a:latin typeface="Cambria Math" panose="02040503050406030204" pitchFamily="18" charset="0"/>
                                </a:rPr>
                                <m:t>𝑇𝑋</m:t>
                              </m:r>
                            </m:sub>
                          </m:sSub>
                          <m:r>
                            <a:rPr lang="en-US" altLang="zh-CN" sz="1200" b="0" i="1" smtClean="0">
                              <a:solidFill>
                                <a:srgbClr val="C00000"/>
                              </a:solidFill>
                              <a:latin typeface="Cambria Math" panose="02040503050406030204" pitchFamily="18" charset="0"/>
                            </a:rPr>
                            <m:t>→</m:t>
                          </m:r>
                          <m:sSub>
                            <m:sSubPr>
                              <m:ctrlPr>
                                <a:rPr lang="en-US" altLang="zh-CN" sz="1200" i="1">
                                  <a:solidFill>
                                    <a:srgbClr val="C00000"/>
                                  </a:solidFill>
                                  <a:latin typeface="Cambria Math" panose="02040503050406030204" pitchFamily="18" charset="0"/>
                                </a:rPr>
                              </m:ctrlPr>
                            </m:sSubPr>
                            <m:e>
                              <m:r>
                                <a:rPr lang="en-US" altLang="zh-CN" sz="1200" i="1">
                                  <a:solidFill>
                                    <a:srgbClr val="C00000"/>
                                  </a:solidFill>
                                  <a:latin typeface="Cambria Math" panose="02040503050406030204" pitchFamily="18" charset="0"/>
                                </a:rPr>
                                <m:t>𝑃</m:t>
                              </m:r>
                            </m:e>
                            <m:sub>
                              <m:r>
                                <a:rPr lang="en-US" altLang="zh-CN" sz="1200" b="0" i="1" smtClean="0">
                                  <a:solidFill>
                                    <a:srgbClr val="C00000"/>
                                  </a:solidFill>
                                  <a:latin typeface="Cambria Math" panose="02040503050406030204" pitchFamily="18" charset="0"/>
                                </a:rPr>
                                <m:t>𝑥</m:t>
                              </m:r>
                            </m:sub>
                          </m:sSub>
                        </m:sub>
                      </m:sSub>
                    </m:oMath>
                  </m:oMathPara>
                </a14:m>
                <a:endParaRPr lang="zh-CN" altLang="en-US" sz="1200">
                  <a:solidFill>
                    <a:srgbClr val="C00000"/>
                  </a:solidFill>
                </a:endParaRPr>
              </a:p>
            </p:txBody>
          </p:sp>
        </mc:Choice>
        <mc:Fallback xmlns="">
          <p:sp>
            <p:nvSpPr>
              <p:cNvPr id="79" name="文本框 78">
                <a:extLst>
                  <a:ext uri="{FF2B5EF4-FFF2-40B4-BE49-F238E27FC236}">
                    <a16:creationId xmlns:a16="http://schemas.microsoft.com/office/drawing/2014/main" id="{94F4424D-A256-4945-B75F-A2879D529BE7}"/>
                  </a:ext>
                </a:extLst>
              </p:cNvPr>
              <p:cNvSpPr txBox="1">
                <a:spLocks noRot="1" noChangeAspect="1" noMove="1" noResize="1" noEditPoints="1" noAdjustHandles="1" noChangeArrowheads="1" noChangeShapeType="1" noTextEdit="1"/>
              </p:cNvSpPr>
              <p:nvPr/>
            </p:nvSpPr>
            <p:spPr>
              <a:xfrm>
                <a:off x="3262313" y="1650863"/>
                <a:ext cx="1073150" cy="293798"/>
              </a:xfrm>
              <a:prstGeom prst="rect">
                <a:avLst/>
              </a:prstGeom>
              <a:blipFill>
                <a:blip r:embed="rId12"/>
                <a:stretch>
                  <a:fillRect/>
                </a:stretch>
              </a:blipFill>
            </p:spPr>
            <p:txBody>
              <a:bodyPr/>
              <a:lstStyle/>
              <a:p>
                <a:r>
                  <a:rPr lang="zh-CN" altLang="en-US">
                    <a:noFill/>
                  </a:rPr>
                  <a:t> </a:t>
                </a:r>
              </a:p>
            </p:txBody>
          </p:sp>
        </mc:Fallback>
      </mc:AlternateContent>
      <p:sp>
        <p:nvSpPr>
          <p:cNvPr id="81" name="矩形 80">
            <a:extLst>
              <a:ext uri="{FF2B5EF4-FFF2-40B4-BE49-F238E27FC236}">
                <a16:creationId xmlns:a16="http://schemas.microsoft.com/office/drawing/2014/main" id="{26DA44B1-8897-4190-9EE2-986B42B739E1}"/>
              </a:ext>
            </a:extLst>
          </p:cNvPr>
          <p:cNvSpPr/>
          <p:nvPr/>
        </p:nvSpPr>
        <p:spPr>
          <a:xfrm>
            <a:off x="4085129" y="1467788"/>
            <a:ext cx="186698" cy="17615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F5B732C1-F111-44A4-992F-56B83CC362C3}"/>
              </a:ext>
            </a:extLst>
          </p:cNvPr>
          <p:cNvCxnSpPr>
            <a:cxnSpLocks/>
          </p:cNvCxnSpPr>
          <p:nvPr/>
        </p:nvCxnSpPr>
        <p:spPr>
          <a:xfrm>
            <a:off x="4271827" y="1650863"/>
            <a:ext cx="475433" cy="663306"/>
          </a:xfrm>
          <a:prstGeom prst="line">
            <a:avLst/>
          </a:prstGeom>
          <a:ln w="28575">
            <a:solidFill>
              <a:srgbClr val="C00000"/>
            </a:solidFill>
            <a:tailEnd type="stealt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5219FCDF-907B-4684-892D-74581F3FB798}"/>
                  </a:ext>
                </a:extLst>
              </p:cNvPr>
              <p:cNvSpPr txBox="1"/>
              <p:nvPr/>
            </p:nvSpPr>
            <p:spPr>
              <a:xfrm>
                <a:off x="1052013" y="1880859"/>
                <a:ext cx="107315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en-US" altLang="zh-CN" sz="1200" b="1" i="1" smtClean="0">
                              <a:solidFill>
                                <a:srgbClr val="C00000"/>
                              </a:solidFill>
                              <a:latin typeface="Cambria Math" panose="02040503050406030204" pitchFamily="18" charset="0"/>
                            </a:rPr>
                            <m:t>𝑯</m:t>
                          </m:r>
                        </m:e>
                        <m:sub>
                          <m:r>
                            <a:rPr lang="en-US" altLang="zh-CN" sz="1200" i="1" smtClean="0">
                              <a:solidFill>
                                <a:srgbClr val="C00000"/>
                              </a:solidFill>
                              <a:latin typeface="Cambria Math" panose="02040503050406030204" pitchFamily="18" charset="0"/>
                            </a:rPr>
                            <m:t>1</m:t>
                          </m:r>
                        </m:sub>
                      </m:sSub>
                    </m:oMath>
                  </m:oMathPara>
                </a14:m>
                <a:endParaRPr lang="zh-CN" altLang="en-US" sz="1200">
                  <a:solidFill>
                    <a:srgbClr val="C00000"/>
                  </a:solidFill>
                </a:endParaRPr>
              </a:p>
            </p:txBody>
          </p:sp>
        </mc:Choice>
        <mc:Fallback xmlns="">
          <p:sp>
            <p:nvSpPr>
              <p:cNvPr id="85" name="文本框 84">
                <a:extLst>
                  <a:ext uri="{FF2B5EF4-FFF2-40B4-BE49-F238E27FC236}">
                    <a16:creationId xmlns:a16="http://schemas.microsoft.com/office/drawing/2014/main" id="{5219FCDF-907B-4684-892D-74581F3FB798}"/>
                  </a:ext>
                </a:extLst>
              </p:cNvPr>
              <p:cNvSpPr txBox="1">
                <a:spLocks noRot="1" noChangeAspect="1" noMove="1" noResize="1" noEditPoints="1" noAdjustHandles="1" noChangeArrowheads="1" noChangeShapeType="1" noTextEdit="1"/>
              </p:cNvSpPr>
              <p:nvPr/>
            </p:nvSpPr>
            <p:spPr>
              <a:xfrm>
                <a:off x="1052013" y="1880859"/>
                <a:ext cx="1073150"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5088CCC9-E4A8-4854-B207-2F004DEB748C}"/>
                  </a:ext>
                </a:extLst>
              </p:cNvPr>
              <p:cNvSpPr txBox="1"/>
              <p:nvPr/>
            </p:nvSpPr>
            <p:spPr>
              <a:xfrm>
                <a:off x="1318980" y="2162084"/>
                <a:ext cx="107315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en-US" altLang="zh-CN" sz="1200" b="1" i="1" smtClean="0">
                              <a:solidFill>
                                <a:srgbClr val="C00000"/>
                              </a:solidFill>
                              <a:latin typeface="Cambria Math" panose="02040503050406030204" pitchFamily="18" charset="0"/>
                            </a:rPr>
                            <m:t>𝑯</m:t>
                          </m:r>
                        </m:e>
                        <m:sub>
                          <m:r>
                            <a:rPr lang="en-US" altLang="zh-CN" sz="1200" b="0" i="1" smtClean="0">
                              <a:solidFill>
                                <a:srgbClr val="C00000"/>
                              </a:solidFill>
                              <a:latin typeface="Cambria Math" panose="02040503050406030204" pitchFamily="18" charset="0"/>
                            </a:rPr>
                            <m:t>2</m:t>
                          </m:r>
                        </m:sub>
                      </m:sSub>
                    </m:oMath>
                  </m:oMathPara>
                </a14:m>
                <a:endParaRPr lang="zh-CN" altLang="en-US" sz="1200">
                  <a:solidFill>
                    <a:srgbClr val="C00000"/>
                  </a:solidFill>
                </a:endParaRPr>
              </a:p>
            </p:txBody>
          </p:sp>
        </mc:Choice>
        <mc:Fallback xmlns="">
          <p:sp>
            <p:nvSpPr>
              <p:cNvPr id="86" name="文本框 85">
                <a:extLst>
                  <a:ext uri="{FF2B5EF4-FFF2-40B4-BE49-F238E27FC236}">
                    <a16:creationId xmlns:a16="http://schemas.microsoft.com/office/drawing/2014/main" id="{5088CCC9-E4A8-4854-B207-2F004DEB748C}"/>
                  </a:ext>
                </a:extLst>
              </p:cNvPr>
              <p:cNvSpPr txBox="1">
                <a:spLocks noRot="1" noChangeAspect="1" noMove="1" noResize="1" noEditPoints="1" noAdjustHandles="1" noChangeArrowheads="1" noChangeShapeType="1" noTextEdit="1"/>
              </p:cNvSpPr>
              <p:nvPr/>
            </p:nvSpPr>
            <p:spPr>
              <a:xfrm>
                <a:off x="1318980" y="2162084"/>
                <a:ext cx="1073150"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96EEC118-31F1-4453-95BD-E64C03176561}"/>
                  </a:ext>
                </a:extLst>
              </p:cNvPr>
              <p:cNvSpPr txBox="1"/>
              <p:nvPr/>
            </p:nvSpPr>
            <p:spPr>
              <a:xfrm>
                <a:off x="1073959" y="2406371"/>
                <a:ext cx="107315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C00000"/>
                              </a:solidFill>
                              <a:latin typeface="Cambria Math" panose="02040503050406030204" pitchFamily="18" charset="0"/>
                            </a:rPr>
                          </m:ctrlPr>
                        </m:sSubPr>
                        <m:e>
                          <m:r>
                            <a:rPr lang="en-US" altLang="zh-CN" sz="1200" b="1" i="1" smtClean="0">
                              <a:solidFill>
                                <a:srgbClr val="C00000"/>
                              </a:solidFill>
                              <a:latin typeface="Cambria Math" panose="02040503050406030204" pitchFamily="18" charset="0"/>
                            </a:rPr>
                            <m:t>𝑯</m:t>
                          </m:r>
                        </m:e>
                        <m:sub>
                          <m:r>
                            <a:rPr lang="en-US" altLang="zh-CN" sz="1200" b="0" i="1" smtClean="0">
                              <a:solidFill>
                                <a:srgbClr val="C00000"/>
                              </a:solidFill>
                              <a:latin typeface="Cambria Math" panose="02040503050406030204" pitchFamily="18" charset="0"/>
                            </a:rPr>
                            <m:t>3</m:t>
                          </m:r>
                        </m:sub>
                      </m:sSub>
                    </m:oMath>
                  </m:oMathPara>
                </a14:m>
                <a:endParaRPr lang="zh-CN" altLang="en-US" sz="1200">
                  <a:solidFill>
                    <a:srgbClr val="C00000"/>
                  </a:solidFill>
                </a:endParaRPr>
              </a:p>
            </p:txBody>
          </p:sp>
        </mc:Choice>
        <mc:Fallback xmlns="">
          <p:sp>
            <p:nvSpPr>
              <p:cNvPr id="87" name="文本框 86">
                <a:extLst>
                  <a:ext uri="{FF2B5EF4-FFF2-40B4-BE49-F238E27FC236}">
                    <a16:creationId xmlns:a16="http://schemas.microsoft.com/office/drawing/2014/main" id="{96EEC118-31F1-4453-95BD-E64C03176561}"/>
                  </a:ext>
                </a:extLst>
              </p:cNvPr>
              <p:cNvSpPr txBox="1">
                <a:spLocks noRot="1" noChangeAspect="1" noMove="1" noResize="1" noEditPoints="1" noAdjustHandles="1" noChangeArrowheads="1" noChangeShapeType="1" noTextEdit="1"/>
              </p:cNvSpPr>
              <p:nvPr/>
            </p:nvSpPr>
            <p:spPr>
              <a:xfrm>
                <a:off x="1073959" y="2406371"/>
                <a:ext cx="1073150" cy="276999"/>
              </a:xfrm>
              <a:prstGeom prst="rect">
                <a:avLst/>
              </a:prstGeom>
              <a:blipFill>
                <a:blip r:embed="rId15"/>
                <a:stretch>
                  <a:fillRect/>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658FD98F-7B66-4DF1-9370-01BE05532C0F}"/>
              </a:ext>
            </a:extLst>
          </p:cNvPr>
          <p:cNvSpPr/>
          <p:nvPr/>
        </p:nvSpPr>
        <p:spPr>
          <a:xfrm>
            <a:off x="3995191" y="3340919"/>
            <a:ext cx="186698" cy="17615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BCEFA71E-3FE8-473B-9291-3874170F6021}"/>
              </a:ext>
            </a:extLst>
          </p:cNvPr>
          <p:cNvCxnSpPr>
            <a:cxnSpLocks/>
          </p:cNvCxnSpPr>
          <p:nvPr/>
        </p:nvCxnSpPr>
        <p:spPr>
          <a:xfrm flipV="1">
            <a:off x="4191674" y="2668924"/>
            <a:ext cx="644482" cy="664995"/>
          </a:xfrm>
          <a:prstGeom prst="line">
            <a:avLst/>
          </a:prstGeom>
          <a:ln w="28575">
            <a:solidFill>
              <a:srgbClr val="C00000"/>
            </a:solidFill>
            <a:tailEnd type="stealt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A2A5CE6-298F-4994-9BEA-9DEF9DDDBFAB}"/>
                  </a:ext>
                </a:extLst>
              </p:cNvPr>
              <p:cNvSpPr txBox="1"/>
              <p:nvPr/>
            </p:nvSpPr>
            <p:spPr>
              <a:xfrm>
                <a:off x="3635150" y="2655443"/>
                <a:ext cx="431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cs typeface="Times New Roman" panose="02020603050405020304" pitchFamily="18" charset="0"/>
                            </a:rPr>
                            <m:t>𝑃</m:t>
                          </m:r>
                        </m:e>
                        <m:sub>
                          <m:r>
                            <a:rPr lang="en-US" altLang="zh-CN" i="1" kern="100">
                              <a:latin typeface="Cambria Math" panose="02040503050406030204" pitchFamily="18" charset="0"/>
                              <a:cs typeface="Times New Roman" panose="02020603050405020304" pitchFamily="18" charset="0"/>
                            </a:rPr>
                            <m:t>𝑥</m:t>
                          </m:r>
                        </m:sub>
                      </m:sSub>
                    </m:oMath>
                  </m:oMathPara>
                </a14:m>
                <a:endParaRPr lang="zh-CN" altLang="en-US"/>
              </a:p>
            </p:txBody>
          </p:sp>
        </mc:Choice>
        <mc:Fallback xmlns="">
          <p:sp>
            <p:nvSpPr>
              <p:cNvPr id="51" name="文本框 50">
                <a:extLst>
                  <a:ext uri="{FF2B5EF4-FFF2-40B4-BE49-F238E27FC236}">
                    <a16:creationId xmlns:a16="http://schemas.microsoft.com/office/drawing/2014/main" id="{5A2A5CE6-298F-4994-9BEA-9DEF9DDDBFAB}"/>
                  </a:ext>
                </a:extLst>
              </p:cNvPr>
              <p:cNvSpPr txBox="1">
                <a:spLocks noRot="1" noChangeAspect="1" noMove="1" noResize="1" noEditPoints="1" noAdjustHandles="1" noChangeArrowheads="1" noChangeShapeType="1" noTextEdit="1"/>
              </p:cNvSpPr>
              <p:nvPr/>
            </p:nvSpPr>
            <p:spPr>
              <a:xfrm>
                <a:off x="3635150" y="2655443"/>
                <a:ext cx="431800" cy="369332"/>
              </a:xfrm>
              <a:prstGeom prst="rect">
                <a:avLst/>
              </a:prstGeom>
              <a:blipFill>
                <a:blip r:embed="rId16"/>
                <a:stretch>
                  <a:fillRect/>
                </a:stretch>
              </a:blipFill>
            </p:spPr>
            <p:txBody>
              <a:bodyPr/>
              <a:lstStyle/>
              <a:p>
                <a:r>
                  <a:rPr lang="zh-CN" altLang="en-US">
                    <a:noFill/>
                  </a:rPr>
                  <a:t> </a:t>
                </a:r>
              </a:p>
            </p:txBody>
          </p:sp>
        </mc:Fallback>
      </mc:AlternateContent>
      <p:sp>
        <p:nvSpPr>
          <p:cNvPr id="11" name="箭头: 右 10">
            <a:extLst>
              <a:ext uri="{FF2B5EF4-FFF2-40B4-BE49-F238E27FC236}">
                <a16:creationId xmlns:a16="http://schemas.microsoft.com/office/drawing/2014/main" id="{A982BFDD-44AD-4889-87C4-BAC472F4644E}"/>
              </a:ext>
            </a:extLst>
          </p:cNvPr>
          <p:cNvSpPr/>
          <p:nvPr/>
        </p:nvSpPr>
        <p:spPr>
          <a:xfrm>
            <a:off x="4206233" y="4340342"/>
            <a:ext cx="2480307" cy="26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855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a:bodyPr>
          <a:lstStyle/>
          <a:p>
            <a:r>
              <a:rPr lang="zh-CN" altLang="en-US"/>
              <a:t>基于场景表示网络的</a:t>
            </a:r>
            <a:r>
              <a:rPr lang="en-US" altLang="zh-CN"/>
              <a:t>CKM</a:t>
            </a:r>
            <a:r>
              <a:rPr lang="zh-CN" altLang="en-US"/>
              <a:t>构建</a:t>
            </a:r>
            <a:r>
              <a:rPr lang="en-US" altLang="zh-CN" sz="2000">
                <a:solidFill>
                  <a:srgbClr val="C00000"/>
                </a:solidFill>
              </a:rPr>
              <a:t>-</a:t>
            </a:r>
            <a:r>
              <a:rPr lang="zh-CN" altLang="en-US" sz="2000">
                <a:solidFill>
                  <a:srgbClr val="C00000"/>
                </a:solidFill>
              </a:rPr>
              <a:t>信道知识空间建模的优势</a:t>
            </a:r>
            <a:endParaRPr lang="zh-CN" altLang="en-US" dirty="0">
              <a:solidFill>
                <a:srgbClr val="C00000"/>
              </a:solidFill>
            </a:endParaRPr>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15</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69" name="图片 68">
            <a:extLst>
              <a:ext uri="{FF2B5EF4-FFF2-40B4-BE49-F238E27FC236}">
                <a16:creationId xmlns:a16="http://schemas.microsoft.com/office/drawing/2014/main" id="{3F0F9242-18FF-4D09-8F39-6D1C585D4EB3}"/>
              </a:ext>
            </a:extLst>
          </p:cNvPr>
          <p:cNvPicPr>
            <a:picLocks noChangeAspect="1"/>
          </p:cNvPicPr>
          <p:nvPr/>
        </p:nvPicPr>
        <p:blipFill rotWithShape="1">
          <a:blip r:embed="rId3"/>
          <a:srcRect b="27934"/>
          <a:stretch/>
        </p:blipFill>
        <p:spPr>
          <a:xfrm>
            <a:off x="273974" y="3711801"/>
            <a:ext cx="5518947" cy="2234747"/>
          </a:xfrm>
          <a:prstGeom prst="rect">
            <a:avLst/>
          </a:prstGeom>
        </p:spPr>
      </p:pic>
      <p:sp>
        <p:nvSpPr>
          <p:cNvPr id="71" name="文本框 70">
            <a:extLst>
              <a:ext uri="{FF2B5EF4-FFF2-40B4-BE49-F238E27FC236}">
                <a16:creationId xmlns:a16="http://schemas.microsoft.com/office/drawing/2014/main" id="{03406010-7C67-4BA9-9CDB-25E72EE51E3D}"/>
              </a:ext>
            </a:extLst>
          </p:cNvPr>
          <p:cNvSpPr txBox="1"/>
          <p:nvPr/>
        </p:nvSpPr>
        <p:spPr>
          <a:xfrm>
            <a:off x="738825" y="2439273"/>
            <a:ext cx="3975236" cy="461665"/>
          </a:xfrm>
          <a:prstGeom prst="rect">
            <a:avLst/>
          </a:prstGeom>
          <a:noFill/>
        </p:spPr>
        <p:txBody>
          <a:bodyPr wrap="square">
            <a:spAutoFit/>
          </a:bodyPr>
          <a:lstStyle/>
          <a:p>
            <a:pPr marL="0" marR="0" algn="just">
              <a:spcBef>
                <a:spcPts val="0"/>
              </a:spcBef>
              <a:spcAft>
                <a:spcPts val="0"/>
              </a:spcAft>
            </a:pPr>
            <a:r>
              <a:rPr lang="en-US" altLang="zh-CN" sz="2400" b="1" kern="10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a:effectLst/>
                <a:latin typeface="微软雅黑" panose="020B0503020204020204" pitchFamily="34" charset="-122"/>
                <a:ea typeface="微软雅黑" panose="020B0503020204020204" pitchFamily="34" charset="-122"/>
                <a:cs typeface="Times New Roman" panose="02020603050405020304" pitchFamily="18" charset="0"/>
              </a:rPr>
              <a:t>）传统低分辨信道外推</a:t>
            </a:r>
            <a:endParaRPr lang="en-US" altLang="zh-CN" sz="24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文本框 71">
            <a:extLst>
              <a:ext uri="{FF2B5EF4-FFF2-40B4-BE49-F238E27FC236}">
                <a16:creationId xmlns:a16="http://schemas.microsoft.com/office/drawing/2014/main" id="{32CACABB-12D2-4A06-B987-C6BD51664125}"/>
              </a:ext>
            </a:extLst>
          </p:cNvPr>
          <p:cNvSpPr txBox="1"/>
          <p:nvPr/>
        </p:nvSpPr>
        <p:spPr>
          <a:xfrm>
            <a:off x="6189659" y="2439273"/>
            <a:ext cx="5257998" cy="461665"/>
          </a:xfrm>
          <a:prstGeom prst="rect">
            <a:avLst/>
          </a:prstGeom>
          <a:noFill/>
        </p:spPr>
        <p:txBody>
          <a:bodyPr wrap="square">
            <a:spAutoFit/>
          </a:bodyPr>
          <a:lstStyle/>
          <a:p>
            <a:pPr marL="0" marR="0" algn="just">
              <a:spcBef>
                <a:spcPts val="0"/>
              </a:spcBef>
              <a:spcAft>
                <a:spcPts val="0"/>
              </a:spcAft>
            </a:pPr>
            <a:r>
              <a:rPr lang="en-US" altLang="zh-CN" sz="2400" b="1" kern="10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a:effectLst/>
                <a:latin typeface="微软雅黑" panose="020B0503020204020204" pitchFamily="34" charset="-122"/>
                <a:ea typeface="微软雅黑" panose="020B0503020204020204" pitchFamily="34" charset="-122"/>
                <a:cs typeface="Times New Roman" panose="02020603050405020304" pitchFamily="18" charset="0"/>
              </a:rPr>
              <a:t>）高分辨信道外推</a:t>
            </a:r>
            <a:endPar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4" name="图片 73">
            <a:extLst>
              <a:ext uri="{FF2B5EF4-FFF2-40B4-BE49-F238E27FC236}">
                <a16:creationId xmlns:a16="http://schemas.microsoft.com/office/drawing/2014/main" id="{4D23D770-30A3-4B00-94FA-576DE723500A}"/>
              </a:ext>
            </a:extLst>
          </p:cNvPr>
          <p:cNvPicPr>
            <a:picLocks noChangeAspect="1"/>
          </p:cNvPicPr>
          <p:nvPr/>
        </p:nvPicPr>
        <p:blipFill rotWithShape="1">
          <a:blip r:embed="rId4"/>
          <a:srcRect b="23850"/>
          <a:stretch/>
        </p:blipFill>
        <p:spPr>
          <a:xfrm>
            <a:off x="6189659" y="3600319"/>
            <a:ext cx="4987476" cy="2234747"/>
          </a:xfrm>
          <a:prstGeom prst="rect">
            <a:avLst/>
          </a:prstGeom>
        </p:spPr>
      </p:pic>
      <p:sp>
        <p:nvSpPr>
          <p:cNvPr id="76" name="文本框 75">
            <a:extLst>
              <a:ext uri="{FF2B5EF4-FFF2-40B4-BE49-F238E27FC236}">
                <a16:creationId xmlns:a16="http://schemas.microsoft.com/office/drawing/2014/main" id="{B06DC796-7C98-4D64-86F7-D34425FE7C25}"/>
              </a:ext>
            </a:extLst>
          </p:cNvPr>
          <p:cNvSpPr txBox="1"/>
          <p:nvPr/>
        </p:nvSpPr>
        <p:spPr>
          <a:xfrm>
            <a:off x="1044485" y="2953988"/>
            <a:ext cx="3297870" cy="646331"/>
          </a:xfrm>
          <a:prstGeom prst="rect">
            <a:avLst/>
          </a:prstGeom>
          <a:noFill/>
        </p:spPr>
        <p:txBody>
          <a:bodyPr wrap="square">
            <a:spAutoFit/>
          </a:bodyPr>
          <a:lstStyle/>
          <a:p>
            <a:r>
              <a:rPr lang="zh-CN" altLang="en-US" b="1">
                <a:latin typeface="微软雅黑" panose="020B0503020204020204" pitchFamily="34" charset="-122"/>
                <a:ea typeface="微软雅黑" panose="020B0503020204020204" pitchFamily="34" charset="-122"/>
              </a:rPr>
              <a:t>对多径叠加起来的信道系数整体进行模糊近似</a:t>
            </a:r>
          </a:p>
        </p:txBody>
      </p:sp>
      <p:sp>
        <p:nvSpPr>
          <p:cNvPr id="77" name="文本框 76">
            <a:extLst>
              <a:ext uri="{FF2B5EF4-FFF2-40B4-BE49-F238E27FC236}">
                <a16:creationId xmlns:a16="http://schemas.microsoft.com/office/drawing/2014/main" id="{BDF9F22C-C023-481B-AE5B-03BDD1C67464}"/>
              </a:ext>
            </a:extLst>
          </p:cNvPr>
          <p:cNvSpPr txBox="1"/>
          <p:nvPr/>
        </p:nvSpPr>
        <p:spPr>
          <a:xfrm>
            <a:off x="6561365" y="2900938"/>
            <a:ext cx="3632290" cy="646331"/>
          </a:xfrm>
          <a:prstGeom prst="rect">
            <a:avLst/>
          </a:prstGeom>
          <a:noFill/>
        </p:spPr>
        <p:txBody>
          <a:bodyPr wrap="square">
            <a:spAutoFit/>
          </a:bodyPr>
          <a:lstStyle/>
          <a:p>
            <a:r>
              <a:rPr lang="zh-CN" altLang="en-US" b="1">
                <a:latin typeface="微软雅黑" panose="020B0503020204020204" pitchFamily="34" charset="-122"/>
                <a:ea typeface="微软雅黑" panose="020B0503020204020204" pitchFamily="34" charset="-122"/>
              </a:rPr>
              <a:t>将信道精细化到每条径，从径的信道参数相关性实现信道外推</a:t>
            </a:r>
          </a:p>
        </p:txBody>
      </p:sp>
      <p:sp>
        <p:nvSpPr>
          <p:cNvPr id="78" name="文本框 77">
            <a:extLst>
              <a:ext uri="{FF2B5EF4-FFF2-40B4-BE49-F238E27FC236}">
                <a16:creationId xmlns:a16="http://schemas.microsoft.com/office/drawing/2014/main" id="{B0FD2C52-FB75-40C5-8310-69933A45E22F}"/>
              </a:ext>
            </a:extLst>
          </p:cNvPr>
          <p:cNvSpPr txBox="1"/>
          <p:nvPr/>
        </p:nvSpPr>
        <p:spPr>
          <a:xfrm>
            <a:off x="1044485" y="1649406"/>
            <a:ext cx="4553223"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a:solidFill>
                  <a:srgbClr val="C00000"/>
                </a:solidFill>
                <a:latin typeface="微软雅黑" panose="020B0503020204020204" pitchFamily="34" charset="-122"/>
                <a:ea typeface="微软雅黑" panose="020B0503020204020204" pitchFamily="34" charset="-122"/>
              </a:rPr>
              <a:t>可以追踪接收信号是如何被接收的</a:t>
            </a:r>
            <a:endParaRPr lang="zh-CN" altLang="en-US">
              <a:solidFill>
                <a:srgbClr val="C00000"/>
              </a:solidFill>
            </a:endParaRPr>
          </a:p>
        </p:txBody>
      </p:sp>
      <p:sp>
        <p:nvSpPr>
          <p:cNvPr id="80" name="文本框 79">
            <a:extLst>
              <a:ext uri="{FF2B5EF4-FFF2-40B4-BE49-F238E27FC236}">
                <a16:creationId xmlns:a16="http://schemas.microsoft.com/office/drawing/2014/main" id="{FB7907E5-860A-4945-A9EC-728F0F46F1A7}"/>
              </a:ext>
            </a:extLst>
          </p:cNvPr>
          <p:cNvSpPr txBox="1"/>
          <p:nvPr/>
        </p:nvSpPr>
        <p:spPr>
          <a:xfrm>
            <a:off x="954152" y="1268654"/>
            <a:ext cx="1789068" cy="400110"/>
          </a:xfrm>
          <a:prstGeom prst="rect">
            <a:avLst/>
          </a:prstGeom>
          <a:noFill/>
        </p:spPr>
        <p:txBody>
          <a:bodyPr wrap="square">
            <a:spAutoFit/>
          </a:bodyPr>
          <a:lstStyle/>
          <a:p>
            <a:r>
              <a:rPr lang="zh-CN" altLang="en-US" sz="2000" b="1">
                <a:solidFill>
                  <a:srgbClr val="203864"/>
                </a:solidFill>
                <a:latin typeface="微软雅黑" panose="020B0503020204020204" pitchFamily="34" charset="-122"/>
                <a:ea typeface="微软雅黑" panose="020B0503020204020204" pitchFamily="34" charset="-122"/>
              </a:rPr>
              <a:t>辐射场的特点：</a:t>
            </a:r>
            <a:endParaRPr lang="zh-CN" altLang="en-US" sz="2000">
              <a:solidFill>
                <a:srgbClr val="203864"/>
              </a:solidFill>
            </a:endParaRPr>
          </a:p>
        </p:txBody>
      </p:sp>
      <p:sp>
        <p:nvSpPr>
          <p:cNvPr id="83" name="文本框 82">
            <a:extLst>
              <a:ext uri="{FF2B5EF4-FFF2-40B4-BE49-F238E27FC236}">
                <a16:creationId xmlns:a16="http://schemas.microsoft.com/office/drawing/2014/main" id="{E4E05235-4001-437C-A52A-D9E77A1C2049}"/>
              </a:ext>
            </a:extLst>
          </p:cNvPr>
          <p:cNvSpPr txBox="1"/>
          <p:nvPr/>
        </p:nvSpPr>
        <p:spPr>
          <a:xfrm>
            <a:off x="6874049" y="1668193"/>
            <a:ext cx="4553223"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a:solidFill>
                  <a:srgbClr val="C00000"/>
                </a:solidFill>
                <a:latin typeface="微软雅黑" panose="020B0503020204020204" pitchFamily="34" charset="-122"/>
                <a:ea typeface="微软雅黑" panose="020B0503020204020204" pitchFamily="34" charset="-122"/>
              </a:rPr>
              <a:t>可以在接收段区分出信道的不同子径</a:t>
            </a:r>
            <a:endParaRPr lang="zh-CN" altLang="en-US">
              <a:solidFill>
                <a:srgbClr val="C00000"/>
              </a:solidFill>
            </a:endParaRPr>
          </a:p>
        </p:txBody>
      </p:sp>
      <p:sp>
        <p:nvSpPr>
          <p:cNvPr id="84" name="箭头: 右 83">
            <a:extLst>
              <a:ext uri="{FF2B5EF4-FFF2-40B4-BE49-F238E27FC236}">
                <a16:creationId xmlns:a16="http://schemas.microsoft.com/office/drawing/2014/main" id="{0732CD33-EE63-4312-8219-1A7F0197B5CB}"/>
              </a:ext>
            </a:extLst>
          </p:cNvPr>
          <p:cNvSpPr/>
          <p:nvPr/>
        </p:nvSpPr>
        <p:spPr>
          <a:xfrm>
            <a:off x="2867025" y="1347584"/>
            <a:ext cx="4007022" cy="26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B6AF5A96-6D23-41A2-9ED0-961A6C62BCF5}"/>
              </a:ext>
            </a:extLst>
          </p:cNvPr>
          <p:cNvSpPr txBox="1"/>
          <p:nvPr/>
        </p:nvSpPr>
        <p:spPr>
          <a:xfrm>
            <a:off x="6848551" y="1280074"/>
            <a:ext cx="3219373" cy="400110"/>
          </a:xfrm>
          <a:prstGeom prst="rect">
            <a:avLst/>
          </a:prstGeom>
          <a:noFill/>
        </p:spPr>
        <p:txBody>
          <a:bodyPr wrap="square">
            <a:spAutoFit/>
          </a:bodyPr>
          <a:lstStyle/>
          <a:p>
            <a:r>
              <a:rPr lang="zh-CN" altLang="en-US" sz="2000" b="1">
                <a:solidFill>
                  <a:srgbClr val="203864"/>
                </a:solidFill>
                <a:latin typeface="微软雅黑" panose="020B0503020204020204" pitchFamily="34" charset="-122"/>
                <a:ea typeface="微软雅黑" panose="020B0503020204020204" pitchFamily="34" charset="-122"/>
              </a:rPr>
              <a:t>信道知识空间特点的特点：</a:t>
            </a:r>
            <a:endParaRPr lang="zh-CN" altLang="en-US" sz="2000">
              <a:solidFill>
                <a:srgbClr val="203864"/>
              </a:solidFill>
            </a:endParaRPr>
          </a:p>
        </p:txBody>
      </p:sp>
      <p:sp>
        <p:nvSpPr>
          <p:cNvPr id="89" name="文本框 88">
            <a:extLst>
              <a:ext uri="{FF2B5EF4-FFF2-40B4-BE49-F238E27FC236}">
                <a16:creationId xmlns:a16="http://schemas.microsoft.com/office/drawing/2014/main" id="{A029BEE7-F187-4A87-B698-29B646248A69}"/>
              </a:ext>
            </a:extLst>
          </p:cNvPr>
          <p:cNvSpPr txBox="1"/>
          <p:nvPr/>
        </p:nvSpPr>
        <p:spPr>
          <a:xfrm>
            <a:off x="428625" y="6041980"/>
            <a:ext cx="11674575" cy="584775"/>
          </a:xfrm>
          <a:prstGeom prst="rect">
            <a:avLst/>
          </a:prstGeom>
          <a:noFill/>
        </p:spPr>
        <p:txBody>
          <a:bodyPr wrap="square">
            <a:spAutoFit/>
          </a:bodyPr>
          <a:lstStyle/>
          <a:p>
            <a:r>
              <a:rPr lang="en-US" altLang="zh-CN" sz="1600">
                <a:solidFill>
                  <a:srgbClr val="222222"/>
                </a:solidFill>
                <a:latin typeface="Arial" panose="020B0604020202020204" pitchFamily="34" charset="0"/>
              </a:rPr>
              <a:t>[1]</a:t>
            </a:r>
            <a:r>
              <a:rPr lang="en-US" altLang="zh-CN" sz="1600" b="0" i="0">
                <a:solidFill>
                  <a:srgbClr val="222222"/>
                </a:solidFill>
                <a:effectLst/>
                <a:latin typeface="Arial" panose="020B0604020202020204" pitchFamily="34" charset="0"/>
              </a:rPr>
              <a:t>Rottenberg F, Choi T, Luo P, et al. Performance analysis of channel extrapolation in FDD massive MIMO systems[J]. IEEE Transactions on Wireless Communications, 2020, 19(4): 2728-2741.</a:t>
            </a:r>
            <a:endParaRPr lang="zh-CN" altLang="en-US" sz="1600"/>
          </a:p>
        </p:txBody>
      </p:sp>
    </p:spTree>
    <p:extLst>
      <p:ext uri="{BB962C8B-B14F-4D97-AF65-F5344CB8AC3E}">
        <p14:creationId xmlns:p14="http://schemas.microsoft.com/office/powerpoint/2010/main" val="23690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a:bodyPr>
          <a:lstStyle/>
          <a:p>
            <a:r>
              <a:rPr lang="zh-CN" altLang="en-US"/>
              <a:t>基于场景表示网络的</a:t>
            </a:r>
            <a:r>
              <a:rPr lang="en-US" altLang="zh-CN"/>
              <a:t>CKM</a:t>
            </a:r>
            <a:r>
              <a:rPr lang="zh-CN" altLang="en-US"/>
              <a:t>构建</a:t>
            </a:r>
            <a:r>
              <a:rPr lang="en-US" altLang="zh-CN" sz="2000">
                <a:solidFill>
                  <a:srgbClr val="C00000"/>
                </a:solidFill>
              </a:rPr>
              <a:t>-</a:t>
            </a:r>
            <a:r>
              <a:rPr lang="zh-CN" altLang="en-US" sz="2000">
                <a:solidFill>
                  <a:srgbClr val="C00000"/>
                </a:solidFill>
              </a:rPr>
              <a:t>射线追踪模型聚合子信道</a:t>
            </a:r>
            <a:endParaRPr lang="zh-CN" altLang="en-US" dirty="0">
              <a:solidFill>
                <a:srgbClr val="C00000"/>
              </a:solidFill>
            </a:endParaRPr>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16</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2" name="图片 1">
            <a:extLst>
              <a:ext uri="{FF2B5EF4-FFF2-40B4-BE49-F238E27FC236}">
                <a16:creationId xmlns:a16="http://schemas.microsoft.com/office/drawing/2014/main" id="{3F66A37E-1BD8-4CC9-9E10-8FED1B8B10BA}"/>
              </a:ext>
            </a:extLst>
          </p:cNvPr>
          <p:cNvPicPr>
            <a:picLocks noChangeAspect="1"/>
          </p:cNvPicPr>
          <p:nvPr/>
        </p:nvPicPr>
        <p:blipFill>
          <a:blip r:embed="rId3"/>
          <a:stretch>
            <a:fillRect/>
          </a:stretch>
        </p:blipFill>
        <p:spPr>
          <a:xfrm>
            <a:off x="1702026" y="1453659"/>
            <a:ext cx="4763165" cy="1267002"/>
          </a:xfrm>
          <a:prstGeom prst="rect">
            <a:avLst/>
          </a:prstGeom>
        </p:spPr>
      </p:pic>
      <p:sp>
        <p:nvSpPr>
          <p:cNvPr id="3" name="文本框 2">
            <a:extLst>
              <a:ext uri="{FF2B5EF4-FFF2-40B4-BE49-F238E27FC236}">
                <a16:creationId xmlns:a16="http://schemas.microsoft.com/office/drawing/2014/main" id="{9BBE0779-6F1D-486D-AB06-D63C54AF666D}"/>
              </a:ext>
            </a:extLst>
          </p:cNvPr>
          <p:cNvSpPr txBox="1"/>
          <p:nvPr/>
        </p:nvSpPr>
        <p:spPr>
          <a:xfrm>
            <a:off x="-38016" y="1453659"/>
            <a:ext cx="1602476"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信道聚合方程：</a:t>
            </a:r>
          </a:p>
        </p:txBody>
      </p:sp>
      <p:pic>
        <p:nvPicPr>
          <p:cNvPr id="22" name="图片 21">
            <a:extLst>
              <a:ext uri="{FF2B5EF4-FFF2-40B4-BE49-F238E27FC236}">
                <a16:creationId xmlns:a16="http://schemas.microsoft.com/office/drawing/2014/main" id="{C5EAEB3E-73E6-470D-A7AC-D83ADC4EE643}"/>
              </a:ext>
            </a:extLst>
          </p:cNvPr>
          <p:cNvPicPr>
            <a:picLocks noChangeAspect="1"/>
          </p:cNvPicPr>
          <p:nvPr/>
        </p:nvPicPr>
        <p:blipFill>
          <a:blip r:embed="rId4"/>
          <a:stretch>
            <a:fillRect/>
          </a:stretch>
        </p:blipFill>
        <p:spPr>
          <a:xfrm>
            <a:off x="6589995" y="3748298"/>
            <a:ext cx="5387476" cy="1096974"/>
          </a:xfrm>
          <a:prstGeom prst="rect">
            <a:avLst/>
          </a:prstGeom>
        </p:spPr>
      </p:pic>
      <p:sp>
        <p:nvSpPr>
          <p:cNvPr id="25" name="文本框 24">
            <a:extLst>
              <a:ext uri="{FF2B5EF4-FFF2-40B4-BE49-F238E27FC236}">
                <a16:creationId xmlns:a16="http://schemas.microsoft.com/office/drawing/2014/main" id="{C97B1618-58C4-46B9-89E0-73C8795FD2EC}"/>
              </a:ext>
            </a:extLst>
          </p:cNvPr>
          <p:cNvSpPr txBox="1"/>
          <p:nvPr/>
        </p:nvSpPr>
        <p:spPr>
          <a:xfrm>
            <a:off x="7806004" y="3974565"/>
            <a:ext cx="339231" cy="338554"/>
          </a:xfrm>
          <a:prstGeom prst="rect">
            <a:avLst/>
          </a:prstGeom>
          <a:noFill/>
        </p:spPr>
        <p:txBody>
          <a:bodyPr wrap="square">
            <a:spAutoFit/>
          </a:bodyPr>
          <a:lstStyle/>
          <a:p>
            <a:r>
              <a:rPr lang="zh-CN" altLang="en-US" sz="1600" b="1" i="1">
                <a:solidFill>
                  <a:srgbClr val="000000"/>
                </a:solidFill>
                <a:effectLst/>
                <a:latin typeface="Symbol" panose="05050102010706020507" pitchFamily="18" charset="2"/>
              </a:rPr>
              <a:t></a:t>
            </a:r>
            <a:endParaRPr lang="zh-CN" altLang="en-US" sz="1600" i="1"/>
          </a:p>
        </p:txBody>
      </p:sp>
      <p:pic>
        <p:nvPicPr>
          <p:cNvPr id="24" name="图片 23">
            <a:extLst>
              <a:ext uri="{FF2B5EF4-FFF2-40B4-BE49-F238E27FC236}">
                <a16:creationId xmlns:a16="http://schemas.microsoft.com/office/drawing/2014/main" id="{D7B979D8-B559-466A-82E5-4DD95BEE20B7}"/>
              </a:ext>
            </a:extLst>
          </p:cNvPr>
          <p:cNvPicPr>
            <a:picLocks noChangeAspect="1"/>
          </p:cNvPicPr>
          <p:nvPr/>
        </p:nvPicPr>
        <p:blipFill>
          <a:blip r:embed="rId5"/>
          <a:stretch>
            <a:fillRect/>
          </a:stretch>
        </p:blipFill>
        <p:spPr>
          <a:xfrm>
            <a:off x="2317896" y="3092628"/>
            <a:ext cx="2367460" cy="495714"/>
          </a:xfrm>
          <a:prstGeom prst="rect">
            <a:avLst/>
          </a:prstGeom>
        </p:spPr>
      </p:pic>
      <p:sp>
        <p:nvSpPr>
          <p:cNvPr id="27" name="文本框 26">
            <a:extLst>
              <a:ext uri="{FF2B5EF4-FFF2-40B4-BE49-F238E27FC236}">
                <a16:creationId xmlns:a16="http://schemas.microsoft.com/office/drawing/2014/main" id="{53E253B0-C7EA-40DD-A409-8F462751DBCD}"/>
              </a:ext>
            </a:extLst>
          </p:cNvPr>
          <p:cNvSpPr txBox="1"/>
          <p:nvPr/>
        </p:nvSpPr>
        <p:spPr>
          <a:xfrm>
            <a:off x="-13740" y="3167647"/>
            <a:ext cx="2560236" cy="369332"/>
          </a:xfrm>
          <a:prstGeom prst="rect">
            <a:avLst/>
          </a:prstGeom>
          <a:noFill/>
        </p:spPr>
        <p:txBody>
          <a:bodyPr wrap="square" rtlCol="0">
            <a:spAutoFit/>
          </a:bodyPr>
          <a:lstStyle/>
          <a:p>
            <a:r>
              <a:rPr lang="en-US" altLang="zh-CN" b="1" i="1">
                <a:latin typeface="微软雅黑" panose="020B0503020204020204" pitchFamily="34" charset="-122"/>
                <a:ea typeface="微软雅黑" panose="020B0503020204020204" pitchFamily="34" charset="-122"/>
              </a:rPr>
              <a:t>φ</a:t>
            </a:r>
            <a:r>
              <a:rPr lang="zh-CN" altLang="en-US" b="1">
                <a:latin typeface="微软雅黑" panose="020B0503020204020204" pitchFamily="34" charset="-122"/>
                <a:ea typeface="微软雅黑" panose="020B0503020204020204" pitchFamily="34" charset="-122"/>
              </a:rPr>
              <a:t>方向上的体素位置：</a:t>
            </a:r>
          </a:p>
        </p:txBody>
      </p:sp>
      <p:pic>
        <p:nvPicPr>
          <p:cNvPr id="26" name="图片 25">
            <a:extLst>
              <a:ext uri="{FF2B5EF4-FFF2-40B4-BE49-F238E27FC236}">
                <a16:creationId xmlns:a16="http://schemas.microsoft.com/office/drawing/2014/main" id="{4E557EA9-F1AC-4846-A5BE-CEDB0079C398}"/>
              </a:ext>
            </a:extLst>
          </p:cNvPr>
          <p:cNvPicPr>
            <a:picLocks noChangeAspect="1"/>
          </p:cNvPicPr>
          <p:nvPr/>
        </p:nvPicPr>
        <p:blipFill>
          <a:blip r:embed="rId6"/>
          <a:stretch>
            <a:fillRect/>
          </a:stretch>
        </p:blipFill>
        <p:spPr>
          <a:xfrm>
            <a:off x="2930552" y="4182824"/>
            <a:ext cx="2560320" cy="684927"/>
          </a:xfrm>
          <a:prstGeom prst="rect">
            <a:avLst/>
          </a:prstGeom>
        </p:spPr>
      </p:pic>
      <p:pic>
        <p:nvPicPr>
          <p:cNvPr id="28" name="图片 27">
            <a:extLst>
              <a:ext uri="{FF2B5EF4-FFF2-40B4-BE49-F238E27FC236}">
                <a16:creationId xmlns:a16="http://schemas.microsoft.com/office/drawing/2014/main" id="{D4C755EF-1615-496E-B934-14F07962D7D2}"/>
              </a:ext>
            </a:extLst>
          </p:cNvPr>
          <p:cNvPicPr>
            <a:picLocks noChangeAspect="1"/>
          </p:cNvPicPr>
          <p:nvPr/>
        </p:nvPicPr>
        <p:blipFill>
          <a:blip r:embed="rId7"/>
          <a:stretch>
            <a:fillRect/>
          </a:stretch>
        </p:blipFill>
        <p:spPr>
          <a:xfrm>
            <a:off x="1043405" y="4339327"/>
            <a:ext cx="929387" cy="291669"/>
          </a:xfrm>
          <a:prstGeom prst="rect">
            <a:avLst/>
          </a:prstGeom>
        </p:spPr>
      </p:pic>
      <p:cxnSp>
        <p:nvCxnSpPr>
          <p:cNvPr id="31" name="直接箭头连接符 30">
            <a:extLst>
              <a:ext uri="{FF2B5EF4-FFF2-40B4-BE49-F238E27FC236}">
                <a16:creationId xmlns:a16="http://schemas.microsoft.com/office/drawing/2014/main" id="{E6D1B34E-7C41-4400-A043-B39F602C3E27}"/>
              </a:ext>
            </a:extLst>
          </p:cNvPr>
          <p:cNvCxnSpPr>
            <a:cxnSpLocks/>
          </p:cNvCxnSpPr>
          <p:nvPr/>
        </p:nvCxnSpPr>
        <p:spPr>
          <a:xfrm>
            <a:off x="2110358" y="4493621"/>
            <a:ext cx="7186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63D0DC45-6EA2-4E65-BF3E-A37E5BE2EA98}"/>
              </a:ext>
            </a:extLst>
          </p:cNvPr>
          <p:cNvSpPr txBox="1"/>
          <p:nvPr/>
        </p:nvSpPr>
        <p:spPr>
          <a:xfrm>
            <a:off x="225705" y="4282687"/>
            <a:ext cx="785162"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改写：</a:t>
            </a:r>
          </a:p>
        </p:txBody>
      </p:sp>
      <p:pic>
        <p:nvPicPr>
          <p:cNvPr id="34" name="图片 33">
            <a:extLst>
              <a:ext uri="{FF2B5EF4-FFF2-40B4-BE49-F238E27FC236}">
                <a16:creationId xmlns:a16="http://schemas.microsoft.com/office/drawing/2014/main" id="{0B921126-5089-477C-9424-5AA9CBE4CCDA}"/>
              </a:ext>
            </a:extLst>
          </p:cNvPr>
          <p:cNvPicPr>
            <a:picLocks noChangeAspect="1"/>
          </p:cNvPicPr>
          <p:nvPr/>
        </p:nvPicPr>
        <p:blipFill>
          <a:blip r:embed="rId8"/>
          <a:stretch>
            <a:fillRect/>
          </a:stretch>
        </p:blipFill>
        <p:spPr>
          <a:xfrm>
            <a:off x="8382312" y="1385157"/>
            <a:ext cx="3391304" cy="614452"/>
          </a:xfrm>
          <a:prstGeom prst="rect">
            <a:avLst/>
          </a:prstGeom>
        </p:spPr>
      </p:pic>
      <p:sp>
        <p:nvSpPr>
          <p:cNvPr id="36" name="文本框 35">
            <a:extLst>
              <a:ext uri="{FF2B5EF4-FFF2-40B4-BE49-F238E27FC236}">
                <a16:creationId xmlns:a16="http://schemas.microsoft.com/office/drawing/2014/main" id="{3AF98E52-3497-4C5E-89DE-D38FA96D6BC5}"/>
              </a:ext>
            </a:extLst>
          </p:cNvPr>
          <p:cNvSpPr txBox="1"/>
          <p:nvPr/>
        </p:nvSpPr>
        <p:spPr>
          <a:xfrm>
            <a:off x="6480431" y="1478255"/>
            <a:ext cx="1901881" cy="369332"/>
          </a:xfrm>
          <a:prstGeom prst="rect">
            <a:avLst/>
          </a:prstGeom>
          <a:noFill/>
        </p:spPr>
        <p:txBody>
          <a:bodyPr wrap="square" rtlCol="0">
            <a:spAutoFit/>
          </a:bodyPr>
          <a:lstStyle/>
          <a:p>
            <a:r>
              <a:rPr lang="en-US" altLang="zh-CN" b="1" i="1">
                <a:latin typeface="微软雅黑" panose="020B0503020204020204" pitchFamily="34" charset="-122"/>
                <a:ea typeface="微软雅黑" panose="020B0503020204020204" pitchFamily="34" charset="-122"/>
              </a:rPr>
              <a:t>φ</a:t>
            </a:r>
            <a:r>
              <a:rPr lang="zh-CN" altLang="en-US" b="1">
                <a:latin typeface="微软雅黑" panose="020B0503020204020204" pitchFamily="34" charset="-122"/>
                <a:ea typeface="微软雅黑" panose="020B0503020204020204" pitchFamily="34" charset="-122"/>
              </a:rPr>
              <a:t>方向上的子径：</a:t>
            </a:r>
          </a:p>
        </p:txBody>
      </p:sp>
      <p:cxnSp>
        <p:nvCxnSpPr>
          <p:cNvPr id="37" name="直接连接符 36">
            <a:extLst>
              <a:ext uri="{FF2B5EF4-FFF2-40B4-BE49-F238E27FC236}">
                <a16:creationId xmlns:a16="http://schemas.microsoft.com/office/drawing/2014/main" id="{8567B314-6B93-4CCB-B739-C3C151A83AE5}"/>
              </a:ext>
            </a:extLst>
          </p:cNvPr>
          <p:cNvCxnSpPr/>
          <p:nvPr/>
        </p:nvCxnSpPr>
        <p:spPr>
          <a:xfrm>
            <a:off x="6419471" y="1326515"/>
            <a:ext cx="0" cy="4825760"/>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8" name="图片 37">
            <a:extLst>
              <a:ext uri="{FF2B5EF4-FFF2-40B4-BE49-F238E27FC236}">
                <a16:creationId xmlns:a16="http://schemas.microsoft.com/office/drawing/2014/main" id="{DB9451D5-C52D-4006-AED8-AAC65949ACA8}"/>
              </a:ext>
            </a:extLst>
          </p:cNvPr>
          <p:cNvPicPr>
            <a:picLocks noChangeAspect="1"/>
          </p:cNvPicPr>
          <p:nvPr/>
        </p:nvPicPr>
        <p:blipFill>
          <a:blip r:embed="rId9"/>
          <a:stretch>
            <a:fillRect/>
          </a:stretch>
        </p:blipFill>
        <p:spPr>
          <a:xfrm>
            <a:off x="1135642" y="4999142"/>
            <a:ext cx="3853031" cy="1008347"/>
          </a:xfrm>
          <a:prstGeom prst="rect">
            <a:avLst/>
          </a:prstGeom>
        </p:spPr>
      </p:pic>
      <p:sp>
        <p:nvSpPr>
          <p:cNvPr id="40" name="文本框 39">
            <a:extLst>
              <a:ext uri="{FF2B5EF4-FFF2-40B4-BE49-F238E27FC236}">
                <a16:creationId xmlns:a16="http://schemas.microsoft.com/office/drawing/2014/main" id="{3369EFE2-7533-44F5-AD06-AD08FEF28090}"/>
              </a:ext>
            </a:extLst>
          </p:cNvPr>
          <p:cNvSpPr txBox="1"/>
          <p:nvPr/>
        </p:nvSpPr>
        <p:spPr>
          <a:xfrm>
            <a:off x="16401" y="4826512"/>
            <a:ext cx="1265922" cy="646331"/>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对数形式便于计算：</a:t>
            </a:r>
          </a:p>
        </p:txBody>
      </p:sp>
      <p:pic>
        <p:nvPicPr>
          <p:cNvPr id="39" name="图片 38">
            <a:extLst>
              <a:ext uri="{FF2B5EF4-FFF2-40B4-BE49-F238E27FC236}">
                <a16:creationId xmlns:a16="http://schemas.microsoft.com/office/drawing/2014/main" id="{C18BFBFF-1EA5-44E6-8377-AA2800577FCA}"/>
              </a:ext>
            </a:extLst>
          </p:cNvPr>
          <p:cNvPicPr>
            <a:picLocks noChangeAspect="1"/>
          </p:cNvPicPr>
          <p:nvPr/>
        </p:nvPicPr>
        <p:blipFill>
          <a:blip r:embed="rId10"/>
          <a:stretch>
            <a:fillRect/>
          </a:stretch>
        </p:blipFill>
        <p:spPr>
          <a:xfrm>
            <a:off x="7079496" y="2240767"/>
            <a:ext cx="5027801" cy="1096974"/>
          </a:xfrm>
          <a:prstGeom prst="rect">
            <a:avLst/>
          </a:prstGeom>
        </p:spPr>
      </p:pic>
      <p:sp>
        <p:nvSpPr>
          <p:cNvPr id="41" name="箭头: 右 40">
            <a:extLst>
              <a:ext uri="{FF2B5EF4-FFF2-40B4-BE49-F238E27FC236}">
                <a16:creationId xmlns:a16="http://schemas.microsoft.com/office/drawing/2014/main" id="{CE44CA16-6491-43CF-84BE-49AA7D2AAF75}"/>
              </a:ext>
            </a:extLst>
          </p:cNvPr>
          <p:cNvSpPr/>
          <p:nvPr/>
        </p:nvSpPr>
        <p:spPr>
          <a:xfrm rot="1439242">
            <a:off x="5230766" y="1948823"/>
            <a:ext cx="1943245" cy="202467"/>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AAB2F6A0-9F5E-4256-9AF0-045E968BC61D}"/>
              </a:ext>
            </a:extLst>
          </p:cNvPr>
          <p:cNvGrpSpPr/>
          <p:nvPr/>
        </p:nvGrpSpPr>
        <p:grpSpPr>
          <a:xfrm>
            <a:off x="7053003" y="5107431"/>
            <a:ext cx="4083913" cy="948593"/>
            <a:chOff x="11696699" y="3234231"/>
            <a:chExt cx="4221480" cy="948593"/>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D22EBD7A-4DBB-4351-B2AA-CFACD4B6A386}"/>
                    </a:ext>
                  </a:extLst>
                </p:cNvPr>
                <p:cNvSpPr txBox="1"/>
                <p:nvPr/>
              </p:nvSpPr>
              <p:spPr>
                <a:xfrm>
                  <a:off x="11696699" y="3234231"/>
                  <a:ext cx="4221480" cy="948593"/>
                </a:xfrm>
                <a:prstGeom prst="rect">
                  <a:avLst/>
                </a:prstGeom>
                <a:noFill/>
              </p:spPr>
              <p:txBody>
                <a:bodyPr wrap="square" rtlCol="0">
                  <a:spAutoFit/>
                </a:bodyPr>
                <a:lstStyle/>
                <a:p>
                  <a:pPr>
                    <a:lnSpc>
                      <a:spcPct val="150000"/>
                    </a:lnSpc>
                  </a:pPr>
                  <a:r>
                    <a:rPr lang="zh-CN" altLang="en-US" b="1">
                      <a:solidFill>
                        <a:srgbClr val="FF0000"/>
                      </a:solidFill>
                      <a:latin typeface="微软雅黑" panose="020B0503020204020204" pitchFamily="34" charset="-122"/>
                      <a:ea typeface="微软雅黑" panose="020B0503020204020204" pitchFamily="34" charset="-122"/>
                    </a:rPr>
                    <a:t>只有每个体素的衰减属性</a:t>
                  </a:r>
                  <a14:m>
                    <m:oMath xmlns:m="http://schemas.openxmlformats.org/officeDocument/2006/math">
                      <m:acc>
                        <m:accPr>
                          <m:chr m:val="̂"/>
                          <m:ctrlPr>
                            <a:rPr lang="zh-CN" altLang="zh-CN" sz="1800" i="1" smtClean="0">
                              <a:solidFill>
                                <a:srgbClr val="FF0000"/>
                              </a:solidFill>
                              <a:effectLst/>
                              <a:latin typeface="Cambria Math" panose="02040503050406030204" pitchFamily="18" charset="0"/>
                              <a:ea typeface="Cambria Math" panose="02040503050406030204" pitchFamily="18" charset="0"/>
                              <a:cs typeface="Segoe UI" panose="020B0502040204020203" pitchFamily="34" charset="0"/>
                            </a:rPr>
                          </m:ctrlPr>
                        </m:accPr>
                        <m:e>
                          <m:r>
                            <a:rPr lang="en-US" altLang="zh-CN" sz="1800" b="1"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𝜹</m:t>
                          </m:r>
                        </m:e>
                      </m:acc>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m:t>
                      </m:r>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𝑃</m:t>
                      </m:r>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m:t>
                      </m:r>
                      <m:acc>
                        <m:accPr>
                          <m:chr m:val="̃"/>
                          <m:ctrlPr>
                            <a:rPr lang="zh-CN" altLang="zh-CN" sz="1800" i="1">
                              <a:solidFill>
                                <a:srgbClr val="FF0000"/>
                              </a:solidFill>
                              <a:effectLst/>
                              <a:latin typeface="Cambria Math" panose="02040503050406030204" pitchFamily="18" charset="0"/>
                              <a:ea typeface="Cambria Math" panose="02040503050406030204" pitchFamily="18" charset="0"/>
                              <a:cs typeface="Segoe UI" panose="020B0502040204020203" pitchFamily="34" charset="0"/>
                            </a:rPr>
                          </m:ctrlPr>
                        </m:accPr>
                        <m:e>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𝑟</m:t>
                          </m:r>
                        </m:e>
                      </m:acc>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m:t>
                      </m:r>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𝜑</m:t>
                      </m:r>
                      <m:r>
                        <a:rPr lang="en-US" altLang="zh-CN" sz="1800" i="1">
                          <a:solidFill>
                            <a:srgbClr val="FF0000"/>
                          </a:solidFill>
                          <a:effectLst/>
                          <a:latin typeface="Cambria Math" panose="02040503050406030204" pitchFamily="18" charset="0"/>
                          <a:ea typeface="宋体" panose="02010600030101010101" pitchFamily="2" charset="-122"/>
                          <a:cs typeface="Segoe UI" panose="020B0502040204020203" pitchFamily="34" charset="0"/>
                        </a:rPr>
                        <m:t>))</m:t>
                      </m:r>
                    </m:oMath>
                  </a14:m>
                  <a:endParaRPr lang="en-US" altLang="zh-CN" b="1">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b="1">
                      <a:solidFill>
                        <a:srgbClr val="FF0000"/>
                      </a:solidFill>
                      <a:latin typeface="微软雅黑" panose="020B0503020204020204" pitchFamily="34" charset="-122"/>
                      <a:ea typeface="微软雅黑" panose="020B0503020204020204" pitchFamily="34" charset="-122"/>
                    </a:rPr>
                    <a:t>和重传信号</a:t>
                  </a:r>
                  <a14:m>
                    <m:oMath xmlns:m="http://schemas.openxmlformats.org/officeDocument/2006/math">
                      <m:sSub>
                        <m:sSubPr>
                          <m:ctrlPr>
                            <a:rPr lang="zh-CN" altLang="zh-CN" i="1" smtClean="0">
                              <a:solidFill>
                                <a:srgbClr val="FF0000"/>
                              </a:solidFill>
                              <a:effectLst/>
                              <a:latin typeface="Cambria Math" panose="02040503050406030204" pitchFamily="18" charset="0"/>
                              <a:ea typeface="Cambria Math" panose="02040503050406030204" pitchFamily="18" charset="0"/>
                              <a:cs typeface="Segoe UI" panose="020B0502040204020203" pitchFamily="34" charset="0"/>
                            </a:rPr>
                          </m:ctrlPr>
                        </m:sSubPr>
                        <m:e>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𝑆</m:t>
                          </m:r>
                        </m:e>
                        <m:sub>
                          <m:r>
                            <a:rPr lang="en-US" altLang="zh-CN" sz="1800" b="1"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𝑯</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r>
                            <a:rPr lang="en-US" altLang="zh-CN" sz="1800" b="1"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𝑷</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𝑟</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r>
                            <a:rPr lang="en-US" altLang="zh-CN" sz="1800" b="1"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𝝋</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r>
                            <a:rPr lang="en-US" altLang="zh-CN" sz="1800" b="1" i="1" smtClean="0">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r>
                            <a:rPr lang="en-US" altLang="zh-CN" sz="1800" b="1"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𝝋</m:t>
                          </m:r>
                          <m:r>
                            <a:rPr lang="en-US" altLang="zh-CN" sz="1800" i="1">
                              <a:solidFill>
                                <a:srgbClr val="FF0000"/>
                              </a:solidFill>
                              <a:effectLst/>
                              <a:latin typeface="Cambria Math" panose="02040503050406030204" pitchFamily="18" charset="0"/>
                              <a:ea typeface="等线" panose="02010600030101010101" pitchFamily="2" charset="-122"/>
                              <a:cs typeface="Segoe UI" panose="020B0502040204020203" pitchFamily="34" charset="0"/>
                            </a:rPr>
                            <m:t>)</m:t>
                          </m:r>
                        </m:sub>
                      </m:sSub>
                    </m:oMath>
                  </a14:m>
                  <a:r>
                    <a:rPr lang="zh-CN" altLang="en-US" b="1">
                      <a:solidFill>
                        <a:srgbClr val="FF0000"/>
                      </a:solidFill>
                      <a:latin typeface="微软雅黑" panose="020B0503020204020204" pitchFamily="34" charset="-122"/>
                      <a:ea typeface="微软雅黑" panose="020B0503020204020204" pitchFamily="34" charset="-122"/>
                    </a:rPr>
                    <a:t>未知</a:t>
                  </a:r>
                </a:p>
              </p:txBody>
            </p:sp>
          </mc:Choice>
          <mc:Fallback xmlns="">
            <p:sp>
              <p:nvSpPr>
                <p:cNvPr id="42" name="文本框 41">
                  <a:extLst>
                    <a:ext uri="{FF2B5EF4-FFF2-40B4-BE49-F238E27FC236}">
                      <a16:creationId xmlns:a16="http://schemas.microsoft.com/office/drawing/2014/main" id="{D22EBD7A-4DBB-4351-B2AA-CFACD4B6A386}"/>
                    </a:ext>
                  </a:extLst>
                </p:cNvPr>
                <p:cNvSpPr txBox="1">
                  <a:spLocks noRot="1" noChangeAspect="1" noMove="1" noResize="1" noEditPoints="1" noAdjustHandles="1" noChangeArrowheads="1" noChangeShapeType="1" noTextEdit="1"/>
                </p:cNvSpPr>
                <p:nvPr/>
              </p:nvSpPr>
              <p:spPr>
                <a:xfrm>
                  <a:off x="11696699" y="3234231"/>
                  <a:ext cx="4221480" cy="948593"/>
                </a:xfrm>
                <a:prstGeom prst="rect">
                  <a:avLst/>
                </a:prstGeom>
                <a:blipFill>
                  <a:blip r:embed="rId11"/>
                  <a:stretch>
                    <a:fillRect l="-1343" b="-7097"/>
                  </a:stretch>
                </a:blipFill>
              </p:spPr>
              <p:txBody>
                <a:bodyPr/>
                <a:lstStyle/>
                <a:p>
                  <a:r>
                    <a:rPr lang="zh-CN" altLang="en-US">
                      <a:noFill/>
                    </a:rPr>
                    <a:t> </a:t>
                  </a:r>
                </a:p>
              </p:txBody>
            </p:sp>
          </mc:Fallback>
        </mc:AlternateContent>
        <p:sp>
          <p:nvSpPr>
            <p:cNvPr id="46" name="矩形 45">
              <a:extLst>
                <a:ext uri="{FF2B5EF4-FFF2-40B4-BE49-F238E27FC236}">
                  <a16:creationId xmlns:a16="http://schemas.microsoft.com/office/drawing/2014/main" id="{B2E8C163-0162-4D8E-9A7C-0FC74657D333}"/>
                </a:ext>
              </a:extLst>
            </p:cNvPr>
            <p:cNvSpPr/>
            <p:nvPr/>
          </p:nvSpPr>
          <p:spPr>
            <a:xfrm>
              <a:off x="11696699" y="3278376"/>
              <a:ext cx="3855587" cy="904447"/>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10616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fontScale="90000"/>
          </a:bodyPr>
          <a:lstStyle/>
          <a:p>
            <a:r>
              <a:rPr lang="zh-CN" altLang="en-US"/>
              <a:t>基于场景表示网络的</a:t>
            </a:r>
            <a:r>
              <a:rPr lang="en-US" altLang="zh-CN"/>
              <a:t>CKM</a:t>
            </a:r>
            <a:r>
              <a:rPr lang="zh-CN" altLang="en-US"/>
              <a:t>构建</a:t>
            </a:r>
            <a:r>
              <a:rPr lang="en-US" altLang="zh-CN" sz="2000">
                <a:solidFill>
                  <a:srgbClr val="C00000"/>
                </a:solidFill>
              </a:rPr>
              <a:t>-</a:t>
            </a:r>
            <a:r>
              <a:rPr lang="zh-CN" altLang="en-US" sz="2000">
                <a:solidFill>
                  <a:srgbClr val="C00000"/>
                </a:solidFill>
              </a:rPr>
              <a:t>场景表示网络预测衰减属性与重传信号</a:t>
            </a:r>
            <a:endParaRPr lang="zh-CN" altLang="en-US" dirty="0">
              <a:solidFill>
                <a:srgbClr val="C00000"/>
              </a:solidFill>
            </a:endParaRPr>
          </a:p>
        </p:txBody>
      </p:sp>
      <p:sp>
        <p:nvSpPr>
          <p:cNvPr id="19" name="灯片编号占位符 2"/>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17</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B413A1DA-2EE8-4A71-AC6D-1BFBAD3BBDD7}"/>
              </a:ext>
            </a:extLst>
          </p:cNvPr>
          <p:cNvSpPr txBox="1"/>
          <p:nvPr/>
        </p:nvSpPr>
        <p:spPr>
          <a:xfrm>
            <a:off x="1003412" y="1035781"/>
            <a:ext cx="3228223" cy="461665"/>
          </a:xfrm>
          <a:prstGeom prst="rect">
            <a:avLst/>
          </a:prstGeom>
          <a:noFill/>
        </p:spPr>
        <p:txBody>
          <a:bodyPr wrap="square" rtlCol="0">
            <a:spAutoFit/>
          </a:bodyPr>
          <a:lstStyle/>
          <a:p>
            <a:r>
              <a:rPr lang="zh-CN" altLang="en-US" sz="2400" b="1">
                <a:solidFill>
                  <a:srgbClr val="203864"/>
                </a:solidFill>
                <a:latin typeface="微软雅黑" panose="020B0503020204020204" pitchFamily="34" charset="-122"/>
                <a:ea typeface="微软雅黑" panose="020B0503020204020204" pitchFamily="34" charset="-122"/>
              </a:rPr>
              <a:t>场景表示网络</a:t>
            </a:r>
          </a:p>
        </p:txBody>
      </p:sp>
      <p:sp>
        <p:nvSpPr>
          <p:cNvPr id="20" name="矩形 19">
            <a:extLst>
              <a:ext uri="{FF2B5EF4-FFF2-40B4-BE49-F238E27FC236}">
                <a16:creationId xmlns:a16="http://schemas.microsoft.com/office/drawing/2014/main" id="{FF2FAA9D-D26E-4F10-B4B2-2D1FDFCEAF78}"/>
              </a:ext>
            </a:extLst>
          </p:cNvPr>
          <p:cNvSpPr/>
          <p:nvPr/>
        </p:nvSpPr>
        <p:spPr>
          <a:xfrm>
            <a:off x="1853973" y="2441959"/>
            <a:ext cx="280988" cy="175895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946EF45-48AC-42DA-9BF0-B1DF9B9CBD36}"/>
              </a:ext>
            </a:extLst>
          </p:cNvPr>
          <p:cNvSpPr/>
          <p:nvPr/>
        </p:nvSpPr>
        <p:spPr>
          <a:xfrm>
            <a:off x="2577859" y="2441959"/>
            <a:ext cx="280988" cy="175895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5AB1B98E-E18E-43FF-8BE9-E6752146F3DA}"/>
              </a:ext>
            </a:extLst>
          </p:cNvPr>
          <p:cNvSpPr txBox="1"/>
          <p:nvPr/>
        </p:nvSpPr>
        <p:spPr>
          <a:xfrm>
            <a:off x="2169082" y="3136768"/>
            <a:ext cx="349250" cy="369332"/>
          </a:xfrm>
          <a:prstGeom prst="rect">
            <a:avLst/>
          </a:prstGeom>
          <a:noFill/>
        </p:spPr>
        <p:txBody>
          <a:bodyPr wrap="square" rtlCol="0">
            <a:spAutoFit/>
          </a:bodyPr>
          <a:lstStyle/>
          <a:p>
            <a:r>
              <a:rPr lang="en-US" altLang="zh-CN" b="1"/>
              <a:t>…</a:t>
            </a:r>
            <a:endParaRPr lang="zh-CN" altLang="en-US" b="1"/>
          </a:p>
        </p:txBody>
      </p:sp>
      <p:sp>
        <p:nvSpPr>
          <p:cNvPr id="23" name="文本框 22">
            <a:extLst>
              <a:ext uri="{FF2B5EF4-FFF2-40B4-BE49-F238E27FC236}">
                <a16:creationId xmlns:a16="http://schemas.microsoft.com/office/drawing/2014/main" id="{0EBE81D1-31B0-4829-99D3-A41C2C9E9B60}"/>
              </a:ext>
            </a:extLst>
          </p:cNvPr>
          <p:cNvSpPr txBox="1"/>
          <p:nvPr/>
        </p:nvSpPr>
        <p:spPr>
          <a:xfrm>
            <a:off x="716530" y="3032509"/>
            <a:ext cx="469900" cy="369332"/>
          </a:xfrm>
          <a:prstGeom prst="rect">
            <a:avLst/>
          </a:prstGeom>
          <a:noFill/>
        </p:spPr>
        <p:txBody>
          <a:bodyPr wrap="square" rtlCol="0">
            <a:spAutoFit/>
          </a:bodyPr>
          <a:lstStyle/>
          <a:p>
            <a:endParaRPr lang="zh-CN" altLang="en-US"/>
          </a:p>
        </p:txBody>
      </p:sp>
      <p:sp>
        <p:nvSpPr>
          <p:cNvPr id="24" name="矩形 23">
            <a:extLst>
              <a:ext uri="{FF2B5EF4-FFF2-40B4-BE49-F238E27FC236}">
                <a16:creationId xmlns:a16="http://schemas.microsoft.com/office/drawing/2014/main" id="{39F0EF8B-95CD-4368-B43D-0DC23D89DAC6}"/>
              </a:ext>
            </a:extLst>
          </p:cNvPr>
          <p:cNvSpPr/>
          <p:nvPr/>
        </p:nvSpPr>
        <p:spPr>
          <a:xfrm>
            <a:off x="823685" y="3169034"/>
            <a:ext cx="627857" cy="304800"/>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5" name="直接箭头连接符 24">
            <a:extLst>
              <a:ext uri="{FF2B5EF4-FFF2-40B4-BE49-F238E27FC236}">
                <a16:creationId xmlns:a16="http://schemas.microsoft.com/office/drawing/2014/main" id="{B9DBEC52-391B-4F97-B2F3-6BCCA66CCC29}"/>
              </a:ext>
            </a:extLst>
          </p:cNvPr>
          <p:cNvCxnSpPr>
            <a:stCxn id="24" idx="3"/>
            <a:endCxn id="20" idx="1"/>
          </p:cNvCxnSpPr>
          <p:nvPr/>
        </p:nvCxnSpPr>
        <p:spPr>
          <a:xfrm>
            <a:off x="1451542" y="3321434"/>
            <a:ext cx="40243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E08EDD-D4F9-4C0B-B264-620637BD3B79}"/>
              </a:ext>
            </a:extLst>
          </p:cNvPr>
          <p:cNvCxnSpPr>
            <a:cxnSpLocks/>
          </p:cNvCxnSpPr>
          <p:nvPr/>
        </p:nvCxnSpPr>
        <p:spPr>
          <a:xfrm flipV="1">
            <a:off x="2858847" y="3326199"/>
            <a:ext cx="1096659" cy="92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E678F17-3AA1-4337-8ECB-149E99D9CE39}"/>
              </a:ext>
            </a:extLst>
          </p:cNvPr>
          <p:cNvCxnSpPr>
            <a:cxnSpLocks/>
          </p:cNvCxnSpPr>
          <p:nvPr/>
        </p:nvCxnSpPr>
        <p:spPr>
          <a:xfrm>
            <a:off x="3517356" y="3735771"/>
            <a:ext cx="4381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EE35F7B-C6EA-49C0-8947-0C9400892E3B}"/>
              </a:ext>
            </a:extLst>
          </p:cNvPr>
          <p:cNvSpPr/>
          <p:nvPr/>
        </p:nvSpPr>
        <p:spPr>
          <a:xfrm>
            <a:off x="3950647" y="2441959"/>
            <a:ext cx="280988" cy="175895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AFA244A3-890A-4737-A6B8-C160D0E0E1C8}"/>
              </a:ext>
            </a:extLst>
          </p:cNvPr>
          <p:cNvSpPr/>
          <p:nvPr/>
        </p:nvSpPr>
        <p:spPr>
          <a:xfrm>
            <a:off x="4664926" y="2441959"/>
            <a:ext cx="280988" cy="175895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873832F5-A694-4B1D-8F45-B28F34450249}"/>
              </a:ext>
            </a:extLst>
          </p:cNvPr>
          <p:cNvSpPr txBox="1"/>
          <p:nvPr/>
        </p:nvSpPr>
        <p:spPr>
          <a:xfrm>
            <a:off x="4256149" y="3136768"/>
            <a:ext cx="349250" cy="369332"/>
          </a:xfrm>
          <a:prstGeom prst="rect">
            <a:avLst/>
          </a:prstGeom>
          <a:noFill/>
        </p:spPr>
        <p:txBody>
          <a:bodyPr wrap="square" rtlCol="0">
            <a:spAutoFit/>
          </a:bodyPr>
          <a:lstStyle/>
          <a:p>
            <a:r>
              <a:rPr lang="en-US" altLang="zh-CN" b="1"/>
              <a:t>…</a:t>
            </a:r>
            <a:endParaRPr lang="zh-CN" altLang="en-US" b="1"/>
          </a:p>
        </p:txBody>
      </p:sp>
      <p:cxnSp>
        <p:nvCxnSpPr>
          <p:cNvPr id="31" name="直接箭头连接符 30">
            <a:extLst>
              <a:ext uri="{FF2B5EF4-FFF2-40B4-BE49-F238E27FC236}">
                <a16:creationId xmlns:a16="http://schemas.microsoft.com/office/drawing/2014/main" id="{21E9F370-C2EC-46CF-8FEF-CE138BB18B83}"/>
              </a:ext>
            </a:extLst>
          </p:cNvPr>
          <p:cNvCxnSpPr>
            <a:cxnSpLocks/>
          </p:cNvCxnSpPr>
          <p:nvPr/>
        </p:nvCxnSpPr>
        <p:spPr>
          <a:xfrm>
            <a:off x="4945914" y="3321434"/>
            <a:ext cx="4381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EDD74EDA-F7BC-4C4A-BC4C-5E5613622C38}"/>
              </a:ext>
            </a:extLst>
          </p:cNvPr>
          <p:cNvSpPr/>
          <p:nvPr/>
        </p:nvSpPr>
        <p:spPr>
          <a:xfrm>
            <a:off x="5420778" y="3173293"/>
            <a:ext cx="843768" cy="3048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i="1">
              <a:solidFill>
                <a:schemeClr val="tx1"/>
              </a:solidFill>
              <a:latin typeface="Cambria Math" panose="02040503050406030204" pitchFamily="18" charset="0"/>
            </a:endParaRPr>
          </a:p>
        </p:txBody>
      </p:sp>
      <p:grpSp>
        <p:nvGrpSpPr>
          <p:cNvPr id="33" name="组合 32">
            <a:extLst>
              <a:ext uri="{FF2B5EF4-FFF2-40B4-BE49-F238E27FC236}">
                <a16:creationId xmlns:a16="http://schemas.microsoft.com/office/drawing/2014/main" id="{05C33185-F871-40CD-830D-CF85D8F4B950}"/>
              </a:ext>
            </a:extLst>
          </p:cNvPr>
          <p:cNvGrpSpPr/>
          <p:nvPr/>
        </p:nvGrpSpPr>
        <p:grpSpPr>
          <a:xfrm>
            <a:off x="716530" y="4965992"/>
            <a:ext cx="2085170" cy="329900"/>
            <a:chOff x="1040607" y="4778283"/>
            <a:chExt cx="2085170" cy="329900"/>
          </a:xfrm>
        </p:grpSpPr>
        <p:sp>
          <p:nvSpPr>
            <p:cNvPr id="34" name="矩形 33">
              <a:extLst>
                <a:ext uri="{FF2B5EF4-FFF2-40B4-BE49-F238E27FC236}">
                  <a16:creationId xmlns:a16="http://schemas.microsoft.com/office/drawing/2014/main" id="{DAE7D0BD-71CF-4E2A-9E9D-BFA8B52E7243}"/>
                </a:ext>
              </a:extLst>
            </p:cNvPr>
            <p:cNvSpPr/>
            <p:nvPr/>
          </p:nvSpPr>
          <p:spPr>
            <a:xfrm>
              <a:off x="1040607" y="4778283"/>
              <a:ext cx="627857" cy="32990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844D7B6-E71F-42B1-A4C7-4A025C094F01}"/>
                </a:ext>
              </a:extLst>
            </p:cNvPr>
            <p:cNvSpPr txBox="1"/>
            <p:nvPr/>
          </p:nvSpPr>
          <p:spPr>
            <a:xfrm>
              <a:off x="1668464" y="4800406"/>
              <a:ext cx="1457313"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FC Layer + </a:t>
              </a:r>
              <a:r>
                <a:rPr lang="en-US" altLang="zh-CN" sz="1400" err="1">
                  <a:latin typeface="Times New Roman" panose="02020603050405020304" pitchFamily="18" charset="0"/>
                  <a:cs typeface="Times New Roman" panose="02020603050405020304" pitchFamily="18" charset="0"/>
                </a:rPr>
                <a:t>ReLu</a:t>
              </a:r>
              <a:endParaRPr lang="zh-CN" altLang="en-US" sz="1400">
                <a:latin typeface="Times New Roman" panose="02020603050405020304" pitchFamily="18" charset="0"/>
                <a:cs typeface="Times New Roman" panose="02020603050405020304" pitchFamily="18" charset="0"/>
              </a:endParaRPr>
            </a:p>
          </p:txBody>
        </p:sp>
      </p:grpSp>
      <p:cxnSp>
        <p:nvCxnSpPr>
          <p:cNvPr id="36" name="直接连接符 35">
            <a:extLst>
              <a:ext uri="{FF2B5EF4-FFF2-40B4-BE49-F238E27FC236}">
                <a16:creationId xmlns:a16="http://schemas.microsoft.com/office/drawing/2014/main" id="{C45A0C46-EBF0-4BAF-BB14-7F835C2C1E32}"/>
              </a:ext>
            </a:extLst>
          </p:cNvPr>
          <p:cNvCxnSpPr/>
          <p:nvPr/>
        </p:nvCxnSpPr>
        <p:spPr>
          <a:xfrm>
            <a:off x="3531645" y="3726246"/>
            <a:ext cx="0" cy="739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A874558-7B57-4222-A81F-3D543E1585C2}"/>
              </a:ext>
            </a:extLst>
          </p:cNvPr>
          <p:cNvGrpSpPr/>
          <p:nvPr/>
        </p:nvGrpSpPr>
        <p:grpSpPr>
          <a:xfrm>
            <a:off x="3173606" y="4965992"/>
            <a:ext cx="1221149" cy="317350"/>
            <a:chOff x="3151146" y="4790833"/>
            <a:chExt cx="1221149" cy="317350"/>
          </a:xfrm>
        </p:grpSpPr>
        <p:sp>
          <p:nvSpPr>
            <p:cNvPr id="38" name="矩形 37">
              <a:extLst>
                <a:ext uri="{FF2B5EF4-FFF2-40B4-BE49-F238E27FC236}">
                  <a16:creationId xmlns:a16="http://schemas.microsoft.com/office/drawing/2014/main" id="{CAEE2E33-D288-495F-A108-746ECEA477D8}"/>
                </a:ext>
              </a:extLst>
            </p:cNvPr>
            <p:cNvSpPr/>
            <p:nvPr/>
          </p:nvSpPr>
          <p:spPr>
            <a:xfrm>
              <a:off x="3151146" y="4790833"/>
              <a:ext cx="627857" cy="304800"/>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38">
              <a:extLst>
                <a:ext uri="{FF2B5EF4-FFF2-40B4-BE49-F238E27FC236}">
                  <a16:creationId xmlns:a16="http://schemas.microsoft.com/office/drawing/2014/main" id="{6793E669-6109-4B36-89F3-BA13D4DA70DA}"/>
                </a:ext>
              </a:extLst>
            </p:cNvPr>
            <p:cNvSpPr txBox="1"/>
            <p:nvPr/>
          </p:nvSpPr>
          <p:spPr>
            <a:xfrm>
              <a:off x="3774145" y="4800406"/>
              <a:ext cx="598150"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Input</a:t>
              </a:r>
              <a:endParaRPr lang="zh-CN" altLang="en-US" sz="1400">
                <a:latin typeface="Times New Roman" panose="02020603050405020304" pitchFamily="18" charset="0"/>
                <a:cs typeface="Times New Roman" panose="02020603050405020304" pitchFamily="18" charset="0"/>
              </a:endParaRPr>
            </a:p>
          </p:txBody>
        </p:sp>
      </p:grpSp>
      <p:grpSp>
        <p:nvGrpSpPr>
          <p:cNvPr id="40" name="组合 39">
            <a:extLst>
              <a:ext uri="{FF2B5EF4-FFF2-40B4-BE49-F238E27FC236}">
                <a16:creationId xmlns:a16="http://schemas.microsoft.com/office/drawing/2014/main" id="{DFCEE1DA-3EA6-4500-B64D-7BD692BCECA8}"/>
              </a:ext>
            </a:extLst>
          </p:cNvPr>
          <p:cNvGrpSpPr/>
          <p:nvPr/>
        </p:nvGrpSpPr>
        <p:grpSpPr>
          <a:xfrm>
            <a:off x="4766661" y="4965992"/>
            <a:ext cx="1329339" cy="307777"/>
            <a:chOff x="4463666" y="4790833"/>
            <a:chExt cx="1329339" cy="307777"/>
          </a:xfrm>
        </p:grpSpPr>
        <p:sp>
          <p:nvSpPr>
            <p:cNvPr id="41" name="矩形 40">
              <a:extLst>
                <a:ext uri="{FF2B5EF4-FFF2-40B4-BE49-F238E27FC236}">
                  <a16:creationId xmlns:a16="http://schemas.microsoft.com/office/drawing/2014/main" id="{119140B9-9B0B-462E-A6FE-4408A7D3D664}"/>
                </a:ext>
              </a:extLst>
            </p:cNvPr>
            <p:cNvSpPr/>
            <p:nvPr/>
          </p:nvSpPr>
          <p:spPr>
            <a:xfrm>
              <a:off x="4463666" y="4790833"/>
              <a:ext cx="627857" cy="3048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a:extLst>
                <a:ext uri="{FF2B5EF4-FFF2-40B4-BE49-F238E27FC236}">
                  <a16:creationId xmlns:a16="http://schemas.microsoft.com/office/drawing/2014/main" id="{D23C42E2-65F0-4060-8236-1F9446EA9C98}"/>
                </a:ext>
              </a:extLst>
            </p:cNvPr>
            <p:cNvSpPr txBox="1"/>
            <p:nvPr/>
          </p:nvSpPr>
          <p:spPr>
            <a:xfrm>
              <a:off x="5093015" y="4790833"/>
              <a:ext cx="699990"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Output</a:t>
              </a:r>
              <a:endParaRPr lang="zh-CN" altLang="en-US" sz="1400">
                <a:latin typeface="Times New Roman" panose="02020603050405020304" pitchFamily="18" charset="0"/>
                <a:cs typeface="Times New Roman" panose="02020603050405020304" pitchFamily="18" charset="0"/>
              </a:endParaRPr>
            </a:p>
          </p:txBody>
        </p:sp>
      </p:grpSp>
      <p:sp>
        <p:nvSpPr>
          <p:cNvPr id="43" name="矩形 42">
            <a:extLst>
              <a:ext uri="{FF2B5EF4-FFF2-40B4-BE49-F238E27FC236}">
                <a16:creationId xmlns:a16="http://schemas.microsoft.com/office/drawing/2014/main" id="{3B6D28CA-881C-4A49-94E8-663D23E523AF}"/>
              </a:ext>
            </a:extLst>
          </p:cNvPr>
          <p:cNvSpPr/>
          <p:nvPr/>
        </p:nvSpPr>
        <p:spPr>
          <a:xfrm>
            <a:off x="3333818" y="4463075"/>
            <a:ext cx="393511" cy="304800"/>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id="{D19A994B-AD2B-47EF-8BC7-831DC9AF12AD}"/>
              </a:ext>
            </a:extLst>
          </p:cNvPr>
          <p:cNvSpPr/>
          <p:nvPr/>
        </p:nvSpPr>
        <p:spPr>
          <a:xfrm>
            <a:off x="3214772" y="1770976"/>
            <a:ext cx="666750" cy="304800"/>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5" name="直接连接符 44">
            <a:extLst>
              <a:ext uri="{FF2B5EF4-FFF2-40B4-BE49-F238E27FC236}">
                <a16:creationId xmlns:a16="http://schemas.microsoft.com/office/drawing/2014/main" id="{A8C546D2-4685-45C7-A128-4054DD7F917A}"/>
              </a:ext>
            </a:extLst>
          </p:cNvPr>
          <p:cNvCxnSpPr/>
          <p:nvPr/>
        </p:nvCxnSpPr>
        <p:spPr>
          <a:xfrm rot="10800000">
            <a:off x="3532566" y="2074921"/>
            <a:ext cx="0" cy="7393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33D0F94-7890-4167-A8B2-3AB832830F6A}"/>
              </a:ext>
            </a:extLst>
          </p:cNvPr>
          <p:cNvCxnSpPr>
            <a:cxnSpLocks/>
          </p:cNvCxnSpPr>
          <p:nvPr/>
        </p:nvCxnSpPr>
        <p:spPr>
          <a:xfrm>
            <a:off x="3517356" y="2798117"/>
            <a:ext cx="4381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对象 46">
            <a:extLst>
              <a:ext uri="{FF2B5EF4-FFF2-40B4-BE49-F238E27FC236}">
                <a16:creationId xmlns:a16="http://schemas.microsoft.com/office/drawing/2014/main" id="{C14BABBB-E614-4BFD-BCD4-0D8472A0D362}"/>
              </a:ext>
            </a:extLst>
          </p:cNvPr>
          <p:cNvGraphicFramePr>
            <a:graphicFrameLocks noChangeAspect="1"/>
          </p:cNvGraphicFramePr>
          <p:nvPr/>
        </p:nvGraphicFramePr>
        <p:xfrm>
          <a:off x="888340" y="3183034"/>
          <a:ext cx="498475" cy="290512"/>
        </p:xfrm>
        <a:graphic>
          <a:graphicData uri="http://schemas.openxmlformats.org/presentationml/2006/ole">
            <mc:AlternateContent xmlns:mc="http://schemas.openxmlformats.org/markup-compatibility/2006">
              <mc:Choice xmlns:v="urn:schemas-microsoft-com:vml" Requires="v">
                <p:oleObj spid="_x0000_s10402" name="Equation" r:id="rId4" imgW="393480" imgH="228600" progId="Equation.DSMT4">
                  <p:embed/>
                </p:oleObj>
              </mc:Choice>
              <mc:Fallback>
                <p:oleObj name="Equation" r:id="rId4" imgW="393480" imgH="228600" progId="Equation.DSMT4">
                  <p:embed/>
                  <p:pic>
                    <p:nvPicPr>
                      <p:cNvPr id="47" name="对象 46">
                        <a:extLst>
                          <a:ext uri="{FF2B5EF4-FFF2-40B4-BE49-F238E27FC236}">
                            <a16:creationId xmlns:a16="http://schemas.microsoft.com/office/drawing/2014/main" id="{C14BABBB-E614-4BFD-BCD4-0D8472A0D362}"/>
                          </a:ext>
                        </a:extLst>
                      </p:cNvPr>
                      <p:cNvPicPr/>
                      <p:nvPr/>
                    </p:nvPicPr>
                    <p:blipFill>
                      <a:blip r:embed="rId5"/>
                      <a:stretch>
                        <a:fillRect/>
                      </a:stretch>
                    </p:blipFill>
                    <p:spPr>
                      <a:xfrm>
                        <a:off x="888340" y="3183034"/>
                        <a:ext cx="498475" cy="290512"/>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853ADA1A-D33D-42AB-B532-9A3546FD9A9E}"/>
              </a:ext>
            </a:extLst>
          </p:cNvPr>
          <p:cNvGraphicFramePr>
            <a:graphicFrameLocks noChangeAspect="1"/>
          </p:cNvGraphicFramePr>
          <p:nvPr/>
        </p:nvGraphicFramePr>
        <p:xfrm>
          <a:off x="3210929" y="3038571"/>
          <a:ext cx="468312" cy="290513"/>
        </p:xfrm>
        <a:graphic>
          <a:graphicData uri="http://schemas.openxmlformats.org/presentationml/2006/ole">
            <mc:AlternateContent xmlns:mc="http://schemas.openxmlformats.org/markup-compatibility/2006">
              <mc:Choice xmlns:v="urn:schemas-microsoft-com:vml" Requires="v">
                <p:oleObj spid="_x0000_s10403" name="Equation" r:id="rId6" imgW="368280" imgH="228600" progId="Equation.DSMT4">
                  <p:embed/>
                </p:oleObj>
              </mc:Choice>
              <mc:Fallback>
                <p:oleObj name="Equation" r:id="rId6" imgW="368280" imgH="228600" progId="Equation.DSMT4">
                  <p:embed/>
                  <p:pic>
                    <p:nvPicPr>
                      <p:cNvPr id="48" name="对象 47">
                        <a:extLst>
                          <a:ext uri="{FF2B5EF4-FFF2-40B4-BE49-F238E27FC236}">
                            <a16:creationId xmlns:a16="http://schemas.microsoft.com/office/drawing/2014/main" id="{853ADA1A-D33D-42AB-B532-9A3546FD9A9E}"/>
                          </a:ext>
                        </a:extLst>
                      </p:cNvPr>
                      <p:cNvPicPr/>
                      <p:nvPr/>
                    </p:nvPicPr>
                    <p:blipFill>
                      <a:blip r:embed="rId7"/>
                      <a:stretch>
                        <a:fillRect/>
                      </a:stretch>
                    </p:blipFill>
                    <p:spPr>
                      <a:xfrm>
                        <a:off x="3210929" y="3038571"/>
                        <a:ext cx="468312" cy="290513"/>
                      </a:xfrm>
                      <a:prstGeom prst="rect">
                        <a:avLst/>
                      </a:prstGeom>
                    </p:spPr>
                  </p:pic>
                </p:oleObj>
              </mc:Fallback>
            </mc:AlternateContent>
          </a:graphicData>
        </a:graphic>
      </p:graphicFrame>
      <p:graphicFrame>
        <p:nvGraphicFramePr>
          <p:cNvPr id="49" name="对象 48">
            <a:extLst>
              <a:ext uri="{FF2B5EF4-FFF2-40B4-BE49-F238E27FC236}">
                <a16:creationId xmlns:a16="http://schemas.microsoft.com/office/drawing/2014/main" id="{23D0E58D-D1DF-43D7-A399-0D2C853B4822}"/>
              </a:ext>
            </a:extLst>
          </p:cNvPr>
          <p:cNvGraphicFramePr>
            <a:graphicFrameLocks noChangeAspect="1"/>
          </p:cNvGraphicFramePr>
          <p:nvPr/>
        </p:nvGraphicFramePr>
        <p:xfrm>
          <a:off x="3322722" y="1801000"/>
          <a:ext cx="450850" cy="258762"/>
        </p:xfrm>
        <a:graphic>
          <a:graphicData uri="http://schemas.openxmlformats.org/presentationml/2006/ole">
            <mc:AlternateContent xmlns:mc="http://schemas.openxmlformats.org/markup-compatibility/2006">
              <mc:Choice xmlns:v="urn:schemas-microsoft-com:vml" Requires="v">
                <p:oleObj spid="_x0000_s10404" name="Equation" r:id="rId8" imgW="355320" imgH="203040" progId="Equation.DSMT4">
                  <p:embed/>
                </p:oleObj>
              </mc:Choice>
              <mc:Fallback>
                <p:oleObj name="Equation" r:id="rId8" imgW="355320" imgH="203040" progId="Equation.DSMT4">
                  <p:embed/>
                  <p:pic>
                    <p:nvPicPr>
                      <p:cNvPr id="49" name="对象 48">
                        <a:extLst>
                          <a:ext uri="{FF2B5EF4-FFF2-40B4-BE49-F238E27FC236}">
                            <a16:creationId xmlns:a16="http://schemas.microsoft.com/office/drawing/2014/main" id="{23D0E58D-D1DF-43D7-A399-0D2C853B4822}"/>
                          </a:ext>
                        </a:extLst>
                      </p:cNvPr>
                      <p:cNvPicPr/>
                      <p:nvPr/>
                    </p:nvPicPr>
                    <p:blipFill>
                      <a:blip r:embed="rId9"/>
                      <a:stretch>
                        <a:fillRect/>
                      </a:stretch>
                    </p:blipFill>
                    <p:spPr>
                      <a:xfrm>
                        <a:off x="3322722" y="1801000"/>
                        <a:ext cx="450850" cy="258762"/>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0C9CD118-AE37-4962-A346-D5A82EDEF716}"/>
              </a:ext>
            </a:extLst>
          </p:cNvPr>
          <p:cNvGraphicFramePr>
            <a:graphicFrameLocks noChangeAspect="1"/>
          </p:cNvGraphicFramePr>
          <p:nvPr/>
        </p:nvGraphicFramePr>
        <p:xfrm>
          <a:off x="5456847" y="3189384"/>
          <a:ext cx="773113" cy="292100"/>
        </p:xfrm>
        <a:graphic>
          <a:graphicData uri="http://schemas.openxmlformats.org/presentationml/2006/ole">
            <mc:AlternateContent xmlns:mc="http://schemas.openxmlformats.org/markup-compatibility/2006">
              <mc:Choice xmlns:v="urn:schemas-microsoft-com:vml" Requires="v">
                <p:oleObj spid="_x0000_s10405" name="Equation" r:id="rId10" imgW="609480" imgH="228600" progId="Equation.DSMT4">
                  <p:embed/>
                </p:oleObj>
              </mc:Choice>
              <mc:Fallback>
                <p:oleObj name="Equation" r:id="rId10" imgW="609480" imgH="228600" progId="Equation.DSMT4">
                  <p:embed/>
                  <p:pic>
                    <p:nvPicPr>
                      <p:cNvPr id="50" name="对象 49">
                        <a:extLst>
                          <a:ext uri="{FF2B5EF4-FFF2-40B4-BE49-F238E27FC236}">
                            <a16:creationId xmlns:a16="http://schemas.microsoft.com/office/drawing/2014/main" id="{0C9CD118-AE37-4962-A346-D5A82EDEF716}"/>
                          </a:ext>
                        </a:extLst>
                      </p:cNvPr>
                      <p:cNvPicPr/>
                      <p:nvPr/>
                    </p:nvPicPr>
                    <p:blipFill>
                      <a:blip r:embed="rId11"/>
                      <a:stretch>
                        <a:fillRect/>
                      </a:stretch>
                    </p:blipFill>
                    <p:spPr>
                      <a:xfrm>
                        <a:off x="5456847" y="3189384"/>
                        <a:ext cx="773113" cy="292100"/>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B7CC028D-D1E7-44B2-A420-9F3FCF8446A5}"/>
              </a:ext>
            </a:extLst>
          </p:cNvPr>
          <p:cNvGraphicFramePr>
            <a:graphicFrameLocks noChangeAspect="1"/>
          </p:cNvGraphicFramePr>
          <p:nvPr/>
        </p:nvGraphicFramePr>
        <p:xfrm>
          <a:off x="3427497" y="4465618"/>
          <a:ext cx="241300" cy="307975"/>
        </p:xfrm>
        <a:graphic>
          <a:graphicData uri="http://schemas.openxmlformats.org/presentationml/2006/ole">
            <mc:AlternateContent xmlns:mc="http://schemas.openxmlformats.org/markup-compatibility/2006">
              <mc:Choice xmlns:v="urn:schemas-microsoft-com:vml" Requires="v">
                <p:oleObj spid="_x0000_s10406" name="Equation" r:id="rId12" imgW="190440" imgH="241200" progId="Equation.DSMT4">
                  <p:embed/>
                </p:oleObj>
              </mc:Choice>
              <mc:Fallback>
                <p:oleObj name="Equation" r:id="rId12" imgW="190440" imgH="241200" progId="Equation.DSMT4">
                  <p:embed/>
                  <p:pic>
                    <p:nvPicPr>
                      <p:cNvPr id="51" name="对象 50">
                        <a:extLst>
                          <a:ext uri="{FF2B5EF4-FFF2-40B4-BE49-F238E27FC236}">
                            <a16:creationId xmlns:a16="http://schemas.microsoft.com/office/drawing/2014/main" id="{B7CC028D-D1E7-44B2-A420-9F3FCF8446A5}"/>
                          </a:ext>
                        </a:extLst>
                      </p:cNvPr>
                      <p:cNvPicPr/>
                      <p:nvPr/>
                    </p:nvPicPr>
                    <p:blipFill>
                      <a:blip r:embed="rId13"/>
                      <a:stretch>
                        <a:fillRect/>
                      </a:stretch>
                    </p:blipFill>
                    <p:spPr>
                      <a:xfrm>
                        <a:off x="3427497" y="4465618"/>
                        <a:ext cx="241300" cy="307975"/>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FB7480FC-20EC-46E0-A462-9C737C1A06DF}"/>
              </a:ext>
            </a:extLst>
          </p:cNvPr>
          <p:cNvSpPr/>
          <p:nvPr/>
        </p:nvSpPr>
        <p:spPr>
          <a:xfrm>
            <a:off x="1649369" y="2059762"/>
            <a:ext cx="1393119" cy="2253154"/>
          </a:xfrm>
          <a:prstGeom prst="rect">
            <a:avLst/>
          </a:prstGeom>
          <a:noFill/>
          <a:ln w="28575">
            <a:solidFill>
              <a:srgbClr val="2038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20BD996-DE0D-4421-9404-5E475FC3D1A7}"/>
              </a:ext>
            </a:extLst>
          </p:cNvPr>
          <p:cNvSpPr txBox="1"/>
          <p:nvPr/>
        </p:nvSpPr>
        <p:spPr>
          <a:xfrm>
            <a:off x="1796158" y="2084979"/>
            <a:ext cx="1224584" cy="369332"/>
          </a:xfrm>
          <a:prstGeom prst="rect">
            <a:avLst/>
          </a:prstGeom>
          <a:noFill/>
        </p:spPr>
        <p:txBody>
          <a:bodyPr wrap="square" rtlCol="0">
            <a:spAutoFit/>
          </a:bodyPr>
          <a:lstStyle/>
          <a:p>
            <a:r>
              <a:rPr lang="zh-CN" altLang="en-US" b="1">
                <a:solidFill>
                  <a:srgbClr val="203864"/>
                </a:solidFill>
                <a:latin typeface="微软雅黑" panose="020B0503020204020204" pitchFamily="34" charset="-122"/>
                <a:ea typeface="微软雅黑" panose="020B0503020204020204" pitchFamily="34" charset="-122"/>
              </a:rPr>
              <a:t>衰减网络</a:t>
            </a:r>
          </a:p>
        </p:txBody>
      </p:sp>
      <p:sp>
        <p:nvSpPr>
          <p:cNvPr id="54" name="矩形 53">
            <a:extLst>
              <a:ext uri="{FF2B5EF4-FFF2-40B4-BE49-F238E27FC236}">
                <a16:creationId xmlns:a16="http://schemas.microsoft.com/office/drawing/2014/main" id="{F889EB14-3996-44E6-8BDA-2E5B69241A7E}"/>
              </a:ext>
            </a:extLst>
          </p:cNvPr>
          <p:cNvSpPr/>
          <p:nvPr/>
        </p:nvSpPr>
        <p:spPr>
          <a:xfrm>
            <a:off x="3727329" y="2092942"/>
            <a:ext cx="1393119" cy="2253154"/>
          </a:xfrm>
          <a:prstGeom prst="rect">
            <a:avLst/>
          </a:prstGeom>
          <a:noFill/>
          <a:ln w="28575">
            <a:solidFill>
              <a:srgbClr val="2038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EFD0F5C5-8B49-4924-A968-9E95A7812CE4}"/>
              </a:ext>
            </a:extLst>
          </p:cNvPr>
          <p:cNvSpPr txBox="1"/>
          <p:nvPr/>
        </p:nvSpPr>
        <p:spPr>
          <a:xfrm>
            <a:off x="3874118" y="2111809"/>
            <a:ext cx="1224584" cy="369332"/>
          </a:xfrm>
          <a:prstGeom prst="rect">
            <a:avLst/>
          </a:prstGeom>
          <a:noFill/>
        </p:spPr>
        <p:txBody>
          <a:bodyPr wrap="square" rtlCol="0">
            <a:spAutoFit/>
          </a:bodyPr>
          <a:lstStyle/>
          <a:p>
            <a:r>
              <a:rPr lang="zh-CN" altLang="en-US" b="1">
                <a:solidFill>
                  <a:srgbClr val="203864"/>
                </a:solidFill>
                <a:latin typeface="微软雅黑" panose="020B0503020204020204" pitchFamily="34" charset="-122"/>
                <a:ea typeface="微软雅黑" panose="020B0503020204020204" pitchFamily="34" charset="-122"/>
              </a:rPr>
              <a:t>辐射网络</a:t>
            </a:r>
          </a:p>
        </p:txBody>
      </p:sp>
      <p:cxnSp>
        <p:nvCxnSpPr>
          <p:cNvPr id="8" name="直接箭头连接符 7">
            <a:extLst>
              <a:ext uri="{FF2B5EF4-FFF2-40B4-BE49-F238E27FC236}">
                <a16:creationId xmlns:a16="http://schemas.microsoft.com/office/drawing/2014/main" id="{5C840253-11B8-4FC3-9EA7-4B73784C4E27}"/>
              </a:ext>
            </a:extLst>
          </p:cNvPr>
          <p:cNvCxnSpPr/>
          <p:nvPr/>
        </p:nvCxnSpPr>
        <p:spPr>
          <a:xfrm flipV="1">
            <a:off x="3734467" y="4609125"/>
            <a:ext cx="419002" cy="6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EA4372A-5F84-4D8A-B6FA-910E9CDEC911}"/>
              </a:ext>
            </a:extLst>
          </p:cNvPr>
          <p:cNvSpPr txBox="1"/>
          <p:nvPr/>
        </p:nvSpPr>
        <p:spPr>
          <a:xfrm>
            <a:off x="4090653" y="4365357"/>
            <a:ext cx="1769976" cy="523220"/>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虚拟位置信</a:t>
            </a:r>
            <a:endParaRPr lang="en-US" altLang="zh-CN" sz="1400" b="1">
              <a:latin typeface="微软雅黑" panose="020B0503020204020204" pitchFamily="34" charset="-122"/>
              <a:ea typeface="微软雅黑" panose="020B0503020204020204" pitchFamily="34" charset="-122"/>
            </a:endParaRPr>
          </a:p>
          <a:p>
            <a:r>
              <a:rPr lang="zh-CN" altLang="en-US" sz="1400" b="1">
                <a:latin typeface="微软雅黑" panose="020B0503020204020204" pitchFamily="34" charset="-122"/>
                <a:ea typeface="微软雅黑" panose="020B0503020204020204" pitchFamily="34" charset="-122"/>
              </a:rPr>
              <a:t>息（已知</a:t>
            </a:r>
            <a:r>
              <a:rPr lang="en-US" altLang="zh-CN" sz="1400" b="1">
                <a:latin typeface="微软雅黑" panose="020B0503020204020204" pitchFamily="34" charset="-122"/>
                <a:ea typeface="微软雅黑" panose="020B0503020204020204" pitchFamily="34" charset="-122"/>
              </a:rPr>
              <a:t>CSI</a:t>
            </a:r>
            <a:r>
              <a:rPr lang="zh-CN" altLang="en-US" sz="1400" b="1">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5C2FA3B2-0DE7-44D9-8979-E45961B52E62}"/>
              </a:ext>
            </a:extLst>
          </p:cNvPr>
          <p:cNvPicPr>
            <a:picLocks noChangeAspect="1"/>
          </p:cNvPicPr>
          <p:nvPr/>
        </p:nvPicPr>
        <p:blipFill>
          <a:blip r:embed="rId14"/>
          <a:stretch>
            <a:fillRect/>
          </a:stretch>
        </p:blipFill>
        <p:spPr>
          <a:xfrm>
            <a:off x="6488689" y="4486084"/>
            <a:ext cx="5276705" cy="390867"/>
          </a:xfrm>
          <a:prstGeom prst="rect">
            <a:avLst/>
          </a:prstGeom>
        </p:spPr>
      </p:pic>
      <p:sp>
        <p:nvSpPr>
          <p:cNvPr id="12" name="文本框 11">
            <a:extLst>
              <a:ext uri="{FF2B5EF4-FFF2-40B4-BE49-F238E27FC236}">
                <a16:creationId xmlns:a16="http://schemas.microsoft.com/office/drawing/2014/main" id="{41650D1B-6201-42A4-AD98-B3832099FB2D}"/>
              </a:ext>
            </a:extLst>
          </p:cNvPr>
          <p:cNvSpPr txBox="1"/>
          <p:nvPr/>
        </p:nvSpPr>
        <p:spPr>
          <a:xfrm>
            <a:off x="6488689" y="4007729"/>
            <a:ext cx="2594802"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位置编码获取高维信息：</a:t>
            </a:r>
          </a:p>
        </p:txBody>
      </p:sp>
      <p:sp>
        <p:nvSpPr>
          <p:cNvPr id="75" name="文本框 74">
            <a:extLst>
              <a:ext uri="{FF2B5EF4-FFF2-40B4-BE49-F238E27FC236}">
                <a16:creationId xmlns:a16="http://schemas.microsoft.com/office/drawing/2014/main" id="{E4A7BC2A-D85C-492B-9077-0434A422DB09}"/>
              </a:ext>
            </a:extLst>
          </p:cNvPr>
          <p:cNvSpPr txBox="1"/>
          <p:nvPr/>
        </p:nvSpPr>
        <p:spPr>
          <a:xfrm>
            <a:off x="6414799" y="1696310"/>
            <a:ext cx="4872528" cy="1289905"/>
          </a:xfrm>
          <a:prstGeom prst="rect">
            <a:avLst/>
          </a:prstGeom>
          <a:noFill/>
        </p:spPr>
        <p:txBody>
          <a:bodyPr wrap="square">
            <a:spAutoFit/>
          </a:bodyPr>
          <a:lstStyle/>
          <a:p>
            <a:pPr>
              <a:lnSpc>
                <a:spcPct val="150000"/>
              </a:lnSpc>
            </a:pPr>
            <a:r>
              <a:rPr lang="zh-CN" altLang="en-US" b="1" i="0">
                <a:effectLst/>
                <a:latin typeface="微软雅黑" panose="020B0503020204020204" pitchFamily="34" charset="-122"/>
                <a:ea typeface="微软雅黑" panose="020B0503020204020204" pitchFamily="34" charset="-122"/>
              </a:rPr>
              <a:t>场景表示网络</a:t>
            </a:r>
            <a:r>
              <a:rPr lang="zh-CN" altLang="en-US" b="1" i="0">
                <a:solidFill>
                  <a:srgbClr val="C00000"/>
                </a:solidFill>
                <a:effectLst/>
                <a:latin typeface="微软雅黑" panose="020B0503020204020204" pitchFamily="34" charset="-122"/>
                <a:ea typeface="微软雅黑" panose="020B0503020204020204" pitchFamily="34" charset="-122"/>
              </a:rPr>
              <a:t>用于预测体素的衰减属性与重传信号</a:t>
            </a:r>
            <a:r>
              <a:rPr lang="zh-CN" altLang="en-US" b="1" i="0">
                <a:effectLst/>
                <a:latin typeface="微软雅黑" panose="020B0503020204020204" pitchFamily="34" charset="-122"/>
                <a:ea typeface="微软雅黑" panose="020B0503020204020204" pitchFamily="34" charset="-122"/>
              </a:rPr>
              <a:t>（实际为发射端与体素之间的信道）。采用了两个</a:t>
            </a:r>
            <a:r>
              <a:rPr lang="en-US" altLang="zh-CN" b="1" i="0">
                <a:effectLst/>
                <a:latin typeface="微软雅黑" panose="020B0503020204020204" pitchFamily="34" charset="-122"/>
                <a:ea typeface="微软雅黑" panose="020B0503020204020204" pitchFamily="34" charset="-122"/>
              </a:rPr>
              <a:t>MLP</a:t>
            </a:r>
            <a:r>
              <a:rPr lang="zh-CN" altLang="en-US" b="1" i="0">
                <a:effectLst/>
                <a:latin typeface="微软雅黑" panose="020B0503020204020204" pitchFamily="34" charset="-122"/>
                <a:ea typeface="微软雅黑" panose="020B0503020204020204" pitchFamily="34" charset="-122"/>
              </a:rPr>
              <a:t>：</a:t>
            </a:r>
            <a:r>
              <a:rPr lang="zh-CN" altLang="en-US" b="1" i="0">
                <a:solidFill>
                  <a:srgbClr val="C00000"/>
                </a:solidFill>
                <a:effectLst/>
                <a:latin typeface="微软雅黑" panose="020B0503020204020204" pitchFamily="34" charset="-122"/>
                <a:ea typeface="微软雅黑" panose="020B0503020204020204" pitchFamily="34" charset="-122"/>
              </a:rPr>
              <a:t>衰减网络</a:t>
            </a:r>
            <a:r>
              <a:rPr lang="zh-CN" altLang="en-US" b="1" i="0">
                <a:effectLst/>
                <a:latin typeface="微软雅黑" panose="020B0503020204020204" pitchFamily="34" charset="-122"/>
                <a:ea typeface="微软雅黑" panose="020B0503020204020204" pitchFamily="34" charset="-122"/>
              </a:rPr>
              <a:t>和</a:t>
            </a:r>
            <a:r>
              <a:rPr lang="zh-CN" altLang="en-US" b="1" i="0">
                <a:solidFill>
                  <a:srgbClr val="C00000"/>
                </a:solidFill>
                <a:effectLst/>
                <a:latin typeface="微软雅黑" panose="020B0503020204020204" pitchFamily="34" charset="-122"/>
                <a:ea typeface="微软雅黑" panose="020B0503020204020204" pitchFamily="34" charset="-122"/>
              </a:rPr>
              <a:t>辐射网络</a:t>
            </a:r>
            <a:endParaRPr lang="zh-CN" altLang="en-US" b="1">
              <a:solidFill>
                <a:srgbClr val="C0000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E3D8693-B5B3-4F4E-98C6-57EE1E5840BF}"/>
              </a:ext>
            </a:extLst>
          </p:cNvPr>
          <p:cNvSpPr txBox="1"/>
          <p:nvPr/>
        </p:nvSpPr>
        <p:spPr>
          <a:xfrm>
            <a:off x="6488783" y="3050479"/>
            <a:ext cx="4872529" cy="87440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衰减网络预测体素的衰减属性</a:t>
            </a:r>
            <a:endParaRPr lang="en-US" altLang="zh-CN" b="1">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辐射网络预测体素发出的信号</a:t>
            </a:r>
          </a:p>
        </p:txBody>
      </p:sp>
      <p:sp>
        <p:nvSpPr>
          <p:cNvPr id="58" name="文本框 57">
            <a:extLst>
              <a:ext uri="{FF2B5EF4-FFF2-40B4-BE49-F238E27FC236}">
                <a16:creationId xmlns:a16="http://schemas.microsoft.com/office/drawing/2014/main" id="{E79F37B1-689E-433B-8E0C-53FF9DC4D348}"/>
              </a:ext>
            </a:extLst>
          </p:cNvPr>
          <p:cNvSpPr txBox="1"/>
          <p:nvPr/>
        </p:nvSpPr>
        <p:spPr>
          <a:xfrm>
            <a:off x="3095210" y="3349407"/>
            <a:ext cx="754117" cy="276999"/>
          </a:xfrm>
          <a:prstGeom prst="rect">
            <a:avLst/>
          </a:prstGeom>
          <a:noFill/>
        </p:spPr>
        <p:txBody>
          <a:bodyPr wrap="square" rtlCol="0">
            <a:spAutoFit/>
          </a:bodyPr>
          <a:lstStyle/>
          <a:p>
            <a:r>
              <a:rPr lang="en-US" altLang="zh-CN" sz="1200" b="1">
                <a:latin typeface="Times New Roman" panose="02020603050405020304" pitchFamily="18" charset="0"/>
                <a:cs typeface="Times New Roman" panose="02020603050405020304" pitchFamily="18" charset="0"/>
              </a:rPr>
              <a:t>Feature</a:t>
            </a:r>
            <a:endParaRPr lang="zh-CN" altLang="en-US" sz="1200" b="1">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4B1F98AF-4D77-4750-B505-D143E5456442}"/>
              </a:ext>
            </a:extLst>
          </p:cNvPr>
          <p:cNvSpPr txBox="1"/>
          <p:nvPr/>
        </p:nvSpPr>
        <p:spPr>
          <a:xfrm>
            <a:off x="4262738" y="1598504"/>
            <a:ext cx="1304080" cy="307777"/>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射线的方向</a:t>
            </a:r>
          </a:p>
        </p:txBody>
      </p:sp>
      <p:cxnSp>
        <p:nvCxnSpPr>
          <p:cNvPr id="81" name="直接箭头连接符 80">
            <a:extLst>
              <a:ext uri="{FF2B5EF4-FFF2-40B4-BE49-F238E27FC236}">
                <a16:creationId xmlns:a16="http://schemas.microsoft.com/office/drawing/2014/main" id="{27F1503C-88C9-4C9E-9CBA-84BEB8B9AE2B}"/>
              </a:ext>
            </a:extLst>
          </p:cNvPr>
          <p:cNvCxnSpPr/>
          <p:nvPr/>
        </p:nvCxnSpPr>
        <p:spPr>
          <a:xfrm flipV="1">
            <a:off x="3890981" y="1850979"/>
            <a:ext cx="419002" cy="6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695D2C87-5114-4F44-B762-FEFED7D863C3}"/>
              </a:ext>
            </a:extLst>
          </p:cNvPr>
          <p:cNvSpPr txBox="1"/>
          <p:nvPr/>
        </p:nvSpPr>
        <p:spPr>
          <a:xfrm>
            <a:off x="648373" y="2566055"/>
            <a:ext cx="1304080" cy="307777"/>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体素位置</a:t>
            </a:r>
          </a:p>
        </p:txBody>
      </p:sp>
      <p:cxnSp>
        <p:nvCxnSpPr>
          <p:cNvPr id="85" name="直接箭头连接符 84">
            <a:extLst>
              <a:ext uri="{FF2B5EF4-FFF2-40B4-BE49-F238E27FC236}">
                <a16:creationId xmlns:a16="http://schemas.microsoft.com/office/drawing/2014/main" id="{444D24BF-6FD1-4174-9326-DAE089E68C2D}"/>
              </a:ext>
            </a:extLst>
          </p:cNvPr>
          <p:cNvCxnSpPr>
            <a:cxnSpLocks/>
          </p:cNvCxnSpPr>
          <p:nvPr/>
        </p:nvCxnSpPr>
        <p:spPr>
          <a:xfrm flipV="1">
            <a:off x="1120141" y="2868034"/>
            <a:ext cx="3660" cy="2942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9F9C0456-8389-4CE0-BBCC-39BB8B74E371}"/>
              </a:ext>
            </a:extLst>
          </p:cNvPr>
          <p:cNvSpPr txBox="1"/>
          <p:nvPr/>
        </p:nvSpPr>
        <p:spPr>
          <a:xfrm>
            <a:off x="3024447" y="2806639"/>
            <a:ext cx="824880" cy="261610"/>
          </a:xfrm>
          <a:prstGeom prst="rect">
            <a:avLst/>
          </a:prstGeom>
          <a:noFill/>
        </p:spPr>
        <p:txBody>
          <a:bodyPr wrap="square" rtlCol="0">
            <a:spAutoFit/>
          </a:bodyPr>
          <a:lstStyle/>
          <a:p>
            <a:r>
              <a:rPr lang="zh-CN" altLang="en-US" sz="1100" b="1">
                <a:latin typeface="微软雅黑" panose="020B0503020204020204" pitchFamily="34" charset="-122"/>
                <a:ea typeface="微软雅黑" panose="020B0503020204020204" pitchFamily="34" charset="-122"/>
              </a:rPr>
              <a:t>衰减属性</a:t>
            </a:r>
          </a:p>
        </p:txBody>
      </p:sp>
      <p:sp>
        <p:nvSpPr>
          <p:cNvPr id="87" name="文本框 86">
            <a:extLst>
              <a:ext uri="{FF2B5EF4-FFF2-40B4-BE49-F238E27FC236}">
                <a16:creationId xmlns:a16="http://schemas.microsoft.com/office/drawing/2014/main" id="{F16B91A6-FF33-4630-9BF5-C43D0E8D37B1}"/>
              </a:ext>
            </a:extLst>
          </p:cNvPr>
          <p:cNvSpPr txBox="1"/>
          <p:nvPr/>
        </p:nvSpPr>
        <p:spPr>
          <a:xfrm>
            <a:off x="5381455" y="2884362"/>
            <a:ext cx="1033344" cy="307777"/>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重传信号</a:t>
            </a:r>
          </a:p>
        </p:txBody>
      </p:sp>
      <p:pic>
        <p:nvPicPr>
          <p:cNvPr id="3" name="图片 2">
            <a:extLst>
              <a:ext uri="{FF2B5EF4-FFF2-40B4-BE49-F238E27FC236}">
                <a16:creationId xmlns:a16="http://schemas.microsoft.com/office/drawing/2014/main" id="{4D09C4B7-6573-48BA-81FC-98232A59E4E1}"/>
              </a:ext>
            </a:extLst>
          </p:cNvPr>
          <p:cNvPicPr>
            <a:picLocks noChangeAspect="1"/>
          </p:cNvPicPr>
          <p:nvPr/>
        </p:nvPicPr>
        <p:blipFill>
          <a:blip r:embed="rId15"/>
          <a:stretch>
            <a:fillRect/>
          </a:stretch>
        </p:blipFill>
        <p:spPr>
          <a:xfrm>
            <a:off x="7483625" y="5295892"/>
            <a:ext cx="2391109" cy="485843"/>
          </a:xfrm>
          <a:prstGeom prst="rect">
            <a:avLst/>
          </a:prstGeom>
        </p:spPr>
      </p:pic>
      <p:sp>
        <p:nvSpPr>
          <p:cNvPr id="56" name="文本框 55">
            <a:extLst>
              <a:ext uri="{FF2B5EF4-FFF2-40B4-BE49-F238E27FC236}">
                <a16:creationId xmlns:a16="http://schemas.microsoft.com/office/drawing/2014/main" id="{E9F34EB5-DF26-4FD3-BDE1-B2EAD689A717}"/>
              </a:ext>
            </a:extLst>
          </p:cNvPr>
          <p:cNvSpPr txBox="1"/>
          <p:nvPr/>
        </p:nvSpPr>
        <p:spPr>
          <a:xfrm>
            <a:off x="6532239" y="4876951"/>
            <a:ext cx="2594802"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损失函数：</a:t>
            </a:r>
          </a:p>
        </p:txBody>
      </p:sp>
    </p:spTree>
    <p:extLst>
      <p:ext uri="{BB962C8B-B14F-4D97-AF65-F5344CB8AC3E}">
        <p14:creationId xmlns:p14="http://schemas.microsoft.com/office/powerpoint/2010/main" val="253114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18</a:t>
            </a:fld>
            <a:endParaRPr lang="zh-CN" altLang="en-US" dirty="0">
              <a:solidFill>
                <a:schemeClr val="accent1">
                  <a:lumMod val="50000"/>
                </a:schemeClr>
              </a:solidFill>
            </a:endParaRP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solidFill>
                <a:srgbClr val="FFFFFF"/>
              </a:solid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研究背景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基于</a:t>
                </a:r>
                <a:r>
                  <a:rPr lang="en-US" altLang="zh-CN" sz="3000" b="1">
                    <a:solidFill>
                      <a:srgbClr val="203864"/>
                    </a:solidFill>
                    <a:latin typeface="微软雅黑" panose="020B0503020204020204" pitchFamily="34" charset="-122"/>
                    <a:ea typeface="微软雅黑" panose="020B0503020204020204" pitchFamily="34" charset="-122"/>
                  </a:rPr>
                  <a:t>CKM</a:t>
                </a:r>
                <a:r>
                  <a:rPr lang="zh-CN" altLang="en-US" sz="3000" b="1">
                    <a:solidFill>
                      <a:srgbClr val="203864"/>
                    </a:solidFill>
                    <a:latin typeface="微软雅黑" panose="020B0503020204020204" pitchFamily="34" charset="-122"/>
                    <a:ea typeface="微软雅黑" panose="020B0503020204020204" pitchFamily="34" charset="-122"/>
                  </a:rPr>
                  <a:t>的信道估计</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基于场景表示网络的</a:t>
                </a:r>
                <a:r>
                  <a:rPr lang="en-US" altLang="zh-CN" sz="3000" b="1">
                    <a:solidFill>
                      <a:srgbClr val="203864"/>
                    </a:solidFill>
                    <a:latin typeface="微软雅黑" panose="020B0503020204020204" pitchFamily="34" charset="-122"/>
                    <a:ea typeface="微软雅黑" panose="020B0503020204020204" pitchFamily="34" charset="-122"/>
                  </a:rPr>
                  <a:t>CKM</a:t>
                </a:r>
                <a:r>
                  <a:rPr lang="zh-CN" altLang="en-US" sz="3000" b="1">
                    <a:solidFill>
                      <a:srgbClr val="203864"/>
                    </a:solidFill>
                    <a:latin typeface="微软雅黑" panose="020B0503020204020204" pitchFamily="34" charset="-122"/>
                    <a:ea typeface="微软雅黑" panose="020B0503020204020204" pitchFamily="34" charset="-122"/>
                  </a:rPr>
                  <a:t>构建</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a:solidFill>
                      <a:srgbClr val="C00000"/>
                    </a:solidFill>
                    <a:latin typeface="微软雅黑" panose="020B0503020204020204" pitchFamily="34" charset="-122"/>
                    <a:ea typeface="微软雅黑" panose="020B0503020204020204" pitchFamily="34" charset="-122"/>
                  </a:rPr>
                  <a:t>仿真实验</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
            <p:nvSpPr>
              <p:cNvPr id="20" name="菱形 19"/>
              <p:cNvSpPr/>
              <p:nvPr/>
            </p:nvSpPr>
            <p:spPr>
              <a:xfrm>
                <a:off x="-2765213" y="572128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总结</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38759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44136" y="1041518"/>
            <a:ext cx="11490723" cy="47000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针对研究内容一进行了可行性实验</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研究内容二完善了初步的技术路线</a:t>
            </a:r>
            <a:endPar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0" name="文本框 99"/>
              <p:cNvSpPr txBox="1"/>
              <p:nvPr/>
            </p:nvSpPr>
            <p:spPr>
              <a:xfrm>
                <a:off x="14810426" y="5854683"/>
                <a:ext cx="374777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b="1" i="1" smtClean="0">
                              <a:solidFill>
                                <a:srgbClr val="836967"/>
                              </a:solidFill>
                              <a:latin typeface="Cambria Math" panose="02040503050406030204" pitchFamily="18" charset="0"/>
                            </a:rPr>
                          </m:ctrlPr>
                        </m:sSubPr>
                        <m:e>
                          <m:r>
                            <a:rPr lang="zh-CN" altLang="en-US" b="1">
                              <a:latin typeface="Cambria Math" panose="02040503050406030204" pitchFamily="18" charset="0"/>
                            </a:rPr>
                            <m:t>𝐅</m:t>
                          </m:r>
                        </m:e>
                        <m:sub>
                          <m:r>
                            <a:rPr lang="zh-CN" altLang="en-US" b="0" i="1">
                              <a:latin typeface="Cambria Math" panose="02040503050406030204" pitchFamily="18" charset="0"/>
                            </a:rPr>
                            <m:t>𝛩</m:t>
                          </m:r>
                        </m:sub>
                      </m:sSub>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𝑃</m:t>
                              </m:r>
                            </m:e>
                            <m:sub>
                              <m:r>
                                <m:rPr>
                                  <m:sty m:val="p"/>
                                </m:rPr>
                                <a:rPr lang="zh-CN" altLang="en-US" b="0" i="0">
                                  <a:latin typeface="Cambria Math" panose="02040503050406030204" pitchFamily="18" charset="0"/>
                                </a:rPr>
                                <m:t>TX</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𝑃</m:t>
                              </m:r>
                            </m:e>
                            <m:sub>
                              <m:r>
                                <a:rPr lang="zh-CN" altLang="en-US" b="0" i="1">
                                  <a:latin typeface="Cambria Math" panose="02040503050406030204" pitchFamily="18" charset="0"/>
                                </a:rPr>
                                <m:t>𝑥</m:t>
                              </m:r>
                            </m:sub>
                          </m:sSub>
                          <m:r>
                            <a:rPr lang="zh-CN" altLang="en-US" b="0" i="0">
                              <a:latin typeface="Cambria Math" panose="02040503050406030204" pitchFamily="18" charset="0"/>
                            </a:rPr>
                            <m:t>,</m:t>
                          </m:r>
                          <m:r>
                            <a:rPr lang="zh-CN" altLang="en-US" b="0" i="1">
                              <a:latin typeface="Cambria Math" panose="02040503050406030204" pitchFamily="18" charset="0"/>
                            </a:rPr>
                            <m:t>𝜔</m:t>
                          </m:r>
                        </m:e>
                      </m:d>
                      <m:r>
                        <a:rPr lang="zh-CN" altLang="en-US" b="0" i="0">
                          <a:latin typeface="Cambria Math" panose="02040503050406030204" pitchFamily="18" charset="0"/>
                        </a:rPr>
                        <m:t>→</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𝛿</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𝑃</m:t>
                                  </m:r>
                                </m:e>
                                <m:sub>
                                  <m:r>
                                    <a:rPr lang="zh-CN" altLang="en-US" b="0" i="1">
                                      <a:latin typeface="Cambria Math" panose="02040503050406030204" pitchFamily="18" charset="0"/>
                                    </a:rPr>
                                    <m:t>𝑥</m:t>
                                  </m:r>
                                </m:sub>
                              </m:sSub>
                            </m:e>
                          </m:d>
                          <m:r>
                            <a:rPr lang="zh-CN" altLang="en-US" b="0" i="0">
                              <a:latin typeface="Cambria Math" panose="02040503050406030204" pitchFamily="18" charset="0"/>
                            </a:rPr>
                            <m:t>,</m:t>
                          </m:r>
                          <m:r>
                            <a:rPr lang="zh-CN" altLang="en-US" b="0" i="1" smtClean="0">
                              <a:latin typeface="Cambria Math" panose="02040503050406030204" pitchFamily="18" charset="0"/>
                            </a:rPr>
                            <m:t>𝑆</m:t>
                          </m:r>
                          <m:d>
                            <m:dPr>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𝑃</m:t>
                                  </m:r>
                                </m:e>
                                <m:sub>
                                  <m:r>
                                    <a:rPr lang="zh-CN" altLang="en-US" b="0" i="1">
                                      <a:latin typeface="Cambria Math" panose="02040503050406030204" pitchFamily="18" charset="0"/>
                                    </a:rPr>
                                    <m:t>𝑥</m:t>
                                  </m:r>
                                </m:sub>
                              </m:sSub>
                              <m:r>
                                <a:rPr lang="zh-CN" altLang="en-US" b="0" i="0">
                                  <a:latin typeface="Cambria Math" panose="02040503050406030204" pitchFamily="18" charset="0"/>
                                </a:rPr>
                                <m:t>,</m:t>
                              </m:r>
                              <m:r>
                                <a:rPr lang="zh-CN" altLang="en-US" b="0" i="1">
                                  <a:latin typeface="Cambria Math" panose="02040503050406030204" pitchFamily="18" charset="0"/>
                                </a:rPr>
                                <m:t>𝜔</m:t>
                              </m:r>
                            </m:e>
                          </m:d>
                        </m:e>
                      </m:d>
                    </m:oMath>
                  </m:oMathPara>
                </a14:m>
                <a:endParaRPr lang="zh-CN" altLang="en-US"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14810426" y="5854683"/>
                <a:ext cx="3747772" cy="404983"/>
              </a:xfrm>
              <a:prstGeom prst="rect">
                <a:avLst/>
              </a:prstGeom>
              <a:blipFill rotWithShape="1">
                <a:blip r:embed="rId3"/>
                <a:stretch>
                  <a:fillRect l="-9" t="-153" r="9" b="116"/>
                </a:stretch>
              </a:blipFill>
            </p:spPr>
            <p:txBody>
              <a:bodyPr/>
              <a:lstStyle/>
              <a:p>
                <a:r>
                  <a:rPr lang="zh-CN" altLang="en-US">
                    <a:noFill/>
                  </a:rPr>
                  <a:t> </a:t>
                </a:r>
              </a:p>
            </p:txBody>
          </p:sp>
        </mc:Fallback>
      </mc:AlternateContent>
      <p:pic>
        <p:nvPicPr>
          <p:cNvPr id="105" name="图片 104" descr="I1_topviewV2"/>
          <p:cNvPicPr/>
          <p:nvPr/>
        </p:nvPicPr>
        <p:blipFill>
          <a:blip r:embed="rId4"/>
          <a:stretch>
            <a:fillRect/>
          </a:stretch>
        </p:blipFill>
        <p:spPr>
          <a:xfrm>
            <a:off x="13567734" y="515668"/>
            <a:ext cx="3116578" cy="2577170"/>
          </a:xfrm>
          <a:prstGeom prst="rect">
            <a:avLst/>
          </a:prstGeom>
        </p:spPr>
      </p:pic>
      <p:sp>
        <p:nvSpPr>
          <p:cNvPr id="107" name="文本框 106"/>
          <p:cNvSpPr txBox="1"/>
          <p:nvPr/>
        </p:nvSpPr>
        <p:spPr>
          <a:xfrm>
            <a:off x="836294" y="1804253"/>
            <a:ext cx="4398646" cy="2480294"/>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sz="1600" b="1" kern="100" dirty="0">
                <a:effectLst/>
                <a:latin typeface="微软雅黑" panose="020B0503020204020204" pitchFamily="34" charset="-122"/>
                <a:ea typeface="微软雅黑" panose="020B0503020204020204" pitchFamily="34" charset="-122"/>
                <a:cs typeface="Times New Roman" panose="02020603050405020304" pitchFamily="18" charset="0"/>
              </a:rPr>
              <a:t>考虑室内场景，</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长、宽、高分别为</a:t>
            </a:r>
            <a:r>
              <a:rPr lang="en-US" altLang="zh-CN" sz="1600" b="1" kern="100" dirty="0">
                <a:effectLst/>
                <a:latin typeface="微软雅黑" panose="020B0503020204020204" pitchFamily="34" charset="-122"/>
                <a:ea typeface="微软雅黑" panose="020B0503020204020204" pitchFamily="34" charset="-122"/>
              </a:rPr>
              <a:t>10</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a:t>
            </a:r>
            <a:r>
              <a:rPr lang="en-US" altLang="zh-CN" sz="1600" b="1" kern="100" dirty="0">
                <a:effectLst/>
                <a:latin typeface="微软雅黑" panose="020B0503020204020204" pitchFamily="34" charset="-122"/>
                <a:ea typeface="微软雅黑" panose="020B0503020204020204" pitchFamily="34" charset="-122"/>
              </a:rPr>
              <a:t>10</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a:t>
            </a:r>
            <a:r>
              <a:rPr lang="en-US" altLang="zh-CN" sz="1600" b="1" kern="100" dirty="0">
                <a:effectLst/>
                <a:latin typeface="微软雅黑" panose="020B0503020204020204" pitchFamily="34" charset="-122"/>
                <a:ea typeface="微软雅黑" panose="020B0503020204020204" pitchFamily="34" charset="-122"/>
              </a:rPr>
              <a:t>5</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a:t>
            </a:r>
            <a:endPar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配有两张会议桌，每张桌子长</a:t>
            </a:r>
            <a:r>
              <a:rPr lang="en-US" altLang="zh-CN" sz="1600" b="1" kern="100" dirty="0">
                <a:effectLst/>
                <a:latin typeface="微软雅黑" panose="020B0503020204020204" pitchFamily="34" charset="-122"/>
                <a:ea typeface="微软雅黑" panose="020B0503020204020204" pitchFamily="34" charset="-122"/>
              </a:rPr>
              <a:t>6</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米，宽</a:t>
            </a:r>
            <a:r>
              <a:rPr lang="en-US" altLang="zh-CN" sz="1600" b="1" kern="100" dirty="0">
                <a:effectLst/>
                <a:latin typeface="微软雅黑" panose="020B0503020204020204" pitchFamily="34" charset="-122"/>
                <a:ea typeface="微软雅黑" panose="020B0503020204020204" pitchFamily="34" charset="-122"/>
              </a:rPr>
              <a:t>2</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a:t>
            </a:r>
            <a:endPar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200000"/>
              </a:lnSpc>
              <a:buFont typeface="Wingdings" panose="05000000000000000000" pitchFamily="2" charset="2"/>
              <a:buChar char="Ø"/>
            </a:pP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天花板上有</a:t>
            </a:r>
            <a:r>
              <a:rPr lang="en-US" altLang="zh-CN" sz="1600" b="1" kern="100" dirty="0">
                <a:effectLst/>
                <a:latin typeface="微软雅黑" panose="020B0503020204020204" pitchFamily="34" charset="-122"/>
                <a:ea typeface="微软雅黑" panose="020B0503020204020204" pitchFamily="34" charset="-122"/>
              </a:rPr>
              <a:t>64</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个接入点</a:t>
            </a:r>
            <a:r>
              <a:rPr lang="zh-CN" altLang="en-US"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，高度为</a:t>
            </a:r>
            <a:r>
              <a:rPr lang="en-US" altLang="zh-CN" sz="1600" b="1" kern="100" dirty="0">
                <a:effectLst/>
                <a:latin typeface="微软雅黑" panose="020B0503020204020204" pitchFamily="34" charset="-122"/>
                <a:ea typeface="微软雅黑" panose="020B0503020204020204" pitchFamily="34" charset="-122"/>
              </a:rPr>
              <a:t>2.5</a:t>
            </a:r>
            <a:r>
              <a:rPr lang="zh-CN"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米</a:t>
            </a:r>
            <a:endPar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1100065" y="1543045"/>
            <a:ext cx="345948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来源于</a:t>
            </a:r>
            <a:r>
              <a:rPr lang="en-US" altLang="zh-CN" b="1" dirty="0" err="1">
                <a:latin typeface="微软雅黑" panose="020B0503020204020204" pitchFamily="34" charset="-122"/>
                <a:ea typeface="微软雅黑" panose="020B0503020204020204" pitchFamily="34" charset="-122"/>
              </a:rPr>
              <a:t>DeepMIMO</a:t>
            </a:r>
            <a:r>
              <a:rPr lang="zh-CN" altLang="en-US" b="1" dirty="0">
                <a:latin typeface="微软雅黑" panose="020B0503020204020204" pitchFamily="34" charset="-122"/>
                <a:ea typeface="微软雅黑" panose="020B0503020204020204" pitchFamily="34" charset="-122"/>
              </a:rPr>
              <a:t>仿真平台</a:t>
            </a:r>
          </a:p>
        </p:txBody>
      </p:sp>
      <p:pic>
        <p:nvPicPr>
          <p:cNvPr id="19" name="图片 18">
            <a:extLst>
              <a:ext uri="{FF2B5EF4-FFF2-40B4-BE49-F238E27FC236}">
                <a16:creationId xmlns:a16="http://schemas.microsoft.com/office/drawing/2014/main" id="{45C818AA-A630-47F0-8D5A-F88CE782DED2}"/>
              </a:ext>
            </a:extLst>
          </p:cNvPr>
          <p:cNvPicPr>
            <a:picLocks noChangeAspect="1"/>
          </p:cNvPicPr>
          <p:nvPr/>
        </p:nvPicPr>
        <p:blipFill>
          <a:blip r:embed="rId5"/>
          <a:stretch>
            <a:fillRect/>
          </a:stretch>
        </p:blipFill>
        <p:spPr>
          <a:xfrm>
            <a:off x="6271122" y="1619587"/>
            <a:ext cx="5041097" cy="2553753"/>
          </a:xfrm>
          <a:prstGeom prst="rect">
            <a:avLst/>
          </a:prstGeom>
        </p:spPr>
      </p:pic>
      <p:sp>
        <p:nvSpPr>
          <p:cNvPr id="21" name="标题 1">
            <a:extLst>
              <a:ext uri="{FF2B5EF4-FFF2-40B4-BE49-F238E27FC236}">
                <a16:creationId xmlns:a16="http://schemas.microsoft.com/office/drawing/2014/main" id="{CC1D9F24-977D-4D4C-805B-56F19932AE65}"/>
              </a:ext>
            </a:extLst>
          </p:cNvPr>
          <p:cNvSpPr>
            <a:spLocks noGrp="1"/>
          </p:cNvSpPr>
          <p:nvPr>
            <p:ph type="title"/>
          </p:nvPr>
        </p:nvSpPr>
        <p:spPr>
          <a:xfrm>
            <a:off x="614679" y="203200"/>
            <a:ext cx="10487527" cy="730249"/>
          </a:xfrm>
        </p:spPr>
        <p:txBody>
          <a:bodyPr>
            <a:normAutofit/>
          </a:bodyPr>
          <a:lstStyle/>
          <a:p>
            <a:r>
              <a:rPr lang="zh-CN" altLang="zh-CN"/>
              <a:t>仿真实验</a:t>
            </a:r>
            <a:r>
              <a:rPr lang="en-US" altLang="zh-CN" sz="2000">
                <a:solidFill>
                  <a:srgbClr val="C00000"/>
                </a:solidFill>
              </a:rPr>
              <a:t>-</a:t>
            </a:r>
            <a:r>
              <a:rPr lang="zh-CN" altLang="en-US" sz="2000">
                <a:solidFill>
                  <a:srgbClr val="C00000"/>
                </a:solidFill>
              </a:rPr>
              <a:t>实验场景</a:t>
            </a:r>
            <a:endParaRPr lang="zh-CN" altLang="en-US" dirty="0">
              <a:solidFill>
                <a:srgbClr val="C00000"/>
              </a:solidFill>
            </a:endParaRPr>
          </a:p>
        </p:txBody>
      </p:sp>
      <mc:AlternateContent xmlns:mc="http://schemas.openxmlformats.org/markup-compatibility/2006" xmlns:a14="http://schemas.microsoft.com/office/drawing/2010/main">
        <mc:Choice Requires="a14">
          <p:graphicFrame>
            <p:nvGraphicFramePr>
              <p:cNvPr id="9" name="表格 9">
                <a:extLst>
                  <a:ext uri="{FF2B5EF4-FFF2-40B4-BE49-F238E27FC236}">
                    <a16:creationId xmlns:a16="http://schemas.microsoft.com/office/drawing/2014/main" id="{27C5FA20-29A3-4350-A8E9-DFDC2C413C16}"/>
                  </a:ext>
                </a:extLst>
              </p:cNvPr>
              <p:cNvGraphicFramePr>
                <a:graphicFrameLocks noGrp="1"/>
              </p:cNvGraphicFramePr>
              <p:nvPr>
                <p:extLst>
                  <p:ext uri="{D42A27DB-BD31-4B8C-83A1-F6EECF244321}">
                    <p14:modId xmlns:p14="http://schemas.microsoft.com/office/powerpoint/2010/main" val="2768189993"/>
                  </p:ext>
                </p:extLst>
              </p:nvPr>
            </p:nvGraphicFramePr>
            <p:xfrm>
              <a:off x="2283725" y="4713725"/>
              <a:ext cx="7448393" cy="741680"/>
            </p:xfrm>
            <a:graphic>
              <a:graphicData uri="http://schemas.openxmlformats.org/drawingml/2006/table">
                <a:tbl>
                  <a:tblPr firstRow="1" bandRow="1">
                    <a:tableStyleId>{5C22544A-7EE6-4342-B048-85BDC9FD1C3A}</a:tableStyleId>
                  </a:tblPr>
                  <a:tblGrid>
                    <a:gridCol w="1634887">
                      <a:extLst>
                        <a:ext uri="{9D8B030D-6E8A-4147-A177-3AD203B41FA5}">
                          <a16:colId xmlns:a16="http://schemas.microsoft.com/office/drawing/2014/main" val="1083594177"/>
                        </a:ext>
                      </a:extLst>
                    </a:gridCol>
                    <a:gridCol w="1634887">
                      <a:extLst>
                        <a:ext uri="{9D8B030D-6E8A-4147-A177-3AD203B41FA5}">
                          <a16:colId xmlns:a16="http://schemas.microsoft.com/office/drawing/2014/main" val="2128191805"/>
                        </a:ext>
                      </a:extLst>
                    </a:gridCol>
                    <a:gridCol w="1637876">
                      <a:extLst>
                        <a:ext uri="{9D8B030D-6E8A-4147-A177-3AD203B41FA5}">
                          <a16:colId xmlns:a16="http://schemas.microsoft.com/office/drawing/2014/main" val="1414187255"/>
                        </a:ext>
                      </a:extLst>
                    </a:gridCol>
                    <a:gridCol w="2540743">
                      <a:extLst>
                        <a:ext uri="{9D8B030D-6E8A-4147-A177-3AD203B41FA5}">
                          <a16:colId xmlns:a16="http://schemas.microsoft.com/office/drawing/2014/main" val="2682139392"/>
                        </a:ext>
                      </a:extLst>
                    </a:gridCol>
                  </a:tblGrid>
                  <a:tr h="370840">
                    <a:tc>
                      <a: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发射天线数</m:t>
                                </m:r>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𝑵</m:t>
                                    </m:r>
                                  </m:e>
                                  <m:sub>
                                    <m:r>
                                      <a:rPr lang="en-US" altLang="zh-CN" b="1" i="1" smtClean="0">
                                        <a:latin typeface="Cambria Math" panose="02040503050406030204" pitchFamily="18" charset="0"/>
                                      </a:rPr>
                                      <m:t>𝒕</m:t>
                                    </m:r>
                                  </m:sub>
                                </m:sSub>
                              </m:oMath>
                            </m:oMathPara>
                          </a14:m>
                          <a:endParaRPr lang="zh-CN" altLang="en-US" dirty="0"/>
                        </a:p>
                      </a:txBody>
                      <a:tcPr/>
                    </a:tc>
                    <a:tc>
                      <a:txBody>
                        <a:bodyPr/>
                        <a:lstStyle/>
                        <a:p>
                          <a:r>
                            <a:rPr lang="zh-CN" altLang="en-US" dirty="0"/>
                            <a:t>中心频率</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1" i="1" smtClean="0">
                                      <a:latin typeface="Cambria Math" panose="02040503050406030204" pitchFamily="18" charset="0"/>
                                    </a:rPr>
                                    <m:t>𝒄</m:t>
                                  </m:r>
                                </m:sub>
                              </m:sSub>
                            </m:oMath>
                          </a14:m>
                          <a:endParaRPr lang="zh-CN" altLang="en-US" dirty="0"/>
                        </a:p>
                      </a:txBody>
                      <a:tcPr/>
                    </a:tc>
                    <a:tc>
                      <a:txBody>
                        <a:bodyPr/>
                        <a:lstStyle/>
                        <a:p>
                          <a:r>
                            <a:rPr lang="zh-CN" altLang="en-US" b="1" dirty="0"/>
                            <a:t>子载波个数</a:t>
                          </a:r>
                          <a14:m>
                            <m:oMath xmlns:m="http://schemas.openxmlformats.org/officeDocument/2006/math">
                              <m:r>
                                <a:rPr lang="en-US" altLang="zh-CN" b="1" i="1" smtClean="0">
                                  <a:latin typeface="Cambria Math" panose="02040503050406030204" pitchFamily="18" charset="0"/>
                                </a:rPr>
                                <m:t>𝑴</m:t>
                              </m:r>
                            </m:oMath>
                          </a14:m>
                          <a:endParaRPr lang="zh-CN" altLang="en-US" dirty="0"/>
                        </a:p>
                      </a:txBody>
                      <a:tcPr/>
                    </a:tc>
                    <a:tc>
                      <a:txBody>
                        <a:bodyPr/>
                        <a:lstStyle/>
                        <a:p>
                          <a:pPr algn="ctr"/>
                          <a:r>
                            <a:rPr lang="zh-CN" altLang="en-US" b="1" dirty="0"/>
                            <a:t>带宽</a:t>
                          </a:r>
                          <a14:m>
                            <m:oMath xmlns:m="http://schemas.openxmlformats.org/officeDocument/2006/math">
                              <m:r>
                                <a:rPr lang="en-US" altLang="zh-CN" b="1" i="1" smtClean="0">
                                  <a:latin typeface="Cambria Math" panose="02040503050406030204" pitchFamily="18" charset="0"/>
                                </a:rPr>
                                <m:t>𝑩</m:t>
                              </m:r>
                            </m:oMath>
                          </a14:m>
                          <a:endParaRPr lang="zh-CN" altLang="en-US" dirty="0"/>
                        </a:p>
                      </a:txBody>
                      <a:tcPr/>
                    </a:tc>
                    <a:extLst>
                      <a:ext uri="{0D108BD9-81ED-4DB2-BD59-A6C34878D82A}">
                        <a16:rowId xmlns:a16="http://schemas.microsoft.com/office/drawing/2014/main" val="2712152943"/>
                      </a:ext>
                    </a:extLst>
                  </a:tr>
                  <a:tr h="370840">
                    <a:tc>
                      <a:txBody>
                        <a:bodyPr/>
                        <a:lstStyle/>
                        <a:p>
                          <a:pPr algn="ctr"/>
                          <a:r>
                            <a:rPr lang="en-US" altLang="zh-CN"/>
                            <a:t>32</a:t>
                          </a:r>
                          <a:endParaRPr lang="zh-CN" altLang="en-US"/>
                        </a:p>
                      </a:txBody>
                      <a:tcPr/>
                    </a:tc>
                    <a:tc>
                      <a:txBody>
                        <a:bodyPr/>
                        <a:lstStyle/>
                        <a:p>
                          <a:pPr algn="ctr"/>
                          <a:r>
                            <a:rPr lang="en-US" altLang="zh-CN"/>
                            <a:t>2.5GHz</a:t>
                          </a:r>
                        </a:p>
                      </a:txBody>
                      <a:tcPr/>
                    </a:tc>
                    <a:tc>
                      <a:txBody>
                        <a:bodyPr/>
                        <a:lstStyle/>
                        <a:p>
                          <a:pPr algn="ctr"/>
                          <a:r>
                            <a:rPr lang="en-US" altLang="zh-CN" dirty="0"/>
                            <a:t>32</a:t>
                          </a:r>
                          <a:endParaRPr lang="zh-CN" altLang="en-US" dirty="0"/>
                        </a:p>
                      </a:txBody>
                      <a:tcPr/>
                    </a:tc>
                    <a:tc>
                      <a:txBody>
                        <a:bodyPr/>
                        <a:lstStyle/>
                        <a:p>
                          <a:pPr algn="ctr"/>
                          <a:r>
                            <a:rPr lang="en-US" altLang="zh-CN" dirty="0"/>
                            <a:t>50MHz</a:t>
                          </a:r>
                          <a:endParaRPr lang="zh-CN" altLang="en-US" dirty="0"/>
                        </a:p>
                      </a:txBody>
                      <a:tcPr/>
                    </a:tc>
                    <a:extLst>
                      <a:ext uri="{0D108BD9-81ED-4DB2-BD59-A6C34878D82A}">
                        <a16:rowId xmlns:a16="http://schemas.microsoft.com/office/drawing/2014/main" val="4039145021"/>
                      </a:ext>
                    </a:extLst>
                  </a:tr>
                </a:tbl>
              </a:graphicData>
            </a:graphic>
          </p:graphicFrame>
        </mc:Choice>
        <mc:Fallback xmlns="">
          <p:graphicFrame>
            <p:nvGraphicFramePr>
              <p:cNvPr id="9" name="表格 9">
                <a:extLst>
                  <a:ext uri="{FF2B5EF4-FFF2-40B4-BE49-F238E27FC236}">
                    <a16:creationId xmlns:a16="http://schemas.microsoft.com/office/drawing/2014/main" id="{27C5FA20-29A3-4350-A8E9-DFDC2C413C16}"/>
                  </a:ext>
                </a:extLst>
              </p:cNvPr>
              <p:cNvGraphicFramePr>
                <a:graphicFrameLocks noGrp="1"/>
              </p:cNvGraphicFramePr>
              <p:nvPr>
                <p:extLst>
                  <p:ext uri="{D42A27DB-BD31-4B8C-83A1-F6EECF244321}">
                    <p14:modId xmlns:p14="http://schemas.microsoft.com/office/powerpoint/2010/main" val="2768189993"/>
                  </p:ext>
                </p:extLst>
              </p:nvPr>
            </p:nvGraphicFramePr>
            <p:xfrm>
              <a:off x="2283725" y="4713725"/>
              <a:ext cx="7448393" cy="741680"/>
            </p:xfrm>
            <a:graphic>
              <a:graphicData uri="http://schemas.openxmlformats.org/drawingml/2006/table">
                <a:tbl>
                  <a:tblPr firstRow="1" bandRow="1">
                    <a:tableStyleId>{5C22544A-7EE6-4342-B048-85BDC9FD1C3A}</a:tableStyleId>
                  </a:tblPr>
                  <a:tblGrid>
                    <a:gridCol w="1634887">
                      <a:extLst>
                        <a:ext uri="{9D8B030D-6E8A-4147-A177-3AD203B41FA5}">
                          <a16:colId xmlns:a16="http://schemas.microsoft.com/office/drawing/2014/main" val="1083594177"/>
                        </a:ext>
                      </a:extLst>
                    </a:gridCol>
                    <a:gridCol w="1634887">
                      <a:extLst>
                        <a:ext uri="{9D8B030D-6E8A-4147-A177-3AD203B41FA5}">
                          <a16:colId xmlns:a16="http://schemas.microsoft.com/office/drawing/2014/main" val="2128191805"/>
                        </a:ext>
                      </a:extLst>
                    </a:gridCol>
                    <a:gridCol w="1637876">
                      <a:extLst>
                        <a:ext uri="{9D8B030D-6E8A-4147-A177-3AD203B41FA5}">
                          <a16:colId xmlns:a16="http://schemas.microsoft.com/office/drawing/2014/main" val="1414187255"/>
                        </a:ext>
                      </a:extLst>
                    </a:gridCol>
                    <a:gridCol w="2540743">
                      <a:extLst>
                        <a:ext uri="{9D8B030D-6E8A-4147-A177-3AD203B41FA5}">
                          <a16:colId xmlns:a16="http://schemas.microsoft.com/office/drawing/2014/main" val="2682139392"/>
                        </a:ext>
                      </a:extLst>
                    </a:gridCol>
                  </a:tblGrid>
                  <a:tr h="370840">
                    <a:tc>
                      <a:txBody>
                        <a:bodyPr/>
                        <a:lstStyle/>
                        <a:p>
                          <a:endParaRPr lang="zh-CN"/>
                        </a:p>
                      </a:txBody>
                      <a:tcPr>
                        <a:blipFill>
                          <a:blip r:embed="rId6"/>
                          <a:stretch>
                            <a:fillRect l="-373" t="-8197" r="-357836" b="-124590"/>
                          </a:stretch>
                        </a:blipFill>
                      </a:tcPr>
                    </a:tc>
                    <a:tc>
                      <a:txBody>
                        <a:bodyPr/>
                        <a:lstStyle/>
                        <a:p>
                          <a:endParaRPr lang="zh-CN"/>
                        </a:p>
                      </a:txBody>
                      <a:tcPr>
                        <a:blipFill>
                          <a:blip r:embed="rId6"/>
                          <a:stretch>
                            <a:fillRect l="-100000" t="-8197" r="-256506" b="-124590"/>
                          </a:stretch>
                        </a:blipFill>
                      </a:tcPr>
                    </a:tc>
                    <a:tc>
                      <a:txBody>
                        <a:bodyPr/>
                        <a:lstStyle/>
                        <a:p>
                          <a:endParaRPr lang="zh-CN"/>
                        </a:p>
                      </a:txBody>
                      <a:tcPr>
                        <a:blipFill>
                          <a:blip r:embed="rId6"/>
                          <a:stretch>
                            <a:fillRect l="-200000" t="-8197" r="-156506" b="-124590"/>
                          </a:stretch>
                        </a:blipFill>
                      </a:tcPr>
                    </a:tc>
                    <a:tc>
                      <a:txBody>
                        <a:bodyPr/>
                        <a:lstStyle/>
                        <a:p>
                          <a:endParaRPr lang="zh-CN"/>
                        </a:p>
                      </a:txBody>
                      <a:tcPr>
                        <a:blipFill>
                          <a:blip r:embed="rId6"/>
                          <a:stretch>
                            <a:fillRect l="-193525" t="-8197" r="-959" b="-124590"/>
                          </a:stretch>
                        </a:blipFill>
                      </a:tcPr>
                    </a:tc>
                    <a:extLst>
                      <a:ext uri="{0D108BD9-81ED-4DB2-BD59-A6C34878D82A}">
                        <a16:rowId xmlns:a16="http://schemas.microsoft.com/office/drawing/2014/main" val="2712152943"/>
                      </a:ext>
                    </a:extLst>
                  </a:tr>
                  <a:tr h="370840">
                    <a:tc>
                      <a:txBody>
                        <a:bodyPr/>
                        <a:lstStyle/>
                        <a:p>
                          <a:pPr algn="ctr"/>
                          <a:r>
                            <a:rPr lang="en-US" altLang="zh-CN"/>
                            <a:t>32</a:t>
                          </a:r>
                          <a:endParaRPr lang="zh-CN" altLang="en-US"/>
                        </a:p>
                      </a:txBody>
                      <a:tcPr/>
                    </a:tc>
                    <a:tc>
                      <a:txBody>
                        <a:bodyPr/>
                        <a:lstStyle/>
                        <a:p>
                          <a:pPr algn="ctr"/>
                          <a:r>
                            <a:rPr lang="en-US" altLang="zh-CN"/>
                            <a:t>2.5GHz</a:t>
                          </a:r>
                        </a:p>
                      </a:txBody>
                      <a:tcPr/>
                    </a:tc>
                    <a:tc>
                      <a:txBody>
                        <a:bodyPr/>
                        <a:lstStyle/>
                        <a:p>
                          <a:pPr algn="ctr"/>
                          <a:r>
                            <a:rPr lang="en-US" altLang="zh-CN" dirty="0"/>
                            <a:t>32</a:t>
                          </a:r>
                          <a:endParaRPr lang="zh-CN" altLang="en-US" dirty="0"/>
                        </a:p>
                      </a:txBody>
                      <a:tcPr/>
                    </a:tc>
                    <a:tc>
                      <a:txBody>
                        <a:bodyPr/>
                        <a:lstStyle/>
                        <a:p>
                          <a:pPr algn="ctr"/>
                          <a:r>
                            <a:rPr lang="en-US" altLang="zh-CN" dirty="0"/>
                            <a:t>50MHz</a:t>
                          </a:r>
                          <a:endParaRPr lang="zh-CN" altLang="en-US" dirty="0"/>
                        </a:p>
                      </a:txBody>
                      <a:tcPr/>
                    </a:tc>
                    <a:extLst>
                      <a:ext uri="{0D108BD9-81ED-4DB2-BD59-A6C34878D82A}">
                        <a16:rowId xmlns:a16="http://schemas.microsoft.com/office/drawing/2014/main" val="4039145021"/>
                      </a:ext>
                    </a:extLst>
                  </a:tr>
                </a:tbl>
              </a:graphicData>
            </a:graphic>
          </p:graphicFrame>
        </mc:Fallback>
      </mc:AlternateContent>
      <p:sp>
        <p:nvSpPr>
          <p:cNvPr id="11" name="灯片编号占位符 2">
            <a:extLst>
              <a:ext uri="{FF2B5EF4-FFF2-40B4-BE49-F238E27FC236}">
                <a16:creationId xmlns:a16="http://schemas.microsoft.com/office/drawing/2014/main" id="{F0D72CC9-E02C-4AE2-9E58-679FACB94557}"/>
              </a:ext>
            </a:extLst>
          </p:cNvPr>
          <p:cNvSpPr>
            <a:spLocks noGrp="1"/>
          </p:cNvSpPr>
          <p:nvPr>
            <p:ph type="sldNum" sz="quarter" idx="10"/>
          </p:nvPr>
        </p:nvSpPr>
        <p:spPr>
          <a:xfrm>
            <a:off x="9360000" y="649511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19</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/22</a:t>
            </a:r>
            <a:endParaRPr lang="zh-CN" altLang="en-US" dirty="0">
              <a:solidFill>
                <a:schemeClr val="accent1">
                  <a:lumMod val="50000"/>
                </a:schemeClr>
              </a:solidFill>
            </a:endParaRP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a:solidFill>
                      <a:srgbClr val="C00000"/>
                    </a:solidFill>
                    <a:latin typeface="微软雅黑" panose="020B0503020204020204" pitchFamily="34" charset="-122"/>
                    <a:ea typeface="微软雅黑" panose="020B0503020204020204" pitchFamily="34" charset="-122"/>
                  </a:rPr>
                  <a:t>研究背景</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3000" b="1">
                    <a:solidFill>
                      <a:schemeClr val="accent1">
                        <a:lumMod val="50000"/>
                      </a:schemeClr>
                    </a:solidFill>
                    <a:latin typeface="微软雅黑" panose="020B0503020204020204" pitchFamily="34" charset="-122"/>
                    <a:ea typeface="微软雅黑" panose="020B0503020204020204" pitchFamily="34" charset="-122"/>
                  </a:rPr>
                  <a:t>CKM</a:t>
                </a:r>
                <a:r>
                  <a:rPr lang="zh-CN" altLang="en-US" sz="3000" b="1">
                    <a:solidFill>
                      <a:schemeClr val="accent1">
                        <a:lumMod val="50000"/>
                      </a:schemeClr>
                    </a:solidFill>
                    <a:latin typeface="微软雅黑" panose="020B0503020204020204" pitchFamily="34" charset="-122"/>
                    <a:ea typeface="微软雅黑" panose="020B0503020204020204" pitchFamily="34" charset="-122"/>
                  </a:rPr>
                  <a:t>的信道估计</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基于场景表示网络的</a:t>
                </a:r>
                <a:r>
                  <a:rPr lang="en-US" altLang="zh-CN" sz="3000" b="1">
                    <a:solidFill>
                      <a:schemeClr val="accent1">
                        <a:lumMod val="50000"/>
                      </a:schemeClr>
                    </a:solidFill>
                    <a:latin typeface="微软雅黑" panose="020B0503020204020204" pitchFamily="34" charset="-122"/>
                    <a:ea typeface="微软雅黑" panose="020B0503020204020204" pitchFamily="34" charset="-122"/>
                  </a:rPr>
                  <a:t>CKM</a:t>
                </a:r>
                <a:r>
                  <a:rPr lang="zh-CN" altLang="en-US" sz="3000" b="1">
                    <a:solidFill>
                      <a:schemeClr val="accent1">
                        <a:lumMod val="50000"/>
                      </a:schemeClr>
                    </a:solidFill>
                    <a:latin typeface="微软雅黑" panose="020B0503020204020204" pitchFamily="34" charset="-122"/>
                    <a:ea typeface="微软雅黑" panose="020B0503020204020204" pitchFamily="34" charset="-122"/>
                  </a:rPr>
                  <a:t>构建</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仿真实验</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菱形 19"/>
              <p:cNvSpPr/>
              <p:nvPr/>
            </p:nvSpPr>
            <p:spPr>
              <a:xfrm>
                <a:off x="-2765213" y="572128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总结</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7840" y="948663"/>
            <a:ext cx="11266498" cy="523220"/>
          </a:xfrm>
          <a:prstGeom prst="rect">
            <a:avLst/>
          </a:prstGeom>
          <a:noFill/>
        </p:spPr>
        <p:txBody>
          <a:bodyPr wrap="square" rtlCol="0">
            <a:spAutoFit/>
          </a:bodyPr>
          <a:lstStyle/>
          <a:p>
            <a:pPr>
              <a:defRPr/>
            </a:pPr>
            <a:r>
              <a:rPr lang="zh-CN" altLang="en-US" sz="2800" b="1">
                <a:solidFill>
                  <a:prstClr val="black"/>
                </a:solidFill>
                <a:latin typeface="微软雅黑" panose="020B0503020204020204" pitchFamily="34" charset="-122"/>
                <a:ea typeface="微软雅黑" panose="020B0503020204020204" pitchFamily="34" charset="-122"/>
              </a:rPr>
              <a:t>仿真结果表明，在低导频开销条件下，</a:t>
            </a:r>
            <a:r>
              <a:rPr lang="zh-CN" altLang="en-US" sz="2800" b="1">
                <a:solidFill>
                  <a:srgbClr val="C00000"/>
                </a:solidFill>
                <a:latin typeface="微软雅黑" panose="020B0503020204020204" pitchFamily="34" charset="-122"/>
                <a:ea typeface="微软雅黑" panose="020B0503020204020204" pitchFamily="34" charset="-122"/>
              </a:rPr>
              <a:t>该方法在信道估计精度方面最优</a:t>
            </a:r>
          </a:p>
        </p:txBody>
      </p:sp>
      <p:pic>
        <p:nvPicPr>
          <p:cNvPr id="2" name="图片 1"/>
          <p:cNvPicPr>
            <a:picLocks noChangeAspect="1"/>
          </p:cNvPicPr>
          <p:nvPr/>
        </p:nvPicPr>
        <p:blipFill rotWithShape="1">
          <a:blip r:embed="rId3">
            <a:clrChange>
              <a:clrFrom>
                <a:srgbClr val="FFFFFF"/>
              </a:clrFrom>
              <a:clrTo>
                <a:srgbClr val="FFFFFF">
                  <a:alpha val="0"/>
                </a:srgbClr>
              </a:clrTo>
            </a:clrChange>
          </a:blip>
          <a:srcRect b="15044"/>
          <a:stretch>
            <a:fillRect/>
          </a:stretch>
        </p:blipFill>
        <p:spPr>
          <a:xfrm>
            <a:off x="-349" y="1624797"/>
            <a:ext cx="6291166" cy="3407028"/>
          </a:xfrm>
          <a:prstGeom prst="rect">
            <a:avLst/>
          </a:prstGeom>
        </p:spPr>
      </p:pic>
      <p:pic>
        <p:nvPicPr>
          <p:cNvPr id="7" name="图片 6"/>
          <p:cNvPicPr>
            <a:picLocks noChangeAspect="1"/>
          </p:cNvPicPr>
          <p:nvPr/>
        </p:nvPicPr>
        <p:blipFill rotWithShape="1">
          <a:blip r:embed="rId4">
            <a:clrChange>
              <a:clrFrom>
                <a:srgbClr val="FFFFFF"/>
              </a:clrFrom>
              <a:clrTo>
                <a:srgbClr val="FFFFFF">
                  <a:alpha val="0"/>
                </a:srgbClr>
              </a:clrTo>
            </a:clrChange>
          </a:blip>
          <a:srcRect b="15044"/>
          <a:stretch>
            <a:fillRect/>
          </a:stretch>
        </p:blipFill>
        <p:spPr>
          <a:xfrm>
            <a:off x="5124300" y="1551583"/>
            <a:ext cx="6619316" cy="3569663"/>
          </a:xfrm>
          <a:prstGeom prst="rect">
            <a:avLst/>
          </a:prstGeom>
        </p:spPr>
      </p:pic>
      <p:sp>
        <p:nvSpPr>
          <p:cNvPr id="5" name="文本框 4"/>
          <p:cNvSpPr txBox="1"/>
          <p:nvPr/>
        </p:nvSpPr>
        <p:spPr>
          <a:xfrm>
            <a:off x="865813" y="4981645"/>
            <a:ext cx="4910334"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低导频开销条件下所提</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方案的估计</a:t>
            </a:r>
            <a:r>
              <a:rPr lang="zh-CN" altLang="en-US" sz="2400" b="1" dirty="0">
                <a:solidFill>
                  <a:srgbClr val="C00000"/>
                </a:solidFill>
                <a:latin typeface="微软雅黑" panose="020B0503020204020204" pitchFamily="34" charset="-122"/>
                <a:ea typeface="微软雅黑" panose="020B0503020204020204" pitchFamily="34" charset="-122"/>
              </a:rPr>
              <a:t>精度优势显著</a:t>
            </a:r>
          </a:p>
        </p:txBody>
      </p:sp>
      <p:sp>
        <p:nvSpPr>
          <p:cNvPr id="18" name="文本框 17"/>
          <p:cNvSpPr txBox="1"/>
          <p:nvPr/>
        </p:nvSpPr>
        <p:spPr>
          <a:xfrm>
            <a:off x="6539385" y="4981645"/>
            <a:ext cx="4416387"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低导频开销条件下所提</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方案的</a:t>
            </a:r>
            <a:r>
              <a:rPr lang="zh-CN" altLang="en-US" sz="2400" b="1" dirty="0">
                <a:solidFill>
                  <a:srgbClr val="C00000"/>
                </a:solidFill>
                <a:latin typeface="微软雅黑" panose="020B0503020204020204" pitchFamily="34" charset="-122"/>
                <a:ea typeface="微软雅黑" panose="020B0503020204020204" pitchFamily="34" charset="-122"/>
              </a:rPr>
              <a:t>频谱效率提升显著</a:t>
            </a:r>
          </a:p>
        </p:txBody>
      </p:sp>
      <mc:AlternateContent xmlns:mc="http://schemas.openxmlformats.org/markup-compatibility/2006" xmlns:a14="http://schemas.microsoft.com/office/drawing/2010/main">
        <mc:Choice Requires="a14">
          <p:sp>
            <p:nvSpPr>
              <p:cNvPr id="20" name="文本框 19"/>
              <p:cNvSpPr txBox="1"/>
              <p:nvPr/>
            </p:nvSpPr>
            <p:spPr>
              <a:xfrm>
                <a:off x="2587855" y="5871610"/>
                <a:ext cx="7246467" cy="5101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400" smtClean="0">
                          <a:solidFill>
                            <a:schemeClr val="tx1"/>
                          </a:solidFill>
                          <a:latin typeface="Cambria Math" panose="02040503050406030204" pitchFamily="18" charset="0"/>
                        </a:rPr>
                        <m:t>S</m:t>
                      </m:r>
                      <m:r>
                        <m:rPr>
                          <m:sty m:val="p"/>
                        </m:rPr>
                        <a:rPr lang="zh-CN" altLang="en-US" sz="2400" i="0">
                          <a:solidFill>
                            <a:schemeClr val="tx1"/>
                          </a:solidFill>
                          <a:latin typeface="Cambria Math" panose="02040503050406030204" pitchFamily="18" charset="0"/>
                        </a:rPr>
                        <m:t>NR</m:t>
                      </m:r>
                      <m:r>
                        <a:rPr lang="zh-CN" altLang="en-US" sz="2400" i="0">
                          <a:latin typeface="Cambria Math" panose="02040503050406030204" pitchFamily="18" charset="0"/>
                        </a:rPr>
                        <m:t>=</m:t>
                      </m:r>
                      <m:r>
                        <a:rPr lang="en-US" altLang="zh-CN" sz="2400" b="0" i="0" smtClean="0">
                          <a:latin typeface="Cambria Math" panose="02040503050406030204" pitchFamily="18" charset="0"/>
                        </a:rPr>
                        <m:t>−</m:t>
                      </m:r>
                      <m:r>
                        <a:rPr lang="zh-CN" altLang="en-US" sz="2400" i="0">
                          <a:latin typeface="Cambria Math" panose="02040503050406030204" pitchFamily="18" charset="0"/>
                        </a:rPr>
                        <m:t>10</m:t>
                      </m:r>
                      <m:sSub>
                        <m:sSubPr>
                          <m:ctrlPr>
                            <a:rPr lang="zh-CN" altLang="en-US" sz="2400" i="1">
                              <a:solidFill>
                                <a:srgbClr val="836967"/>
                              </a:solidFill>
                              <a:latin typeface="Cambria Math" panose="02040503050406030204" pitchFamily="18" charset="0"/>
                            </a:rPr>
                          </m:ctrlPr>
                        </m:sSubPr>
                        <m:e>
                          <m:r>
                            <m:rPr>
                              <m:sty m:val="p"/>
                            </m:rPr>
                            <a:rPr lang="zh-CN" altLang="en-US" sz="2400" i="0">
                              <a:latin typeface="Cambria Math" panose="02040503050406030204" pitchFamily="18" charset="0"/>
                            </a:rPr>
                            <m:t>log</m:t>
                          </m:r>
                        </m:e>
                        <m:sub>
                          <m:r>
                            <a:rPr lang="zh-CN" altLang="en-US" sz="2400" i="0">
                              <a:latin typeface="Cambria Math" panose="02040503050406030204" pitchFamily="18" charset="0"/>
                            </a:rPr>
                            <m:t>10</m:t>
                          </m:r>
                        </m:sub>
                      </m:sSub>
                      <m:r>
                        <a:rPr lang="zh-CN" altLang="en-US" sz="2400" i="0">
                          <a:latin typeface="Cambria Math" panose="02040503050406030204" pitchFamily="18" charset="0"/>
                        </a:rPr>
                        <m:t>∥</m:t>
                      </m:r>
                      <m:acc>
                        <m:accPr>
                          <m:chr m:val="̂"/>
                          <m:ctrlPr>
                            <a:rPr lang="zh-CN" altLang="en-US" sz="2400" i="1">
                              <a:solidFill>
                                <a:srgbClr val="836967"/>
                              </a:solidFill>
                              <a:latin typeface="Cambria Math" panose="02040503050406030204" pitchFamily="18" charset="0"/>
                            </a:rPr>
                          </m:ctrlPr>
                        </m:accPr>
                        <m:e>
                          <m:r>
                            <a:rPr lang="zh-CN" altLang="en-US" sz="2400" b="1" i="1">
                              <a:latin typeface="Cambria Math" panose="02040503050406030204" pitchFamily="18" charset="0"/>
                            </a:rPr>
                            <m:t>𝑯</m:t>
                          </m:r>
                        </m:e>
                      </m:acc>
                      <m:r>
                        <a:rPr lang="en-US" altLang="zh-CN" sz="2400" b="0" i="0" smtClean="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1" i="1">
                              <a:latin typeface="Cambria Math" panose="02040503050406030204" pitchFamily="18" charset="0"/>
                            </a:rPr>
                            <m:t>𝑯</m:t>
                          </m:r>
                        </m:e>
                        <m:sub>
                          <m:r>
                            <a:rPr lang="zh-CN" altLang="en-US" sz="2400" b="0" i="1">
                              <a:latin typeface="Cambria Math" panose="02040503050406030204" pitchFamily="18" charset="0"/>
                            </a:rPr>
                            <m:t>𝑔𝑡</m:t>
                          </m:r>
                        </m:sub>
                      </m:sSub>
                      <m:sSup>
                        <m:sSupPr>
                          <m:ctrlPr>
                            <a:rPr lang="zh-CN" altLang="en-US" sz="2400" b="0" i="1">
                              <a:solidFill>
                                <a:srgbClr val="836967"/>
                              </a:solidFill>
                              <a:latin typeface="Cambria Math" panose="02040503050406030204" pitchFamily="18" charset="0"/>
                            </a:rPr>
                          </m:ctrlPr>
                        </m:sSupPr>
                        <m:e>
                          <m:r>
                            <a:rPr lang="zh-CN" altLang="en-US" sz="2400" b="0" i="0">
                              <a:latin typeface="Cambria Math" panose="02040503050406030204" pitchFamily="18" charset="0"/>
                            </a:rPr>
                            <m:t>∥</m:t>
                          </m:r>
                        </m:e>
                        <m:sup>
                          <m:r>
                            <a:rPr lang="zh-CN" altLang="en-US" sz="2400" b="0" i="0">
                              <a:latin typeface="Cambria Math" panose="02040503050406030204" pitchFamily="18" charset="0"/>
                            </a:rPr>
                            <m:t>2</m:t>
                          </m:r>
                        </m:sup>
                      </m:sSup>
                      <m:r>
                        <a:rPr lang="zh-CN" altLang="en-US" sz="2400" b="0" i="0">
                          <a:latin typeface="Cambria Math" panose="02040503050406030204" pitchFamily="18" charset="0"/>
                        </a:rPr>
                        <m:t>+10</m:t>
                      </m:r>
                      <m:sSub>
                        <m:sSubPr>
                          <m:ctrlPr>
                            <a:rPr lang="zh-CN" altLang="en-US" sz="2400" b="0" i="1">
                              <a:solidFill>
                                <a:srgbClr val="836967"/>
                              </a:solidFill>
                              <a:latin typeface="Cambria Math" panose="02040503050406030204" pitchFamily="18" charset="0"/>
                            </a:rPr>
                          </m:ctrlPr>
                        </m:sSubPr>
                        <m:e>
                          <m:r>
                            <m:rPr>
                              <m:sty m:val="p"/>
                            </m:rPr>
                            <a:rPr lang="zh-CN" altLang="en-US" sz="2400" b="0" i="0">
                              <a:latin typeface="Cambria Math" panose="02040503050406030204" pitchFamily="18" charset="0"/>
                            </a:rPr>
                            <m:t>log</m:t>
                          </m:r>
                        </m:e>
                        <m:sub>
                          <m:r>
                            <a:rPr lang="zh-CN" altLang="en-US" sz="2400" b="0" i="0">
                              <a:latin typeface="Cambria Math" panose="02040503050406030204" pitchFamily="18" charset="0"/>
                            </a:rPr>
                            <m:t>10</m:t>
                          </m:r>
                        </m:sub>
                      </m:sSub>
                      <m:r>
                        <a:rPr lang="zh-CN" altLang="en-US" sz="2400" b="0" i="0">
                          <a:latin typeface="Cambria Math" panose="02040503050406030204" pitchFamily="18" charset="0"/>
                        </a:rPr>
                        <m:t>∥</m:t>
                      </m:r>
                      <m:sSub>
                        <m:sSubPr>
                          <m:ctrlPr>
                            <a:rPr lang="zh-CN" altLang="en-US" sz="2400" b="0" i="1">
                              <a:solidFill>
                                <a:srgbClr val="836967"/>
                              </a:solidFill>
                              <a:latin typeface="Cambria Math" panose="02040503050406030204" pitchFamily="18" charset="0"/>
                            </a:rPr>
                          </m:ctrlPr>
                        </m:sSubPr>
                        <m:e>
                          <m:r>
                            <a:rPr lang="zh-CN" altLang="en-US" sz="2400" b="1" i="1">
                              <a:latin typeface="Cambria Math" panose="02040503050406030204" pitchFamily="18" charset="0"/>
                            </a:rPr>
                            <m:t>𝑯</m:t>
                          </m:r>
                        </m:e>
                        <m:sub>
                          <m:r>
                            <a:rPr lang="zh-CN" altLang="en-US" sz="2400" b="0" i="1">
                              <a:latin typeface="Cambria Math" panose="02040503050406030204" pitchFamily="18" charset="0"/>
                            </a:rPr>
                            <m:t>𝑔𝑡</m:t>
                          </m:r>
                        </m:sub>
                      </m:sSub>
                      <m:sSup>
                        <m:sSupPr>
                          <m:ctrlPr>
                            <a:rPr lang="zh-CN" altLang="en-US" sz="2400" b="0" i="1">
                              <a:solidFill>
                                <a:srgbClr val="836967"/>
                              </a:solidFill>
                              <a:latin typeface="Cambria Math" panose="02040503050406030204" pitchFamily="18" charset="0"/>
                            </a:rPr>
                          </m:ctrlPr>
                        </m:sSupPr>
                        <m:e>
                          <m:r>
                            <a:rPr lang="zh-CN" altLang="en-US" sz="2400" b="0" i="0">
                              <a:latin typeface="Cambria Math" panose="02040503050406030204" pitchFamily="18" charset="0"/>
                            </a:rPr>
                            <m:t>∥</m:t>
                          </m:r>
                        </m:e>
                        <m:sup>
                          <m:r>
                            <a:rPr lang="zh-CN" altLang="en-US" sz="2400" b="0" i="0">
                              <a:latin typeface="Cambria Math" panose="02040503050406030204" pitchFamily="18" charset="0"/>
                            </a:rPr>
                            <m:t>2</m:t>
                          </m:r>
                        </m:sup>
                      </m:sSup>
                    </m:oMath>
                  </m:oMathPara>
                </a14:m>
                <a:endParaRPr lang="zh-CN" altLang="en-US" sz="2400"/>
              </a:p>
            </p:txBody>
          </p:sp>
        </mc:Choice>
        <mc:Fallback xmlns="">
          <p:sp>
            <p:nvSpPr>
              <p:cNvPr id="20" name="文本框 19"/>
              <p:cNvSpPr txBox="1">
                <a:spLocks noRot="1" noChangeAspect="1" noMove="1" noResize="1" noEditPoints="1" noAdjustHandles="1" noChangeArrowheads="1" noChangeShapeType="1" noTextEdit="1"/>
              </p:cNvSpPr>
              <p:nvPr/>
            </p:nvSpPr>
            <p:spPr>
              <a:xfrm>
                <a:off x="2587855" y="5871610"/>
                <a:ext cx="7246467" cy="510140"/>
              </a:xfrm>
              <a:prstGeom prst="rect">
                <a:avLst/>
              </a:prstGeom>
              <a:blipFill rotWithShape="1">
                <a:blip r:embed="rId5"/>
                <a:stretch>
                  <a:fillRect l="-3" t="-78" r="1"/>
                </a:stretch>
              </a:blipFill>
            </p:spPr>
            <p:txBody>
              <a:bodyPr/>
              <a:lstStyle/>
              <a:p>
                <a:r>
                  <a:rPr lang="zh-CN" altLang="en-US">
                    <a:noFill/>
                  </a:rPr>
                  <a:t> </a:t>
                </a:r>
              </a:p>
            </p:txBody>
          </p:sp>
        </mc:Fallback>
      </mc:AlternateContent>
      <p:sp>
        <p:nvSpPr>
          <p:cNvPr id="6" name="标题 1"/>
          <p:cNvSpPr txBox="1"/>
          <p:nvPr/>
        </p:nvSpPr>
        <p:spPr>
          <a:xfrm>
            <a:off x="554224" y="127630"/>
            <a:ext cx="5891918" cy="730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sz="3600" dirty="0"/>
              <a:t>研究案例：</a:t>
            </a:r>
            <a:r>
              <a:rPr lang="en-US" altLang="zh-CN" sz="3600" dirty="0"/>
              <a:t>MIMO</a:t>
            </a:r>
            <a:r>
              <a:rPr lang="zh-CN" altLang="en-US" sz="3600" dirty="0"/>
              <a:t>信道外推</a:t>
            </a:r>
            <a:endParaRPr lang="zh-CN" altLang="en-US" sz="3600" dirty="0">
              <a:solidFill>
                <a:srgbClr val="92D050"/>
              </a:solidFill>
            </a:endParaRPr>
          </a:p>
        </p:txBody>
      </p:sp>
      <p:sp>
        <p:nvSpPr>
          <p:cNvPr id="10" name="灯片编号占位符 2">
            <a:extLst>
              <a:ext uri="{FF2B5EF4-FFF2-40B4-BE49-F238E27FC236}">
                <a16:creationId xmlns:a16="http://schemas.microsoft.com/office/drawing/2014/main" id="{A6953903-0A71-4EBF-AB49-BBE4480B191C}"/>
              </a:ext>
            </a:extLst>
          </p:cNvPr>
          <p:cNvSpPr txBox="1">
            <a:spLocks/>
          </p:cNvSpPr>
          <p:nvPr/>
        </p:nvSpPr>
        <p:spPr>
          <a:xfrm>
            <a:off x="9360000" y="648000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4B3F8C3-4D34-464E-BB5A-60724E4C6E9F}" type="slidenum">
              <a:rPr lang="zh-CN" altLang="en-US" sz="1200" smtClean="0">
                <a:solidFill>
                  <a:srgbClr val="4472C4">
                    <a:lumMod val="50000"/>
                  </a:srgbClr>
                </a:solidFill>
                <a:latin typeface="Times New Roman" panose="02020603050405020304" pitchFamily="18" charset="0"/>
                <a:ea typeface="等线" panose="02010600030101010101" pitchFamily="2" charset="-122"/>
                <a:cs typeface="Times New Roman" panose="02020603050405020304" pitchFamily="18" charset="0"/>
              </a:rPr>
              <a:pPr algn="r">
                <a:defRPr/>
              </a:pPr>
              <a:t>20</a:t>
            </a:fld>
            <a:endParaRPr lang="zh-CN" altLang="en-US" sz="1200" dirty="0">
              <a:solidFill>
                <a:srgbClr val="4472C4">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7840" y="948663"/>
            <a:ext cx="11266498" cy="523220"/>
          </a:xfrm>
          <a:prstGeom prst="rect">
            <a:avLst/>
          </a:prstGeom>
          <a:noFill/>
        </p:spPr>
        <p:txBody>
          <a:bodyPr wrap="square" rtlCol="0">
            <a:spAutoFit/>
          </a:bodyPr>
          <a:lstStyle/>
          <a:p>
            <a:pPr>
              <a:defRPr/>
            </a:pPr>
            <a:r>
              <a:rPr lang="zh-CN" altLang="en-US" sz="2800" b="1" dirty="0">
                <a:solidFill>
                  <a:prstClr val="black"/>
                </a:solidFill>
                <a:latin typeface="微软雅黑" panose="020B0503020204020204" pitchFamily="34" charset="-122"/>
                <a:ea typeface="微软雅黑" panose="020B0503020204020204" pitchFamily="34" charset="-122"/>
              </a:rPr>
              <a:t>仿真结果表明，在低导频开销条件下，</a:t>
            </a:r>
            <a:r>
              <a:rPr lang="zh-CN" altLang="en-US" sz="2800" b="1" dirty="0">
                <a:solidFill>
                  <a:srgbClr val="C00000"/>
                </a:solidFill>
                <a:latin typeface="微软雅黑" panose="020B0503020204020204" pitchFamily="34" charset="-122"/>
                <a:ea typeface="微软雅黑" panose="020B0503020204020204" pitchFamily="34" charset="-122"/>
              </a:rPr>
              <a:t>该方法在预测稳定性较优</a:t>
            </a:r>
          </a:p>
        </p:txBody>
      </p:sp>
      <p:pic>
        <p:nvPicPr>
          <p:cNvPr id="10" name="图片 9"/>
          <p:cNvPicPr>
            <a:picLocks noChangeAspect="1"/>
          </p:cNvPicPr>
          <p:nvPr/>
        </p:nvPicPr>
        <p:blipFill rotWithShape="1">
          <a:blip r:embed="rId3">
            <a:clrChange>
              <a:clrFrom>
                <a:srgbClr val="FFFFFF"/>
              </a:clrFrom>
              <a:clrTo>
                <a:srgbClr val="FFFFFF">
                  <a:alpha val="0"/>
                </a:srgbClr>
              </a:clrTo>
            </a:clrChange>
          </a:blip>
          <a:srcRect b="11732"/>
          <a:stretch>
            <a:fillRect/>
          </a:stretch>
        </p:blipFill>
        <p:spPr>
          <a:xfrm>
            <a:off x="-282367" y="1709576"/>
            <a:ext cx="6619692" cy="3438847"/>
          </a:xfrm>
          <a:prstGeom prst="rect">
            <a:avLst/>
          </a:prstGeom>
        </p:spPr>
      </p:pic>
      <p:sp>
        <p:nvSpPr>
          <p:cNvPr id="19" name="文本框 18"/>
          <p:cNvSpPr txBox="1"/>
          <p:nvPr/>
        </p:nvSpPr>
        <p:spPr>
          <a:xfrm>
            <a:off x="949273" y="5041471"/>
            <a:ext cx="4546652" cy="1200329"/>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当导频开销比例为</a:t>
            </a:r>
            <a:r>
              <a:rPr lang="en-US" altLang="zh-CN" sz="2400" b="1" dirty="0">
                <a:latin typeface="微软雅黑" panose="020B0503020204020204" pitchFamily="34" charset="-122"/>
                <a:ea typeface="微软雅黑" panose="020B0503020204020204" pitchFamily="34" charset="-122"/>
              </a:rPr>
              <a:t>0.25</a:t>
            </a:r>
            <a:r>
              <a:rPr lang="zh-CN" altLang="en-US" sz="2400" b="1" dirty="0">
                <a:latin typeface="微软雅黑" panose="020B0503020204020204" pitchFamily="34" charset="-122"/>
                <a:ea typeface="微软雅黑" panose="020B0503020204020204" pitchFamily="34" charset="-122"/>
              </a:rPr>
              <a:t>时，所提方案的各</a:t>
            </a:r>
            <a:r>
              <a:rPr lang="en-US" altLang="zh-CN" sz="2400" b="1" dirty="0">
                <a:solidFill>
                  <a:srgbClr val="C00000"/>
                </a:solidFill>
                <a:latin typeface="微软雅黑" panose="020B0503020204020204" pitchFamily="34" charset="-122"/>
                <a:ea typeface="微软雅黑" panose="020B0503020204020204" pitchFamily="34" charset="-122"/>
              </a:rPr>
              <a:t>SNR</a:t>
            </a:r>
            <a:r>
              <a:rPr lang="zh-CN" altLang="en-US" sz="2400" b="1" dirty="0">
                <a:solidFill>
                  <a:srgbClr val="C00000"/>
                </a:solidFill>
                <a:latin typeface="微软雅黑" panose="020B0503020204020204" pitchFamily="34" charset="-122"/>
                <a:ea typeface="微软雅黑" panose="020B0503020204020204" pitchFamily="34" charset="-122"/>
              </a:rPr>
              <a:t>值分布较为集中，预测稳定性较优</a:t>
            </a:r>
          </a:p>
        </p:txBody>
      </p:sp>
      <p:sp>
        <p:nvSpPr>
          <p:cNvPr id="29" name="文本框 28"/>
          <p:cNvSpPr txBox="1"/>
          <p:nvPr/>
        </p:nvSpPr>
        <p:spPr>
          <a:xfrm>
            <a:off x="5720717" y="5046418"/>
            <a:ext cx="5279371"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当预测精度</a:t>
            </a:r>
            <a:r>
              <a:rPr lang="en-US" altLang="zh-CN" sz="2400" b="1" dirty="0">
                <a:latin typeface="微软雅黑" panose="020B0503020204020204" pitchFamily="34" charset="-122"/>
                <a:ea typeface="微软雅黑" panose="020B0503020204020204" pitchFamily="34" charset="-122"/>
              </a:rPr>
              <a:t>SNR</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微软雅黑" panose="020B0503020204020204" pitchFamily="34" charset="-122"/>
                <a:ea typeface="微软雅黑" panose="020B0503020204020204" pitchFamily="34" charset="-122"/>
              </a:rPr>
              <a:t>32.43</a:t>
            </a:r>
            <a:r>
              <a:rPr lang="zh-CN" altLang="en-US" sz="2400" b="1" dirty="0">
                <a:latin typeface="微软雅黑" panose="020B0503020204020204" pitchFamily="34" charset="-122"/>
                <a:ea typeface="微软雅黑" panose="020B0503020204020204" pitchFamily="34" charset="-122"/>
              </a:rPr>
              <a:t>时，</a:t>
            </a:r>
            <a:r>
              <a:rPr lang="zh-CN" altLang="en-US" sz="2400" b="1" dirty="0">
                <a:solidFill>
                  <a:srgbClr val="C00000"/>
                </a:solidFill>
                <a:latin typeface="微软雅黑" panose="020B0503020204020204" pitchFamily="34" charset="-122"/>
                <a:ea typeface="微软雅黑" panose="020B0503020204020204" pitchFamily="34" charset="-122"/>
              </a:rPr>
              <a:t>所提方案预测</a:t>
            </a:r>
            <a:r>
              <a:rPr lang="en-US" altLang="zh-CN" sz="2400" b="1" dirty="0">
                <a:solidFill>
                  <a:srgbClr val="C00000"/>
                </a:solidFill>
                <a:latin typeface="微软雅黑" panose="020B0503020204020204" pitchFamily="34" charset="-122"/>
                <a:ea typeface="微软雅黑" panose="020B0503020204020204" pitchFamily="34" charset="-122"/>
              </a:rPr>
              <a:t>CSI</a:t>
            </a:r>
            <a:r>
              <a:rPr lang="zh-CN" altLang="en-US" sz="2400" b="1" dirty="0">
                <a:solidFill>
                  <a:srgbClr val="C00000"/>
                </a:solidFill>
                <a:latin typeface="微软雅黑" panose="020B0503020204020204" pitchFamily="34" charset="-122"/>
                <a:ea typeface="微软雅黑" panose="020B0503020204020204" pitchFamily="34" charset="-122"/>
              </a:rPr>
              <a:t>与真实值的幅值可视化</a:t>
            </a:r>
          </a:p>
        </p:txBody>
      </p:sp>
      <p:sp>
        <p:nvSpPr>
          <p:cNvPr id="2" name="标题 1"/>
          <p:cNvSpPr txBox="1"/>
          <p:nvPr/>
        </p:nvSpPr>
        <p:spPr>
          <a:xfrm>
            <a:off x="554224" y="127630"/>
            <a:ext cx="5891918" cy="730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sz="3600" dirty="0"/>
              <a:t>研究案例：</a:t>
            </a:r>
            <a:r>
              <a:rPr lang="en-US" altLang="zh-CN" sz="3600" dirty="0"/>
              <a:t>MIMO</a:t>
            </a:r>
            <a:r>
              <a:rPr lang="zh-CN" altLang="en-US" sz="3600" dirty="0"/>
              <a:t>信道外推</a:t>
            </a:r>
            <a:endParaRPr lang="zh-CN" altLang="en-US" sz="3600" dirty="0">
              <a:solidFill>
                <a:srgbClr val="92D050"/>
              </a:solidFill>
            </a:endParaRPr>
          </a:p>
        </p:txBody>
      </p:sp>
      <p:pic>
        <p:nvPicPr>
          <p:cNvPr id="5" name="图片 4">
            <a:extLst>
              <a:ext uri="{FF2B5EF4-FFF2-40B4-BE49-F238E27FC236}">
                <a16:creationId xmlns:a16="http://schemas.microsoft.com/office/drawing/2014/main" id="{0B72924F-DAC0-4F7A-9839-49122B2304D9}"/>
              </a:ext>
            </a:extLst>
          </p:cNvPr>
          <p:cNvPicPr>
            <a:picLocks noChangeAspect="1"/>
          </p:cNvPicPr>
          <p:nvPr/>
        </p:nvPicPr>
        <p:blipFill>
          <a:blip r:embed="rId4"/>
          <a:stretch>
            <a:fillRect/>
          </a:stretch>
        </p:blipFill>
        <p:spPr>
          <a:xfrm>
            <a:off x="6267450" y="1709577"/>
            <a:ext cx="4349750" cy="3186273"/>
          </a:xfrm>
          <a:prstGeom prst="rect">
            <a:avLst/>
          </a:prstGeom>
        </p:spPr>
      </p:pic>
      <p:sp>
        <p:nvSpPr>
          <p:cNvPr id="9" name="灯片编号占位符 2">
            <a:extLst>
              <a:ext uri="{FF2B5EF4-FFF2-40B4-BE49-F238E27FC236}">
                <a16:creationId xmlns:a16="http://schemas.microsoft.com/office/drawing/2014/main" id="{2678CB8C-5FE4-400B-B41B-AB47AB8D03A0}"/>
              </a:ext>
            </a:extLst>
          </p:cNvPr>
          <p:cNvSpPr txBox="1">
            <a:spLocks/>
          </p:cNvSpPr>
          <p:nvPr/>
        </p:nvSpPr>
        <p:spPr>
          <a:xfrm>
            <a:off x="9360000" y="6480000"/>
            <a:ext cx="27432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54B3F8C3-4D34-464E-BB5A-60724E4C6E9F}" type="slidenum">
              <a:rPr lang="zh-CN" altLang="en-US" sz="1200" smtClean="0">
                <a:solidFill>
                  <a:srgbClr val="4472C4">
                    <a:lumMod val="50000"/>
                  </a:srgbClr>
                </a:solidFill>
                <a:latin typeface="Times New Roman" panose="02020603050405020304" pitchFamily="18" charset="0"/>
                <a:ea typeface="等线" panose="02010600030101010101" pitchFamily="2" charset="-122"/>
                <a:cs typeface="Times New Roman" panose="02020603050405020304" pitchFamily="18" charset="0"/>
              </a:rPr>
              <a:pPr algn="r">
                <a:defRPr/>
              </a:pPr>
              <a:t>21</a:t>
            </a:fld>
            <a:endParaRPr lang="zh-CN" altLang="en-US" sz="1200" dirty="0">
              <a:solidFill>
                <a:srgbClr val="4472C4">
                  <a:lumMod val="50000"/>
                </a:srgbClr>
              </a:solidFill>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solidFill>
                <a:srgbClr val="FFFFFF"/>
              </a:solid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研究背景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基于</a:t>
                </a:r>
                <a:r>
                  <a:rPr lang="en-US" altLang="zh-CN" sz="3000" b="1">
                    <a:solidFill>
                      <a:srgbClr val="203864"/>
                    </a:solidFill>
                    <a:latin typeface="微软雅黑" panose="020B0503020204020204" pitchFamily="34" charset="-122"/>
                    <a:ea typeface="微软雅黑" panose="020B0503020204020204" pitchFamily="34" charset="-122"/>
                  </a:rPr>
                  <a:t>CKM</a:t>
                </a:r>
                <a:r>
                  <a:rPr lang="zh-CN" altLang="en-US" sz="3000" b="1">
                    <a:solidFill>
                      <a:srgbClr val="203864"/>
                    </a:solidFill>
                    <a:latin typeface="微软雅黑" panose="020B0503020204020204" pitchFamily="34" charset="-122"/>
                    <a:ea typeface="微软雅黑" panose="020B0503020204020204" pitchFamily="34" charset="-122"/>
                  </a:rPr>
                  <a:t>的信道估计</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基于场景表示网络的</a:t>
                </a:r>
                <a:r>
                  <a:rPr lang="en-US" altLang="zh-CN" sz="3000" b="1">
                    <a:solidFill>
                      <a:srgbClr val="203864"/>
                    </a:solidFill>
                    <a:latin typeface="微软雅黑" panose="020B0503020204020204" pitchFamily="34" charset="-122"/>
                    <a:ea typeface="微软雅黑" panose="020B0503020204020204" pitchFamily="34" charset="-122"/>
                  </a:rPr>
                  <a:t>CKM</a:t>
                </a:r>
                <a:r>
                  <a:rPr lang="zh-CN" altLang="en-US" sz="3000" b="1">
                    <a:solidFill>
                      <a:srgbClr val="203864"/>
                    </a:solidFill>
                    <a:latin typeface="微软雅黑" panose="020B0503020204020204" pitchFamily="34" charset="-122"/>
                    <a:ea typeface="微软雅黑" panose="020B0503020204020204" pitchFamily="34" charset="-122"/>
                  </a:rPr>
                  <a:t>构建</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仿真实验</a:t>
                </a:r>
              </a:p>
            </p:txBody>
          </p:sp>
          <p:sp>
            <p:nvSpPr>
              <p:cNvPr id="20" name="菱形 19"/>
              <p:cNvSpPr/>
              <p:nvPr/>
            </p:nvSpPr>
            <p:spPr>
              <a:xfrm>
                <a:off x="-2765213" y="572128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dirty="0">
                    <a:solidFill>
                      <a:srgbClr val="FF0000"/>
                    </a:solidFill>
                    <a:latin typeface="微软雅黑" panose="020B0503020204020204" pitchFamily="34" charset="-122"/>
                    <a:ea typeface="微软雅黑" panose="020B0503020204020204" pitchFamily="34" charset="-122"/>
                  </a:rPr>
                  <a:t>总结</a:t>
                </a:r>
              </a:p>
            </p:txBody>
          </p:sp>
        </p:grpSp>
      </p:grpSp>
    </p:spTree>
    <p:extLst>
      <p:ext uri="{BB962C8B-B14F-4D97-AF65-F5344CB8AC3E}">
        <p14:creationId xmlns:p14="http://schemas.microsoft.com/office/powerpoint/2010/main" val="709412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a:bodyPr>
          <a:lstStyle/>
          <a:p>
            <a:r>
              <a:rPr lang="zh-CN" altLang="en-US" dirty="0"/>
              <a:t>总结</a:t>
            </a:r>
            <a:endParaRPr lang="zh-CN" altLang="en-US" dirty="0">
              <a:solidFill>
                <a:srgbClr val="C00000"/>
              </a:solidFill>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8" name="组合 7">
            <a:extLst>
              <a:ext uri="{FF2B5EF4-FFF2-40B4-BE49-F238E27FC236}">
                <a16:creationId xmlns:a16="http://schemas.microsoft.com/office/drawing/2014/main" id="{FE99F860-D1FB-4389-94EA-14709312D36F}"/>
              </a:ext>
            </a:extLst>
          </p:cNvPr>
          <p:cNvGrpSpPr/>
          <p:nvPr/>
        </p:nvGrpSpPr>
        <p:grpSpPr>
          <a:xfrm>
            <a:off x="29690" y="933449"/>
            <a:ext cx="8750746" cy="5648498"/>
            <a:chOff x="240082" y="933449"/>
            <a:chExt cx="8750746" cy="5648498"/>
          </a:xfrm>
        </p:grpSpPr>
        <p:sp>
          <p:nvSpPr>
            <p:cNvPr id="9" name="矩形 8">
              <a:extLst>
                <a:ext uri="{FF2B5EF4-FFF2-40B4-BE49-F238E27FC236}">
                  <a16:creationId xmlns:a16="http://schemas.microsoft.com/office/drawing/2014/main" id="{11163A1E-918D-4286-BD36-76BD5AB45C5F}"/>
                </a:ext>
              </a:extLst>
            </p:cNvPr>
            <p:cNvSpPr/>
            <p:nvPr/>
          </p:nvSpPr>
          <p:spPr>
            <a:xfrm>
              <a:off x="395652" y="3107443"/>
              <a:ext cx="8532034" cy="3474504"/>
            </a:xfrm>
            <a:prstGeom prst="rect">
              <a:avLst/>
            </a:prstGeom>
            <a:solidFill>
              <a:srgbClr val="F0B498"/>
            </a:solidFill>
            <a:ln w="3175">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9988173-4CA8-4BC0-9ABA-A383ACAAC42F}"/>
                </a:ext>
              </a:extLst>
            </p:cNvPr>
            <p:cNvSpPr/>
            <p:nvPr/>
          </p:nvSpPr>
          <p:spPr>
            <a:xfrm>
              <a:off x="961834" y="5218635"/>
              <a:ext cx="3821842" cy="1331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09C5CD7-EC73-4B27-8AF2-547C0B4466C2}"/>
                </a:ext>
              </a:extLst>
            </p:cNvPr>
            <p:cNvSpPr/>
            <p:nvPr/>
          </p:nvSpPr>
          <p:spPr>
            <a:xfrm>
              <a:off x="385890" y="979229"/>
              <a:ext cx="8532034" cy="2010194"/>
            </a:xfrm>
            <a:prstGeom prst="rect">
              <a:avLst/>
            </a:prstGeom>
            <a:solidFill>
              <a:srgbClr val="E8F0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2" name="矩形 11">
              <a:extLst>
                <a:ext uri="{FF2B5EF4-FFF2-40B4-BE49-F238E27FC236}">
                  <a16:creationId xmlns:a16="http://schemas.microsoft.com/office/drawing/2014/main" id="{97E2218B-75FF-4263-9089-C272409D7785}"/>
                </a:ext>
              </a:extLst>
            </p:cNvPr>
            <p:cNvSpPr/>
            <p:nvPr/>
          </p:nvSpPr>
          <p:spPr>
            <a:xfrm>
              <a:off x="2985134" y="999819"/>
              <a:ext cx="4151722" cy="1960267"/>
            </a:xfrm>
            <a:prstGeom prst="rect">
              <a:avLst/>
            </a:prstGeom>
            <a:solidFill>
              <a:srgbClr val="D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A9CBF1F-9DDC-480E-B325-DC75123FDD54}"/>
                </a:ext>
              </a:extLst>
            </p:cNvPr>
            <p:cNvSpPr txBox="1"/>
            <p:nvPr/>
          </p:nvSpPr>
          <p:spPr>
            <a:xfrm>
              <a:off x="2662617" y="5677746"/>
              <a:ext cx="327308" cy="338554"/>
            </a:xfrm>
            <a:prstGeom prst="rect">
              <a:avLst/>
            </a:prstGeom>
            <a:noFill/>
          </p:spPr>
          <p:txBody>
            <a:bodyPr wrap="square" rtlCol="0">
              <a:spAutoFit/>
            </a:bodyPr>
            <a:lstStyle/>
            <a:p>
              <a:r>
                <a:rPr lang="en-US" altLang="zh-CN" sz="1600" b="1">
                  <a:latin typeface="Times New Roman" panose="02020603050405020304" pitchFamily="18" charset="0"/>
                  <a:cs typeface="Times New Roman" panose="02020603050405020304" pitchFamily="18" charset="0"/>
                </a:rPr>
                <a:t>…</a:t>
              </a:r>
              <a:endParaRPr lang="zh-CN" altLang="en-US" sz="1600" b="1">
                <a:latin typeface="Times New Roman" panose="02020603050405020304" pitchFamily="18" charset="0"/>
                <a:cs typeface="Times New Roman" panose="02020603050405020304" pitchFamily="18" charset="0"/>
              </a:endParaRPr>
            </a:p>
          </p:txBody>
        </p:sp>
        <p:grpSp>
          <p:nvGrpSpPr>
            <p:cNvPr id="15" name="组合 14">
              <a:extLst>
                <a:ext uri="{FF2B5EF4-FFF2-40B4-BE49-F238E27FC236}">
                  <a16:creationId xmlns:a16="http://schemas.microsoft.com/office/drawing/2014/main" id="{38412FCB-7B19-45F8-9442-73129C874D7D}"/>
                </a:ext>
              </a:extLst>
            </p:cNvPr>
            <p:cNvGrpSpPr/>
            <p:nvPr/>
          </p:nvGrpSpPr>
          <p:grpSpPr>
            <a:xfrm>
              <a:off x="1059078" y="5238027"/>
              <a:ext cx="1527064" cy="1314871"/>
              <a:chOff x="6633863" y="776718"/>
              <a:chExt cx="1527064" cy="1314871"/>
            </a:xfrm>
          </p:grpSpPr>
          <p:sp>
            <p:nvSpPr>
              <p:cNvPr id="456" name="矩形 455">
                <a:extLst>
                  <a:ext uri="{FF2B5EF4-FFF2-40B4-BE49-F238E27FC236}">
                    <a16:creationId xmlns:a16="http://schemas.microsoft.com/office/drawing/2014/main" id="{2018B114-172D-49D5-B8B3-C1BBFCA7DDD1}"/>
                  </a:ext>
                </a:extLst>
              </p:cNvPr>
              <p:cNvSpPr/>
              <p:nvPr/>
            </p:nvSpPr>
            <p:spPr>
              <a:xfrm>
                <a:off x="6634241"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7" name="矩形 456">
                <a:extLst>
                  <a:ext uri="{FF2B5EF4-FFF2-40B4-BE49-F238E27FC236}">
                    <a16:creationId xmlns:a16="http://schemas.microsoft.com/office/drawing/2014/main" id="{37598F0C-099B-4ABE-9F1B-6C384EFC2D1F}"/>
                  </a:ext>
                </a:extLst>
              </p:cNvPr>
              <p:cNvSpPr/>
              <p:nvPr/>
            </p:nvSpPr>
            <p:spPr>
              <a:xfrm>
                <a:off x="7011518" y="819849"/>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8" name="矩形 457">
                <a:extLst>
                  <a:ext uri="{FF2B5EF4-FFF2-40B4-BE49-F238E27FC236}">
                    <a16:creationId xmlns:a16="http://schemas.microsoft.com/office/drawing/2014/main" id="{200BEC78-232B-464E-BE15-FDFF86685677}"/>
                  </a:ext>
                </a:extLst>
              </p:cNvPr>
              <p:cNvSpPr/>
              <p:nvPr/>
            </p:nvSpPr>
            <p:spPr>
              <a:xfrm>
                <a:off x="7393998"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9" name="矩形 458">
                <a:extLst>
                  <a:ext uri="{FF2B5EF4-FFF2-40B4-BE49-F238E27FC236}">
                    <a16:creationId xmlns:a16="http://schemas.microsoft.com/office/drawing/2014/main" id="{C197B420-7D51-487A-8703-A36C3E81811E}"/>
                  </a:ext>
                </a:extLst>
              </p:cNvPr>
              <p:cNvSpPr/>
              <p:nvPr/>
            </p:nvSpPr>
            <p:spPr>
              <a:xfrm>
                <a:off x="7771275"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 name="矩形 459">
                <a:extLst>
                  <a:ext uri="{FF2B5EF4-FFF2-40B4-BE49-F238E27FC236}">
                    <a16:creationId xmlns:a16="http://schemas.microsoft.com/office/drawing/2014/main" id="{91009461-E6D7-4344-90EE-32B8D2253738}"/>
                  </a:ext>
                </a:extLst>
              </p:cNvPr>
              <p:cNvSpPr/>
              <p:nvPr/>
            </p:nvSpPr>
            <p:spPr>
              <a:xfrm>
                <a:off x="6634241"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 name="矩形 460">
                <a:extLst>
                  <a:ext uri="{FF2B5EF4-FFF2-40B4-BE49-F238E27FC236}">
                    <a16:creationId xmlns:a16="http://schemas.microsoft.com/office/drawing/2014/main" id="{208EA7BE-74CC-42A5-B4D8-5CF11BF37EE7}"/>
                  </a:ext>
                </a:extLst>
              </p:cNvPr>
              <p:cNvSpPr/>
              <p:nvPr/>
            </p:nvSpPr>
            <p:spPr>
              <a:xfrm>
                <a:off x="7011518"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2" name="矩形 461">
                <a:extLst>
                  <a:ext uri="{FF2B5EF4-FFF2-40B4-BE49-F238E27FC236}">
                    <a16:creationId xmlns:a16="http://schemas.microsoft.com/office/drawing/2014/main" id="{08ADEDD7-F77B-4A0F-80B3-D6D61354CDAE}"/>
                  </a:ext>
                </a:extLst>
              </p:cNvPr>
              <p:cNvSpPr/>
              <p:nvPr/>
            </p:nvSpPr>
            <p:spPr>
              <a:xfrm>
                <a:off x="7393998"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3" name="矩形 462">
                <a:extLst>
                  <a:ext uri="{FF2B5EF4-FFF2-40B4-BE49-F238E27FC236}">
                    <a16:creationId xmlns:a16="http://schemas.microsoft.com/office/drawing/2014/main" id="{E18D76E6-0221-4286-A564-0377293F50E6}"/>
                  </a:ext>
                </a:extLst>
              </p:cNvPr>
              <p:cNvSpPr/>
              <p:nvPr/>
            </p:nvSpPr>
            <p:spPr>
              <a:xfrm>
                <a:off x="7771275"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4" name="矩形 463">
                <a:extLst>
                  <a:ext uri="{FF2B5EF4-FFF2-40B4-BE49-F238E27FC236}">
                    <a16:creationId xmlns:a16="http://schemas.microsoft.com/office/drawing/2014/main" id="{E689F4EF-9CD5-4B74-BDF7-45430A343FBE}"/>
                  </a:ext>
                </a:extLst>
              </p:cNvPr>
              <p:cNvSpPr/>
              <p:nvPr/>
            </p:nvSpPr>
            <p:spPr>
              <a:xfrm>
                <a:off x="6633863"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5" name="矩形 464">
                <a:extLst>
                  <a:ext uri="{FF2B5EF4-FFF2-40B4-BE49-F238E27FC236}">
                    <a16:creationId xmlns:a16="http://schemas.microsoft.com/office/drawing/2014/main" id="{204D2FB2-D5B3-4AD4-8A51-64CED924D441}"/>
                  </a:ext>
                </a:extLst>
              </p:cNvPr>
              <p:cNvSpPr/>
              <p:nvPr/>
            </p:nvSpPr>
            <p:spPr>
              <a:xfrm>
                <a:off x="7011140"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6" name="矩形 465">
                <a:extLst>
                  <a:ext uri="{FF2B5EF4-FFF2-40B4-BE49-F238E27FC236}">
                    <a16:creationId xmlns:a16="http://schemas.microsoft.com/office/drawing/2014/main" id="{E12C68A9-2D4C-4571-8388-3BCBD20C2F9E}"/>
                  </a:ext>
                </a:extLst>
              </p:cNvPr>
              <p:cNvSpPr/>
              <p:nvPr/>
            </p:nvSpPr>
            <p:spPr>
              <a:xfrm>
                <a:off x="7393620"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7" name="矩形 466">
                <a:extLst>
                  <a:ext uri="{FF2B5EF4-FFF2-40B4-BE49-F238E27FC236}">
                    <a16:creationId xmlns:a16="http://schemas.microsoft.com/office/drawing/2014/main" id="{20EE22C4-6B35-46F6-8262-88E8F5DDA271}"/>
                  </a:ext>
                </a:extLst>
              </p:cNvPr>
              <p:cNvSpPr/>
              <p:nvPr/>
            </p:nvSpPr>
            <p:spPr>
              <a:xfrm>
                <a:off x="7770897"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8" name="矩形 467">
                <a:extLst>
                  <a:ext uri="{FF2B5EF4-FFF2-40B4-BE49-F238E27FC236}">
                    <a16:creationId xmlns:a16="http://schemas.microsoft.com/office/drawing/2014/main" id="{E57D6EC8-8BB6-4A3E-A898-47CE8358BCFE}"/>
                  </a:ext>
                </a:extLst>
              </p:cNvPr>
              <p:cNvSpPr/>
              <p:nvPr/>
            </p:nvSpPr>
            <p:spPr>
              <a:xfrm>
                <a:off x="6633863"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9" name="矩形 468">
                <a:extLst>
                  <a:ext uri="{FF2B5EF4-FFF2-40B4-BE49-F238E27FC236}">
                    <a16:creationId xmlns:a16="http://schemas.microsoft.com/office/drawing/2014/main" id="{F98E7CF9-1AF7-40C1-9630-8E21CCA86338}"/>
                  </a:ext>
                </a:extLst>
              </p:cNvPr>
              <p:cNvSpPr/>
              <p:nvPr/>
            </p:nvSpPr>
            <p:spPr>
              <a:xfrm>
                <a:off x="7011140"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0" name="矩形 469">
                <a:extLst>
                  <a:ext uri="{FF2B5EF4-FFF2-40B4-BE49-F238E27FC236}">
                    <a16:creationId xmlns:a16="http://schemas.microsoft.com/office/drawing/2014/main" id="{6D3E8E74-7A5B-4C10-9545-7BB15ECC77B4}"/>
                  </a:ext>
                </a:extLst>
              </p:cNvPr>
              <p:cNvSpPr/>
              <p:nvPr/>
            </p:nvSpPr>
            <p:spPr>
              <a:xfrm>
                <a:off x="7393620"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1" name="矩形 470">
                <a:extLst>
                  <a:ext uri="{FF2B5EF4-FFF2-40B4-BE49-F238E27FC236}">
                    <a16:creationId xmlns:a16="http://schemas.microsoft.com/office/drawing/2014/main" id="{86897E90-3310-4847-8BB4-248B316ED5E7}"/>
                  </a:ext>
                </a:extLst>
              </p:cNvPr>
              <p:cNvSpPr/>
              <p:nvPr/>
            </p:nvSpPr>
            <p:spPr>
              <a:xfrm>
                <a:off x="7770897"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2" name="矩形 471">
                <a:extLst>
                  <a:ext uri="{FF2B5EF4-FFF2-40B4-BE49-F238E27FC236}">
                    <a16:creationId xmlns:a16="http://schemas.microsoft.com/office/drawing/2014/main" id="{7EE26E4C-AF08-43CD-A410-325EFB501565}"/>
                  </a:ext>
                </a:extLst>
              </p:cNvPr>
              <p:cNvSpPr/>
              <p:nvPr/>
            </p:nvSpPr>
            <p:spPr>
              <a:xfrm>
                <a:off x="6633863"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3" name="矩形 472">
                <a:extLst>
                  <a:ext uri="{FF2B5EF4-FFF2-40B4-BE49-F238E27FC236}">
                    <a16:creationId xmlns:a16="http://schemas.microsoft.com/office/drawing/2014/main" id="{6E56489A-2383-4757-ADE9-700235018415}"/>
                  </a:ext>
                </a:extLst>
              </p:cNvPr>
              <p:cNvSpPr/>
              <p:nvPr/>
            </p:nvSpPr>
            <p:spPr>
              <a:xfrm>
                <a:off x="7011140" y="1227828"/>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4" name="矩形 473">
                <a:extLst>
                  <a:ext uri="{FF2B5EF4-FFF2-40B4-BE49-F238E27FC236}">
                    <a16:creationId xmlns:a16="http://schemas.microsoft.com/office/drawing/2014/main" id="{195BB72D-16FA-48B7-BD48-1F7AF8A2FDE5}"/>
                  </a:ext>
                </a:extLst>
              </p:cNvPr>
              <p:cNvSpPr/>
              <p:nvPr/>
            </p:nvSpPr>
            <p:spPr>
              <a:xfrm>
                <a:off x="7393620"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5" name="矩形 474">
                <a:extLst>
                  <a:ext uri="{FF2B5EF4-FFF2-40B4-BE49-F238E27FC236}">
                    <a16:creationId xmlns:a16="http://schemas.microsoft.com/office/drawing/2014/main" id="{858A9303-F449-4B1C-A190-41E416BF5E8A}"/>
                  </a:ext>
                </a:extLst>
              </p:cNvPr>
              <p:cNvSpPr/>
              <p:nvPr/>
            </p:nvSpPr>
            <p:spPr>
              <a:xfrm>
                <a:off x="7770897"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6" name="矩形 475">
                <a:extLst>
                  <a:ext uri="{FF2B5EF4-FFF2-40B4-BE49-F238E27FC236}">
                    <a16:creationId xmlns:a16="http://schemas.microsoft.com/office/drawing/2014/main" id="{1D937392-C68D-46D8-85DC-17B272D9DC07}"/>
                  </a:ext>
                </a:extLst>
              </p:cNvPr>
              <p:cNvSpPr/>
              <p:nvPr/>
            </p:nvSpPr>
            <p:spPr>
              <a:xfrm>
                <a:off x="6633863"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7" name="矩形 476">
                <a:extLst>
                  <a:ext uri="{FF2B5EF4-FFF2-40B4-BE49-F238E27FC236}">
                    <a16:creationId xmlns:a16="http://schemas.microsoft.com/office/drawing/2014/main" id="{14AE924F-9091-467E-8DA9-464DB5DC85D5}"/>
                  </a:ext>
                </a:extLst>
              </p:cNvPr>
              <p:cNvSpPr/>
              <p:nvPr/>
            </p:nvSpPr>
            <p:spPr>
              <a:xfrm>
                <a:off x="7011140" y="1621310"/>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8" name="矩形 477">
                <a:extLst>
                  <a:ext uri="{FF2B5EF4-FFF2-40B4-BE49-F238E27FC236}">
                    <a16:creationId xmlns:a16="http://schemas.microsoft.com/office/drawing/2014/main" id="{4DB086FB-E84E-41C2-81E8-4C2981C5C681}"/>
                  </a:ext>
                </a:extLst>
              </p:cNvPr>
              <p:cNvSpPr/>
              <p:nvPr/>
            </p:nvSpPr>
            <p:spPr>
              <a:xfrm>
                <a:off x="7393620"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9" name="矩形 478">
                <a:extLst>
                  <a:ext uri="{FF2B5EF4-FFF2-40B4-BE49-F238E27FC236}">
                    <a16:creationId xmlns:a16="http://schemas.microsoft.com/office/drawing/2014/main" id="{6D6B1176-2AE3-418D-AFB9-0A9999C1ADC7}"/>
                  </a:ext>
                </a:extLst>
              </p:cNvPr>
              <p:cNvSpPr/>
              <p:nvPr/>
            </p:nvSpPr>
            <p:spPr>
              <a:xfrm>
                <a:off x="7770897"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0" name="文本框 479">
                <a:extLst>
                  <a:ext uri="{FF2B5EF4-FFF2-40B4-BE49-F238E27FC236}">
                    <a16:creationId xmlns:a16="http://schemas.microsoft.com/office/drawing/2014/main" id="{93FE6710-B88E-4144-95B3-A19E3290C050}"/>
                  </a:ext>
                </a:extLst>
              </p:cNvPr>
              <p:cNvSpPr txBox="1"/>
              <p:nvPr/>
            </p:nvSpPr>
            <p:spPr>
              <a:xfrm rot="5400000">
                <a:off x="6681917" y="103321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 name="文本框 480">
                <a:extLst>
                  <a:ext uri="{FF2B5EF4-FFF2-40B4-BE49-F238E27FC236}">
                    <a16:creationId xmlns:a16="http://schemas.microsoft.com/office/drawing/2014/main" id="{3CB29BF3-32CC-4DE6-8468-041DD6CE8187}"/>
                  </a:ext>
                </a:extLst>
              </p:cNvPr>
              <p:cNvSpPr txBox="1"/>
              <p:nvPr/>
            </p:nvSpPr>
            <p:spPr>
              <a:xfrm rot="5400000">
                <a:off x="7062917" y="103639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2" name="文本框 481">
                <a:extLst>
                  <a:ext uri="{FF2B5EF4-FFF2-40B4-BE49-F238E27FC236}">
                    <a16:creationId xmlns:a16="http://schemas.microsoft.com/office/drawing/2014/main" id="{16041C1E-2D27-48B9-8270-3A7EA7EFFA92}"/>
                  </a:ext>
                </a:extLst>
              </p:cNvPr>
              <p:cNvSpPr txBox="1"/>
              <p:nvPr/>
            </p:nvSpPr>
            <p:spPr>
              <a:xfrm rot="5400000">
                <a:off x="7435996" y="103957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3" name="文本框 482">
                <a:extLst>
                  <a:ext uri="{FF2B5EF4-FFF2-40B4-BE49-F238E27FC236}">
                    <a16:creationId xmlns:a16="http://schemas.microsoft.com/office/drawing/2014/main" id="{7A087A06-319D-4B46-A112-FE0DE4113F0D}"/>
                  </a:ext>
                </a:extLst>
              </p:cNvPr>
              <p:cNvSpPr txBox="1"/>
              <p:nvPr/>
            </p:nvSpPr>
            <p:spPr>
              <a:xfrm rot="5400000">
                <a:off x="6680377" y="143595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4" name="文本框 483">
                <a:extLst>
                  <a:ext uri="{FF2B5EF4-FFF2-40B4-BE49-F238E27FC236}">
                    <a16:creationId xmlns:a16="http://schemas.microsoft.com/office/drawing/2014/main" id="{18B4F86B-F55B-4A6D-9DC8-2C8E998A7E6F}"/>
                  </a:ext>
                </a:extLst>
              </p:cNvPr>
              <p:cNvSpPr txBox="1"/>
              <p:nvPr/>
            </p:nvSpPr>
            <p:spPr>
              <a:xfrm rot="5400000">
                <a:off x="7061377" y="143913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5" name="文本框 484">
                <a:extLst>
                  <a:ext uri="{FF2B5EF4-FFF2-40B4-BE49-F238E27FC236}">
                    <a16:creationId xmlns:a16="http://schemas.microsoft.com/office/drawing/2014/main" id="{5F9336B4-7D02-4B3E-8420-D803FA5ABE2C}"/>
                  </a:ext>
                </a:extLst>
              </p:cNvPr>
              <p:cNvSpPr txBox="1"/>
              <p:nvPr/>
            </p:nvSpPr>
            <p:spPr>
              <a:xfrm rot="5400000">
                <a:off x="7434456" y="143913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6" name="文本框 485">
                <a:extLst>
                  <a:ext uri="{FF2B5EF4-FFF2-40B4-BE49-F238E27FC236}">
                    <a16:creationId xmlns:a16="http://schemas.microsoft.com/office/drawing/2014/main" id="{CE1A0FE4-2D79-406B-9D70-E62D5F2A3D07}"/>
                  </a:ext>
                </a:extLst>
              </p:cNvPr>
              <p:cNvSpPr txBox="1"/>
              <p:nvPr/>
            </p:nvSpPr>
            <p:spPr>
              <a:xfrm rot="5400000">
                <a:off x="6679863" y="183374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7" name="文本框 486">
                <a:extLst>
                  <a:ext uri="{FF2B5EF4-FFF2-40B4-BE49-F238E27FC236}">
                    <a16:creationId xmlns:a16="http://schemas.microsoft.com/office/drawing/2014/main" id="{CFEE220B-A809-4441-BE1D-A74E85F6A91E}"/>
                  </a:ext>
                </a:extLst>
              </p:cNvPr>
              <p:cNvSpPr txBox="1"/>
              <p:nvPr/>
            </p:nvSpPr>
            <p:spPr>
              <a:xfrm rot="5400000">
                <a:off x="7060863" y="183692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8" name="文本框 487">
                <a:extLst>
                  <a:ext uri="{FF2B5EF4-FFF2-40B4-BE49-F238E27FC236}">
                    <a16:creationId xmlns:a16="http://schemas.microsoft.com/office/drawing/2014/main" id="{D3AAF71A-AB33-45C5-8E7A-9E858C7B4719}"/>
                  </a:ext>
                </a:extLst>
              </p:cNvPr>
              <p:cNvSpPr txBox="1"/>
              <p:nvPr/>
            </p:nvSpPr>
            <p:spPr>
              <a:xfrm rot="5400000">
                <a:off x="7433942" y="183692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9" name="文本框 488">
                <a:extLst>
                  <a:ext uri="{FF2B5EF4-FFF2-40B4-BE49-F238E27FC236}">
                    <a16:creationId xmlns:a16="http://schemas.microsoft.com/office/drawing/2014/main" id="{FA95C267-952B-4120-B5A4-BD091BB4EF9E}"/>
                  </a:ext>
                </a:extLst>
              </p:cNvPr>
              <p:cNvSpPr txBox="1"/>
              <p:nvPr/>
            </p:nvSpPr>
            <p:spPr>
              <a:xfrm rot="5400000">
                <a:off x="7811629" y="104197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0" name="文本框 489">
                <a:extLst>
                  <a:ext uri="{FF2B5EF4-FFF2-40B4-BE49-F238E27FC236}">
                    <a16:creationId xmlns:a16="http://schemas.microsoft.com/office/drawing/2014/main" id="{E57A5C1E-96A2-4347-8E86-6C4FDF224D1F}"/>
                  </a:ext>
                </a:extLst>
              </p:cNvPr>
              <p:cNvSpPr txBox="1"/>
              <p:nvPr/>
            </p:nvSpPr>
            <p:spPr>
              <a:xfrm rot="5400000">
                <a:off x="7819104" y="143595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1" name="文本框 490">
                <a:extLst>
                  <a:ext uri="{FF2B5EF4-FFF2-40B4-BE49-F238E27FC236}">
                    <a16:creationId xmlns:a16="http://schemas.microsoft.com/office/drawing/2014/main" id="{E9BEBED0-9990-4701-A326-3AF54932716B}"/>
                  </a:ext>
                </a:extLst>
              </p:cNvPr>
              <p:cNvSpPr txBox="1"/>
              <p:nvPr/>
            </p:nvSpPr>
            <p:spPr>
              <a:xfrm rot="5400000">
                <a:off x="7813879" y="183629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92" name="组合 491">
                <a:extLst>
                  <a:ext uri="{FF2B5EF4-FFF2-40B4-BE49-F238E27FC236}">
                    <a16:creationId xmlns:a16="http://schemas.microsoft.com/office/drawing/2014/main" id="{12C07E07-8C7E-4E7A-A94C-5A4D31800250}"/>
                  </a:ext>
                </a:extLst>
              </p:cNvPr>
              <p:cNvGrpSpPr/>
              <p:nvPr/>
            </p:nvGrpSpPr>
            <p:grpSpPr>
              <a:xfrm>
                <a:off x="7777051" y="776718"/>
                <a:ext cx="383876" cy="1079329"/>
                <a:chOff x="6064104" y="1792448"/>
                <a:chExt cx="383876" cy="1079329"/>
              </a:xfrm>
            </p:grpSpPr>
            <p:grpSp>
              <p:nvGrpSpPr>
                <p:cNvPr id="493" name="组合 492">
                  <a:extLst>
                    <a:ext uri="{FF2B5EF4-FFF2-40B4-BE49-F238E27FC236}">
                      <a16:creationId xmlns:a16="http://schemas.microsoft.com/office/drawing/2014/main" id="{2BD57AB6-D022-419E-B088-F9ED26CD3212}"/>
                    </a:ext>
                  </a:extLst>
                </p:cNvPr>
                <p:cNvGrpSpPr/>
                <p:nvPr/>
              </p:nvGrpSpPr>
              <p:grpSpPr>
                <a:xfrm>
                  <a:off x="6064104" y="1792448"/>
                  <a:ext cx="383876" cy="276999"/>
                  <a:chOff x="5402357" y="771108"/>
                  <a:chExt cx="383876" cy="276999"/>
                </a:xfrm>
              </p:grpSpPr>
              <p:sp>
                <p:nvSpPr>
                  <p:cNvPr id="500" name="文本框 499">
                    <a:extLst>
                      <a:ext uri="{FF2B5EF4-FFF2-40B4-BE49-F238E27FC236}">
                        <a16:creationId xmlns:a16="http://schemas.microsoft.com/office/drawing/2014/main" id="{6F5B9CE2-4C9A-4BF9-B37D-6F5EBAEC90B5}"/>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501" name="对象 500">
                        <a:extLst>
                          <a:ext uri="{FF2B5EF4-FFF2-40B4-BE49-F238E27FC236}">
                            <a16:creationId xmlns:a16="http://schemas.microsoft.com/office/drawing/2014/main" id="{E3D23591-E0E8-400F-AA48-9637D36D3AC8}"/>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2" name="Equation" r:id="rId4" imgW="190440" imgH="228600" progId="Equation.DSMT4">
                              <p:embed/>
                            </p:oleObj>
                          </mc:Choice>
                          <mc:Fallback>
                            <p:oleObj name="Equation" r:id="rId4" imgW="190440" imgH="228600" progId="Equation.DSMT4">
                              <p:embed/>
                              <p:pic>
                                <p:nvPicPr>
                                  <p:cNvPr id="1542" name="对象 1541">
                                    <a:extLst>
                                      <a:ext uri="{FF2B5EF4-FFF2-40B4-BE49-F238E27FC236}">
                                        <a16:creationId xmlns:a16="http://schemas.microsoft.com/office/drawing/2014/main" id="{211931C4-29BE-46BF-9337-F861DE3F2C90}"/>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542" name="对象 1541">
                        <a:extLst>
                          <a:ext uri="{FF2B5EF4-FFF2-40B4-BE49-F238E27FC236}">
                            <a16:creationId xmlns:a16="http://schemas.microsoft.com/office/drawing/2014/main" id="{211931C4-29BE-46BF-9337-F861DE3F2C90}"/>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3" name="Equation" r:id="rId16" imgW="190440" imgH="228600" progId="Equation.DSMT4">
                              <p:embed/>
                            </p:oleObj>
                          </mc:Choice>
                          <mc:Fallback>
                            <p:oleObj name="Equation" r:id="rId16" imgW="190440" imgH="228600" progId="Equation.DSMT4">
                              <p:embed/>
                              <p:pic>
                                <p:nvPicPr>
                                  <p:cNvPr id="1542" name="对象 1541">
                                    <a:extLst>
                                      <a:ext uri="{FF2B5EF4-FFF2-40B4-BE49-F238E27FC236}">
                                        <a16:creationId xmlns:a16="http://schemas.microsoft.com/office/drawing/2014/main" id="{211931C4-29BE-46BF-9337-F861DE3F2C90}"/>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94" name="组合 493">
                  <a:extLst>
                    <a:ext uri="{FF2B5EF4-FFF2-40B4-BE49-F238E27FC236}">
                      <a16:creationId xmlns:a16="http://schemas.microsoft.com/office/drawing/2014/main" id="{9C990790-E5D8-4DFE-ADC7-9FE021291D8B}"/>
                    </a:ext>
                  </a:extLst>
                </p:cNvPr>
                <p:cNvGrpSpPr/>
                <p:nvPr/>
              </p:nvGrpSpPr>
              <p:grpSpPr>
                <a:xfrm>
                  <a:off x="6064104" y="2204117"/>
                  <a:ext cx="383876" cy="276999"/>
                  <a:chOff x="5402357" y="771108"/>
                  <a:chExt cx="383876" cy="276999"/>
                </a:xfrm>
              </p:grpSpPr>
              <p:sp>
                <p:nvSpPr>
                  <p:cNvPr id="498" name="文本框 497">
                    <a:extLst>
                      <a:ext uri="{FF2B5EF4-FFF2-40B4-BE49-F238E27FC236}">
                        <a16:creationId xmlns:a16="http://schemas.microsoft.com/office/drawing/2014/main" id="{A3F0E216-D2E6-471D-89E2-5B8584171A28}"/>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99" name="对象 498">
                        <a:extLst>
                          <a:ext uri="{FF2B5EF4-FFF2-40B4-BE49-F238E27FC236}">
                            <a16:creationId xmlns:a16="http://schemas.microsoft.com/office/drawing/2014/main" id="{294F5479-DBBE-48FF-9C07-BEF51F3E3DC6}"/>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3" name="Equation" r:id="rId18" imgW="190440" imgH="228600" progId="Equation.DSMT4">
                              <p:embed/>
                            </p:oleObj>
                          </mc:Choice>
                          <mc:Fallback>
                            <p:oleObj name="Equation" r:id="rId18" imgW="190440" imgH="228600" progId="Equation.DSMT4">
                              <p:embed/>
                              <p:pic>
                                <p:nvPicPr>
                                  <p:cNvPr id="1540" name="对象 1539">
                                    <a:extLst>
                                      <a:ext uri="{FF2B5EF4-FFF2-40B4-BE49-F238E27FC236}">
                                        <a16:creationId xmlns:a16="http://schemas.microsoft.com/office/drawing/2014/main" id="{16438D09-07BF-47B7-BAC7-1A01AE09AFD1}"/>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540" name="对象 1539">
                        <a:extLst>
                          <a:ext uri="{FF2B5EF4-FFF2-40B4-BE49-F238E27FC236}">
                            <a16:creationId xmlns:a16="http://schemas.microsoft.com/office/drawing/2014/main" id="{16438D09-07BF-47B7-BAC7-1A01AE09AFD1}"/>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4" name="Equation" r:id="rId19" imgW="190440" imgH="228600" progId="Equation.DSMT4">
                              <p:embed/>
                            </p:oleObj>
                          </mc:Choice>
                          <mc:Fallback>
                            <p:oleObj name="Equation" r:id="rId19" imgW="190440" imgH="228600" progId="Equation.DSMT4">
                              <p:embed/>
                              <p:pic>
                                <p:nvPicPr>
                                  <p:cNvPr id="1540" name="对象 1539">
                                    <a:extLst>
                                      <a:ext uri="{FF2B5EF4-FFF2-40B4-BE49-F238E27FC236}">
                                        <a16:creationId xmlns:a16="http://schemas.microsoft.com/office/drawing/2014/main" id="{16438D09-07BF-47B7-BAC7-1A01AE09AFD1}"/>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95" name="组合 494">
                  <a:extLst>
                    <a:ext uri="{FF2B5EF4-FFF2-40B4-BE49-F238E27FC236}">
                      <a16:creationId xmlns:a16="http://schemas.microsoft.com/office/drawing/2014/main" id="{0C41454A-3501-481A-BA6D-068774FA996E}"/>
                    </a:ext>
                  </a:extLst>
                </p:cNvPr>
                <p:cNvGrpSpPr/>
                <p:nvPr/>
              </p:nvGrpSpPr>
              <p:grpSpPr>
                <a:xfrm>
                  <a:off x="6064104" y="2594778"/>
                  <a:ext cx="383876" cy="276999"/>
                  <a:chOff x="5402357" y="771108"/>
                  <a:chExt cx="383876" cy="276999"/>
                </a:xfrm>
              </p:grpSpPr>
              <p:sp>
                <p:nvSpPr>
                  <p:cNvPr id="496" name="文本框 495">
                    <a:extLst>
                      <a:ext uri="{FF2B5EF4-FFF2-40B4-BE49-F238E27FC236}">
                        <a16:creationId xmlns:a16="http://schemas.microsoft.com/office/drawing/2014/main" id="{10C081B9-76EA-4BCE-A7CA-030046D0C472}"/>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97" name="对象 496">
                        <a:extLst>
                          <a:ext uri="{FF2B5EF4-FFF2-40B4-BE49-F238E27FC236}">
                            <a16:creationId xmlns:a16="http://schemas.microsoft.com/office/drawing/2014/main" id="{EC4AD8EA-3DEE-43BA-8D6C-358D179163EA}"/>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4" name="Equation" r:id="rId20" imgW="190440" imgH="228600" progId="Equation.DSMT4">
                              <p:embed/>
                            </p:oleObj>
                          </mc:Choice>
                          <mc:Fallback>
                            <p:oleObj name="Equation" r:id="rId20" imgW="190440" imgH="228600" progId="Equation.DSMT4">
                              <p:embed/>
                              <p:pic>
                                <p:nvPicPr>
                                  <p:cNvPr id="1538" name="对象 1537">
                                    <a:extLst>
                                      <a:ext uri="{FF2B5EF4-FFF2-40B4-BE49-F238E27FC236}">
                                        <a16:creationId xmlns:a16="http://schemas.microsoft.com/office/drawing/2014/main" id="{4669A3FB-9751-4B23-A90D-9292EC8D3AE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538" name="对象 1537">
                        <a:extLst>
                          <a:ext uri="{FF2B5EF4-FFF2-40B4-BE49-F238E27FC236}">
                            <a16:creationId xmlns:a16="http://schemas.microsoft.com/office/drawing/2014/main" id="{4669A3FB-9751-4B23-A90D-9292EC8D3AE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5" name="Equation" r:id="rId21" imgW="190440" imgH="228600" progId="Equation.DSMT4">
                              <p:embed/>
                            </p:oleObj>
                          </mc:Choice>
                          <mc:Fallback>
                            <p:oleObj name="Equation" r:id="rId21" imgW="190440" imgH="228600" progId="Equation.DSMT4">
                              <p:embed/>
                              <p:pic>
                                <p:nvPicPr>
                                  <p:cNvPr id="1538" name="对象 1537">
                                    <a:extLst>
                                      <a:ext uri="{FF2B5EF4-FFF2-40B4-BE49-F238E27FC236}">
                                        <a16:creationId xmlns:a16="http://schemas.microsoft.com/office/drawing/2014/main" id="{4669A3FB-9751-4B23-A90D-9292EC8D3AE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grpSp>
        <p:grpSp>
          <p:nvGrpSpPr>
            <p:cNvPr id="16" name="组合 15">
              <a:extLst>
                <a:ext uri="{FF2B5EF4-FFF2-40B4-BE49-F238E27FC236}">
                  <a16:creationId xmlns:a16="http://schemas.microsoft.com/office/drawing/2014/main" id="{2AB32719-F851-421C-92F9-10380B84F6DB}"/>
                </a:ext>
              </a:extLst>
            </p:cNvPr>
            <p:cNvGrpSpPr/>
            <p:nvPr/>
          </p:nvGrpSpPr>
          <p:grpSpPr>
            <a:xfrm>
              <a:off x="3156013" y="5243077"/>
              <a:ext cx="1520855" cy="1309821"/>
              <a:chOff x="6633863" y="2517993"/>
              <a:chExt cx="1520855" cy="1309821"/>
            </a:xfrm>
          </p:grpSpPr>
          <p:sp>
            <p:nvSpPr>
              <p:cNvPr id="410" name="矩形 409">
                <a:extLst>
                  <a:ext uri="{FF2B5EF4-FFF2-40B4-BE49-F238E27FC236}">
                    <a16:creationId xmlns:a16="http://schemas.microsoft.com/office/drawing/2014/main" id="{71DF284C-DF37-4049-9A43-9B7443755CBB}"/>
                  </a:ext>
                </a:extLst>
              </p:cNvPr>
              <p:cNvSpPr/>
              <p:nvPr/>
            </p:nvSpPr>
            <p:spPr>
              <a:xfrm>
                <a:off x="6634241"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1" name="矩形 410">
                <a:extLst>
                  <a:ext uri="{FF2B5EF4-FFF2-40B4-BE49-F238E27FC236}">
                    <a16:creationId xmlns:a16="http://schemas.microsoft.com/office/drawing/2014/main" id="{2A72CBFD-7B24-42AA-A768-65A416B35623}"/>
                  </a:ext>
                </a:extLst>
              </p:cNvPr>
              <p:cNvSpPr/>
              <p:nvPr/>
            </p:nvSpPr>
            <p:spPr>
              <a:xfrm>
                <a:off x="7011518"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2" name="矩形 411">
                <a:extLst>
                  <a:ext uri="{FF2B5EF4-FFF2-40B4-BE49-F238E27FC236}">
                    <a16:creationId xmlns:a16="http://schemas.microsoft.com/office/drawing/2014/main" id="{1903107D-3E04-40D7-92BF-82676B578F45}"/>
                  </a:ext>
                </a:extLst>
              </p:cNvPr>
              <p:cNvSpPr/>
              <p:nvPr/>
            </p:nvSpPr>
            <p:spPr>
              <a:xfrm>
                <a:off x="7393998"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3" name="矩形 412">
                <a:extLst>
                  <a:ext uri="{FF2B5EF4-FFF2-40B4-BE49-F238E27FC236}">
                    <a16:creationId xmlns:a16="http://schemas.microsoft.com/office/drawing/2014/main" id="{7A11A53D-C03E-499E-9DB1-C2FE4CD8530F}"/>
                  </a:ext>
                </a:extLst>
              </p:cNvPr>
              <p:cNvSpPr/>
              <p:nvPr/>
            </p:nvSpPr>
            <p:spPr>
              <a:xfrm>
                <a:off x="7771275" y="255607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4" name="矩形 413">
                <a:extLst>
                  <a:ext uri="{FF2B5EF4-FFF2-40B4-BE49-F238E27FC236}">
                    <a16:creationId xmlns:a16="http://schemas.microsoft.com/office/drawing/2014/main" id="{DEB3FE91-B9DF-4166-8B5E-373D6697BFEB}"/>
                  </a:ext>
                </a:extLst>
              </p:cNvPr>
              <p:cNvSpPr/>
              <p:nvPr/>
            </p:nvSpPr>
            <p:spPr>
              <a:xfrm>
                <a:off x="6634241"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5" name="矩形 414">
                <a:extLst>
                  <a:ext uri="{FF2B5EF4-FFF2-40B4-BE49-F238E27FC236}">
                    <a16:creationId xmlns:a16="http://schemas.microsoft.com/office/drawing/2014/main" id="{6AF273CB-4420-4130-AA18-25E05429B472}"/>
                  </a:ext>
                </a:extLst>
              </p:cNvPr>
              <p:cNvSpPr/>
              <p:nvPr/>
            </p:nvSpPr>
            <p:spPr>
              <a:xfrm>
                <a:off x="7011518"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6" name="矩形 415">
                <a:extLst>
                  <a:ext uri="{FF2B5EF4-FFF2-40B4-BE49-F238E27FC236}">
                    <a16:creationId xmlns:a16="http://schemas.microsoft.com/office/drawing/2014/main" id="{604397C4-2FE3-4806-95BA-88CA31CFADEB}"/>
                  </a:ext>
                </a:extLst>
              </p:cNvPr>
              <p:cNvSpPr/>
              <p:nvPr/>
            </p:nvSpPr>
            <p:spPr>
              <a:xfrm>
                <a:off x="7393998"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7" name="矩形 416">
                <a:extLst>
                  <a:ext uri="{FF2B5EF4-FFF2-40B4-BE49-F238E27FC236}">
                    <a16:creationId xmlns:a16="http://schemas.microsoft.com/office/drawing/2014/main" id="{D59D4EF0-4BF4-48DB-B4B5-6E996D78255E}"/>
                  </a:ext>
                </a:extLst>
              </p:cNvPr>
              <p:cNvSpPr/>
              <p:nvPr/>
            </p:nvSpPr>
            <p:spPr>
              <a:xfrm>
                <a:off x="7771275" y="276115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8" name="矩形 417">
                <a:extLst>
                  <a:ext uri="{FF2B5EF4-FFF2-40B4-BE49-F238E27FC236}">
                    <a16:creationId xmlns:a16="http://schemas.microsoft.com/office/drawing/2014/main" id="{B4CCA857-2393-4DEA-8E77-322B0EDF5341}"/>
                  </a:ext>
                </a:extLst>
              </p:cNvPr>
              <p:cNvSpPr/>
              <p:nvPr/>
            </p:nvSpPr>
            <p:spPr>
              <a:xfrm>
                <a:off x="6633863"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9" name="矩形 418">
                <a:extLst>
                  <a:ext uri="{FF2B5EF4-FFF2-40B4-BE49-F238E27FC236}">
                    <a16:creationId xmlns:a16="http://schemas.microsoft.com/office/drawing/2014/main" id="{FBA09976-AB69-4F26-9E87-5921C93F16CB}"/>
                  </a:ext>
                </a:extLst>
              </p:cNvPr>
              <p:cNvSpPr/>
              <p:nvPr/>
            </p:nvSpPr>
            <p:spPr>
              <a:xfrm>
                <a:off x="7011140"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0" name="矩形 419">
                <a:extLst>
                  <a:ext uri="{FF2B5EF4-FFF2-40B4-BE49-F238E27FC236}">
                    <a16:creationId xmlns:a16="http://schemas.microsoft.com/office/drawing/2014/main" id="{58184394-689C-42F2-9D6E-5F59605933EB}"/>
                  </a:ext>
                </a:extLst>
              </p:cNvPr>
              <p:cNvSpPr/>
              <p:nvPr/>
            </p:nvSpPr>
            <p:spPr>
              <a:xfrm>
                <a:off x="7393620"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1" name="矩形 420">
                <a:extLst>
                  <a:ext uri="{FF2B5EF4-FFF2-40B4-BE49-F238E27FC236}">
                    <a16:creationId xmlns:a16="http://schemas.microsoft.com/office/drawing/2014/main" id="{A70C7DBF-EE4B-4B96-B720-7728F8705286}"/>
                  </a:ext>
                </a:extLst>
              </p:cNvPr>
              <p:cNvSpPr/>
              <p:nvPr/>
            </p:nvSpPr>
            <p:spPr>
              <a:xfrm>
                <a:off x="7770897" y="316260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2" name="矩形 421">
                <a:extLst>
                  <a:ext uri="{FF2B5EF4-FFF2-40B4-BE49-F238E27FC236}">
                    <a16:creationId xmlns:a16="http://schemas.microsoft.com/office/drawing/2014/main" id="{9FFE045E-530E-4B4D-938A-7B372059A686}"/>
                  </a:ext>
                </a:extLst>
              </p:cNvPr>
              <p:cNvSpPr/>
              <p:nvPr/>
            </p:nvSpPr>
            <p:spPr>
              <a:xfrm>
                <a:off x="6633863"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3" name="矩形 422">
                <a:extLst>
                  <a:ext uri="{FF2B5EF4-FFF2-40B4-BE49-F238E27FC236}">
                    <a16:creationId xmlns:a16="http://schemas.microsoft.com/office/drawing/2014/main" id="{AE7EDA2D-D25E-45D2-ABD7-73843A407CB5}"/>
                  </a:ext>
                </a:extLst>
              </p:cNvPr>
              <p:cNvSpPr/>
              <p:nvPr/>
            </p:nvSpPr>
            <p:spPr>
              <a:xfrm>
                <a:off x="7011140"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4" name="矩形 423">
                <a:extLst>
                  <a:ext uri="{FF2B5EF4-FFF2-40B4-BE49-F238E27FC236}">
                    <a16:creationId xmlns:a16="http://schemas.microsoft.com/office/drawing/2014/main" id="{46D5EEBB-2D55-45D3-BA89-1A33EC0B3039}"/>
                  </a:ext>
                </a:extLst>
              </p:cNvPr>
              <p:cNvSpPr/>
              <p:nvPr/>
            </p:nvSpPr>
            <p:spPr>
              <a:xfrm>
                <a:off x="7393620"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5" name="矩形 424">
                <a:extLst>
                  <a:ext uri="{FF2B5EF4-FFF2-40B4-BE49-F238E27FC236}">
                    <a16:creationId xmlns:a16="http://schemas.microsoft.com/office/drawing/2014/main" id="{79EE5206-7564-4C36-A6F6-01E588E3DD30}"/>
                  </a:ext>
                </a:extLst>
              </p:cNvPr>
              <p:cNvSpPr/>
              <p:nvPr/>
            </p:nvSpPr>
            <p:spPr>
              <a:xfrm>
                <a:off x="7770897" y="3558127"/>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6" name="矩形 425">
                <a:extLst>
                  <a:ext uri="{FF2B5EF4-FFF2-40B4-BE49-F238E27FC236}">
                    <a16:creationId xmlns:a16="http://schemas.microsoft.com/office/drawing/2014/main" id="{0C5204A9-6A96-4851-8C08-DB9C46AA9376}"/>
                  </a:ext>
                </a:extLst>
              </p:cNvPr>
              <p:cNvSpPr/>
              <p:nvPr/>
            </p:nvSpPr>
            <p:spPr>
              <a:xfrm>
                <a:off x="6633863"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7" name="矩形 426">
                <a:extLst>
                  <a:ext uri="{FF2B5EF4-FFF2-40B4-BE49-F238E27FC236}">
                    <a16:creationId xmlns:a16="http://schemas.microsoft.com/office/drawing/2014/main" id="{24F02041-61E8-43E9-A750-B55F2026CF69}"/>
                  </a:ext>
                </a:extLst>
              </p:cNvPr>
              <p:cNvSpPr/>
              <p:nvPr/>
            </p:nvSpPr>
            <p:spPr>
              <a:xfrm>
                <a:off x="7011140"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8" name="矩形 427">
                <a:extLst>
                  <a:ext uri="{FF2B5EF4-FFF2-40B4-BE49-F238E27FC236}">
                    <a16:creationId xmlns:a16="http://schemas.microsoft.com/office/drawing/2014/main" id="{1167D964-F257-4CC6-B2C6-ABC3CE9883F9}"/>
                  </a:ext>
                </a:extLst>
              </p:cNvPr>
              <p:cNvSpPr/>
              <p:nvPr/>
            </p:nvSpPr>
            <p:spPr>
              <a:xfrm>
                <a:off x="7393620"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9" name="矩形 428">
                <a:extLst>
                  <a:ext uri="{FF2B5EF4-FFF2-40B4-BE49-F238E27FC236}">
                    <a16:creationId xmlns:a16="http://schemas.microsoft.com/office/drawing/2014/main" id="{8EC3D2F8-87D6-4DA4-A68F-9FD0A5F944E7}"/>
                  </a:ext>
                </a:extLst>
              </p:cNvPr>
              <p:cNvSpPr/>
              <p:nvPr/>
            </p:nvSpPr>
            <p:spPr>
              <a:xfrm>
                <a:off x="7770897" y="2964053"/>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0" name="矩形 429">
                <a:extLst>
                  <a:ext uri="{FF2B5EF4-FFF2-40B4-BE49-F238E27FC236}">
                    <a16:creationId xmlns:a16="http://schemas.microsoft.com/office/drawing/2014/main" id="{5B2F08B6-6063-4E9B-8545-C8F48055041D}"/>
                  </a:ext>
                </a:extLst>
              </p:cNvPr>
              <p:cNvSpPr/>
              <p:nvPr/>
            </p:nvSpPr>
            <p:spPr>
              <a:xfrm>
                <a:off x="6633863"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1" name="矩形 430">
                <a:extLst>
                  <a:ext uri="{FF2B5EF4-FFF2-40B4-BE49-F238E27FC236}">
                    <a16:creationId xmlns:a16="http://schemas.microsoft.com/office/drawing/2014/main" id="{88ED1284-E25E-4D88-A4F3-89D0EBC79886}"/>
                  </a:ext>
                </a:extLst>
              </p:cNvPr>
              <p:cNvSpPr/>
              <p:nvPr/>
            </p:nvSpPr>
            <p:spPr>
              <a:xfrm>
                <a:off x="7011140"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2" name="矩形 431">
                <a:extLst>
                  <a:ext uri="{FF2B5EF4-FFF2-40B4-BE49-F238E27FC236}">
                    <a16:creationId xmlns:a16="http://schemas.microsoft.com/office/drawing/2014/main" id="{4EE8EAD5-2422-4FAC-B505-1DA9258432D2}"/>
                  </a:ext>
                </a:extLst>
              </p:cNvPr>
              <p:cNvSpPr/>
              <p:nvPr/>
            </p:nvSpPr>
            <p:spPr>
              <a:xfrm>
                <a:off x="7393620"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3" name="矩形 432">
                <a:extLst>
                  <a:ext uri="{FF2B5EF4-FFF2-40B4-BE49-F238E27FC236}">
                    <a16:creationId xmlns:a16="http://schemas.microsoft.com/office/drawing/2014/main" id="{5A6588CD-ABBA-478C-B3BD-9A32EE36CD7F}"/>
                  </a:ext>
                </a:extLst>
              </p:cNvPr>
              <p:cNvSpPr/>
              <p:nvPr/>
            </p:nvSpPr>
            <p:spPr>
              <a:xfrm>
                <a:off x="7770897" y="3357535"/>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4" name="文本框 433">
                <a:extLst>
                  <a:ext uri="{FF2B5EF4-FFF2-40B4-BE49-F238E27FC236}">
                    <a16:creationId xmlns:a16="http://schemas.microsoft.com/office/drawing/2014/main" id="{86B9424A-6A0F-48AF-B9EC-25CEBB2625CC}"/>
                  </a:ext>
                </a:extLst>
              </p:cNvPr>
              <p:cNvSpPr txBox="1"/>
              <p:nvPr/>
            </p:nvSpPr>
            <p:spPr>
              <a:xfrm rot="5400000">
                <a:off x="6681917" y="276944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5" name="文本框 434">
                <a:extLst>
                  <a:ext uri="{FF2B5EF4-FFF2-40B4-BE49-F238E27FC236}">
                    <a16:creationId xmlns:a16="http://schemas.microsoft.com/office/drawing/2014/main" id="{A58A6F4D-6410-4759-B5AB-067EFA9A1C0A}"/>
                  </a:ext>
                </a:extLst>
              </p:cNvPr>
              <p:cNvSpPr txBox="1"/>
              <p:nvPr/>
            </p:nvSpPr>
            <p:spPr>
              <a:xfrm rot="5400000">
                <a:off x="7062917" y="277261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6" name="文本框 435">
                <a:extLst>
                  <a:ext uri="{FF2B5EF4-FFF2-40B4-BE49-F238E27FC236}">
                    <a16:creationId xmlns:a16="http://schemas.microsoft.com/office/drawing/2014/main" id="{40096DFD-81A9-41E8-86A1-88F80C60F42D}"/>
                  </a:ext>
                </a:extLst>
              </p:cNvPr>
              <p:cNvSpPr txBox="1"/>
              <p:nvPr/>
            </p:nvSpPr>
            <p:spPr>
              <a:xfrm rot="5400000">
                <a:off x="7435996" y="277579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7" name="文本框 436">
                <a:extLst>
                  <a:ext uri="{FF2B5EF4-FFF2-40B4-BE49-F238E27FC236}">
                    <a16:creationId xmlns:a16="http://schemas.microsoft.com/office/drawing/2014/main" id="{595E0C5B-34E5-4DD5-9B8E-79A8EF3CE3F2}"/>
                  </a:ext>
                </a:extLst>
              </p:cNvPr>
              <p:cNvSpPr txBox="1"/>
              <p:nvPr/>
            </p:nvSpPr>
            <p:spPr>
              <a:xfrm rot="5400000">
                <a:off x="6680377" y="317218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8" name="文本框 437">
                <a:extLst>
                  <a:ext uri="{FF2B5EF4-FFF2-40B4-BE49-F238E27FC236}">
                    <a16:creationId xmlns:a16="http://schemas.microsoft.com/office/drawing/2014/main" id="{C3DEB218-C110-4B86-8E8D-314B104CEE3B}"/>
                  </a:ext>
                </a:extLst>
              </p:cNvPr>
              <p:cNvSpPr txBox="1"/>
              <p:nvPr/>
            </p:nvSpPr>
            <p:spPr>
              <a:xfrm rot="5400000">
                <a:off x="7061377" y="317535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9" name="文本框 438">
                <a:extLst>
                  <a:ext uri="{FF2B5EF4-FFF2-40B4-BE49-F238E27FC236}">
                    <a16:creationId xmlns:a16="http://schemas.microsoft.com/office/drawing/2014/main" id="{9228A4AE-41D5-4AE6-8EBF-22C5EFAE81B5}"/>
                  </a:ext>
                </a:extLst>
              </p:cNvPr>
              <p:cNvSpPr txBox="1"/>
              <p:nvPr/>
            </p:nvSpPr>
            <p:spPr>
              <a:xfrm rot="5400000">
                <a:off x="7434456" y="317535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 name="文本框 439">
                <a:extLst>
                  <a:ext uri="{FF2B5EF4-FFF2-40B4-BE49-F238E27FC236}">
                    <a16:creationId xmlns:a16="http://schemas.microsoft.com/office/drawing/2014/main" id="{B6775D3A-3BE2-4634-925C-276C761C5A46}"/>
                  </a:ext>
                </a:extLst>
              </p:cNvPr>
              <p:cNvSpPr txBox="1"/>
              <p:nvPr/>
            </p:nvSpPr>
            <p:spPr>
              <a:xfrm rot="5400000">
                <a:off x="6679863" y="356997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1" name="文本框 440">
                <a:extLst>
                  <a:ext uri="{FF2B5EF4-FFF2-40B4-BE49-F238E27FC236}">
                    <a16:creationId xmlns:a16="http://schemas.microsoft.com/office/drawing/2014/main" id="{54384697-95BE-4BBE-86E3-6D73E2A2B7E6}"/>
                  </a:ext>
                </a:extLst>
              </p:cNvPr>
              <p:cNvSpPr txBox="1"/>
              <p:nvPr/>
            </p:nvSpPr>
            <p:spPr>
              <a:xfrm rot="5400000">
                <a:off x="7060863" y="357314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2" name="文本框 441">
                <a:extLst>
                  <a:ext uri="{FF2B5EF4-FFF2-40B4-BE49-F238E27FC236}">
                    <a16:creationId xmlns:a16="http://schemas.microsoft.com/office/drawing/2014/main" id="{DFD00E18-EB01-4FBA-9090-115EE1EAB4AF}"/>
                  </a:ext>
                </a:extLst>
              </p:cNvPr>
              <p:cNvSpPr txBox="1"/>
              <p:nvPr/>
            </p:nvSpPr>
            <p:spPr>
              <a:xfrm rot="5400000">
                <a:off x="7433942" y="357314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3" name="文本框 442">
                <a:extLst>
                  <a:ext uri="{FF2B5EF4-FFF2-40B4-BE49-F238E27FC236}">
                    <a16:creationId xmlns:a16="http://schemas.microsoft.com/office/drawing/2014/main" id="{ED6BA78D-272E-4015-BC7C-BD6D649E03F3}"/>
                  </a:ext>
                </a:extLst>
              </p:cNvPr>
              <p:cNvSpPr txBox="1"/>
              <p:nvPr/>
            </p:nvSpPr>
            <p:spPr>
              <a:xfrm rot="5400000">
                <a:off x="7811629" y="277819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4" name="文本框 443">
                <a:extLst>
                  <a:ext uri="{FF2B5EF4-FFF2-40B4-BE49-F238E27FC236}">
                    <a16:creationId xmlns:a16="http://schemas.microsoft.com/office/drawing/2014/main" id="{FFE7E831-7DC9-442C-8770-2637333BCF0D}"/>
                  </a:ext>
                </a:extLst>
              </p:cNvPr>
              <p:cNvSpPr txBox="1"/>
              <p:nvPr/>
            </p:nvSpPr>
            <p:spPr>
              <a:xfrm rot="5400000">
                <a:off x="7819104" y="317218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5" name="文本框 444">
                <a:extLst>
                  <a:ext uri="{FF2B5EF4-FFF2-40B4-BE49-F238E27FC236}">
                    <a16:creationId xmlns:a16="http://schemas.microsoft.com/office/drawing/2014/main" id="{105AD604-438C-440B-BBBD-F79C7FBD4D4C}"/>
                  </a:ext>
                </a:extLst>
              </p:cNvPr>
              <p:cNvSpPr txBox="1"/>
              <p:nvPr/>
            </p:nvSpPr>
            <p:spPr>
              <a:xfrm rot="5400000">
                <a:off x="7813879" y="357252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46" name="组合 445">
                <a:extLst>
                  <a:ext uri="{FF2B5EF4-FFF2-40B4-BE49-F238E27FC236}">
                    <a16:creationId xmlns:a16="http://schemas.microsoft.com/office/drawing/2014/main" id="{F7786004-BB6C-4DF2-BCB9-1024C97373DA}"/>
                  </a:ext>
                </a:extLst>
              </p:cNvPr>
              <p:cNvGrpSpPr/>
              <p:nvPr/>
            </p:nvGrpSpPr>
            <p:grpSpPr>
              <a:xfrm>
                <a:off x="7770842" y="2517993"/>
                <a:ext cx="383876" cy="1079329"/>
                <a:chOff x="6064104" y="1792448"/>
                <a:chExt cx="383876" cy="1079329"/>
              </a:xfrm>
            </p:grpSpPr>
            <p:grpSp>
              <p:nvGrpSpPr>
                <p:cNvPr id="447" name="组合 446">
                  <a:extLst>
                    <a:ext uri="{FF2B5EF4-FFF2-40B4-BE49-F238E27FC236}">
                      <a16:creationId xmlns:a16="http://schemas.microsoft.com/office/drawing/2014/main" id="{4003AF5F-900C-469A-85D9-17580C67BBC3}"/>
                    </a:ext>
                  </a:extLst>
                </p:cNvPr>
                <p:cNvGrpSpPr/>
                <p:nvPr/>
              </p:nvGrpSpPr>
              <p:grpSpPr>
                <a:xfrm>
                  <a:off x="6064104" y="1792448"/>
                  <a:ext cx="383876" cy="276999"/>
                  <a:chOff x="5402357" y="771108"/>
                  <a:chExt cx="383876" cy="276999"/>
                </a:xfrm>
              </p:grpSpPr>
              <p:sp>
                <p:nvSpPr>
                  <p:cNvPr id="454" name="文本框 453">
                    <a:extLst>
                      <a:ext uri="{FF2B5EF4-FFF2-40B4-BE49-F238E27FC236}">
                        <a16:creationId xmlns:a16="http://schemas.microsoft.com/office/drawing/2014/main" id="{32A8F80C-E889-4A67-A3A6-D8761F664634}"/>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55" name="对象 454">
                        <a:extLst>
                          <a:ext uri="{FF2B5EF4-FFF2-40B4-BE49-F238E27FC236}">
                            <a16:creationId xmlns:a16="http://schemas.microsoft.com/office/drawing/2014/main" id="{51D467EA-55B8-4F73-B939-95B45159DD56}"/>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5" name="Equation" r:id="rId22" imgW="190440" imgH="228600" progId="Equation.DSMT4">
                              <p:embed/>
                            </p:oleObj>
                          </mc:Choice>
                          <mc:Fallback>
                            <p:oleObj name="Equation" r:id="rId22" imgW="190440" imgH="228600" progId="Equation.DSMT4">
                              <p:embed/>
                              <p:pic>
                                <p:nvPicPr>
                                  <p:cNvPr id="1180" name="对象 1179">
                                    <a:extLst>
                                      <a:ext uri="{FF2B5EF4-FFF2-40B4-BE49-F238E27FC236}">
                                        <a16:creationId xmlns:a16="http://schemas.microsoft.com/office/drawing/2014/main" id="{11457C0B-FBC3-47FB-B93F-BE734CA2ECB2}"/>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80" name="对象 1179">
                        <a:extLst>
                          <a:ext uri="{FF2B5EF4-FFF2-40B4-BE49-F238E27FC236}">
                            <a16:creationId xmlns:a16="http://schemas.microsoft.com/office/drawing/2014/main" id="{11457C0B-FBC3-47FB-B93F-BE734CA2ECB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6" name="Equation" r:id="rId23" imgW="190440" imgH="228600" progId="Equation.DSMT4">
                              <p:embed/>
                            </p:oleObj>
                          </mc:Choice>
                          <mc:Fallback>
                            <p:oleObj name="Equation" r:id="rId23" imgW="190440" imgH="228600" progId="Equation.DSMT4">
                              <p:embed/>
                              <p:pic>
                                <p:nvPicPr>
                                  <p:cNvPr id="1180" name="对象 1179">
                                    <a:extLst>
                                      <a:ext uri="{FF2B5EF4-FFF2-40B4-BE49-F238E27FC236}">
                                        <a16:creationId xmlns:a16="http://schemas.microsoft.com/office/drawing/2014/main" id="{11457C0B-FBC3-47FB-B93F-BE734CA2ECB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48" name="组合 447">
                  <a:extLst>
                    <a:ext uri="{FF2B5EF4-FFF2-40B4-BE49-F238E27FC236}">
                      <a16:creationId xmlns:a16="http://schemas.microsoft.com/office/drawing/2014/main" id="{848B1682-A990-475A-8DBF-F5007303B313}"/>
                    </a:ext>
                  </a:extLst>
                </p:cNvPr>
                <p:cNvGrpSpPr/>
                <p:nvPr/>
              </p:nvGrpSpPr>
              <p:grpSpPr>
                <a:xfrm>
                  <a:off x="6064104" y="2204117"/>
                  <a:ext cx="383876" cy="276999"/>
                  <a:chOff x="5402357" y="771108"/>
                  <a:chExt cx="383876" cy="276999"/>
                </a:xfrm>
              </p:grpSpPr>
              <p:sp>
                <p:nvSpPr>
                  <p:cNvPr id="452" name="文本框 451">
                    <a:extLst>
                      <a:ext uri="{FF2B5EF4-FFF2-40B4-BE49-F238E27FC236}">
                        <a16:creationId xmlns:a16="http://schemas.microsoft.com/office/drawing/2014/main" id="{D053FF0E-701F-49AF-83C2-A3C1CBED525A}"/>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53" name="对象 452">
                        <a:extLst>
                          <a:ext uri="{FF2B5EF4-FFF2-40B4-BE49-F238E27FC236}">
                            <a16:creationId xmlns:a16="http://schemas.microsoft.com/office/drawing/2014/main" id="{11AB5D36-868D-40AD-A190-46914D293ACC}"/>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6" name="Equation" r:id="rId24" imgW="190440" imgH="228600" progId="Equation.DSMT4">
                              <p:embed/>
                            </p:oleObj>
                          </mc:Choice>
                          <mc:Fallback>
                            <p:oleObj name="Equation" r:id="rId24" imgW="190440" imgH="228600" progId="Equation.DSMT4">
                              <p:embed/>
                              <p:pic>
                                <p:nvPicPr>
                                  <p:cNvPr id="1178" name="对象 1177">
                                    <a:extLst>
                                      <a:ext uri="{FF2B5EF4-FFF2-40B4-BE49-F238E27FC236}">
                                        <a16:creationId xmlns:a16="http://schemas.microsoft.com/office/drawing/2014/main" id="{4E700263-EB13-469F-9712-9F0DC2DA3E33}"/>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78" name="对象 1177">
                        <a:extLst>
                          <a:ext uri="{FF2B5EF4-FFF2-40B4-BE49-F238E27FC236}">
                            <a16:creationId xmlns:a16="http://schemas.microsoft.com/office/drawing/2014/main" id="{4E700263-EB13-469F-9712-9F0DC2DA3E33}"/>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7" name="Equation" r:id="rId25" imgW="190440" imgH="228600" progId="Equation.DSMT4">
                              <p:embed/>
                            </p:oleObj>
                          </mc:Choice>
                          <mc:Fallback>
                            <p:oleObj name="Equation" r:id="rId25" imgW="190440" imgH="228600" progId="Equation.DSMT4">
                              <p:embed/>
                              <p:pic>
                                <p:nvPicPr>
                                  <p:cNvPr id="1178" name="对象 1177">
                                    <a:extLst>
                                      <a:ext uri="{FF2B5EF4-FFF2-40B4-BE49-F238E27FC236}">
                                        <a16:creationId xmlns:a16="http://schemas.microsoft.com/office/drawing/2014/main" id="{4E700263-EB13-469F-9712-9F0DC2DA3E33}"/>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49" name="组合 448">
                  <a:extLst>
                    <a:ext uri="{FF2B5EF4-FFF2-40B4-BE49-F238E27FC236}">
                      <a16:creationId xmlns:a16="http://schemas.microsoft.com/office/drawing/2014/main" id="{55B5434E-D829-4EAA-89FC-0EF4FADCFFF7}"/>
                    </a:ext>
                  </a:extLst>
                </p:cNvPr>
                <p:cNvGrpSpPr/>
                <p:nvPr/>
              </p:nvGrpSpPr>
              <p:grpSpPr>
                <a:xfrm>
                  <a:off x="6064104" y="2594778"/>
                  <a:ext cx="383876" cy="276999"/>
                  <a:chOff x="5402357" y="771108"/>
                  <a:chExt cx="383876" cy="276999"/>
                </a:xfrm>
              </p:grpSpPr>
              <p:sp>
                <p:nvSpPr>
                  <p:cNvPr id="450" name="文本框 449">
                    <a:extLst>
                      <a:ext uri="{FF2B5EF4-FFF2-40B4-BE49-F238E27FC236}">
                        <a16:creationId xmlns:a16="http://schemas.microsoft.com/office/drawing/2014/main" id="{61A790E1-1BB7-4411-9172-D02237E46C9A}"/>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51" name="对象 450">
                        <a:extLst>
                          <a:ext uri="{FF2B5EF4-FFF2-40B4-BE49-F238E27FC236}">
                            <a16:creationId xmlns:a16="http://schemas.microsoft.com/office/drawing/2014/main" id="{EAC33082-50D1-444D-B678-B397CEB708F5}"/>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7" name="Equation" r:id="rId26" imgW="190440" imgH="228600" progId="Equation.DSMT4">
                              <p:embed/>
                            </p:oleObj>
                          </mc:Choice>
                          <mc:Fallback>
                            <p:oleObj name="Equation" r:id="rId26" imgW="190440" imgH="228600" progId="Equation.DSMT4">
                              <p:embed/>
                              <p:pic>
                                <p:nvPicPr>
                                  <p:cNvPr id="1176" name="对象 1175">
                                    <a:extLst>
                                      <a:ext uri="{FF2B5EF4-FFF2-40B4-BE49-F238E27FC236}">
                                        <a16:creationId xmlns:a16="http://schemas.microsoft.com/office/drawing/2014/main" id="{99A07D2C-AEEC-453D-9BA4-5106977D3AED}"/>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76" name="对象 1175">
                        <a:extLst>
                          <a:ext uri="{FF2B5EF4-FFF2-40B4-BE49-F238E27FC236}">
                            <a16:creationId xmlns:a16="http://schemas.microsoft.com/office/drawing/2014/main" id="{99A07D2C-AEEC-453D-9BA4-5106977D3AED}"/>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8" name="Equation" r:id="rId27" imgW="190440" imgH="228600" progId="Equation.DSMT4">
                              <p:embed/>
                            </p:oleObj>
                          </mc:Choice>
                          <mc:Fallback>
                            <p:oleObj name="Equation" r:id="rId27" imgW="190440" imgH="228600" progId="Equation.DSMT4">
                              <p:embed/>
                              <p:pic>
                                <p:nvPicPr>
                                  <p:cNvPr id="1176" name="对象 1175">
                                    <a:extLst>
                                      <a:ext uri="{FF2B5EF4-FFF2-40B4-BE49-F238E27FC236}">
                                        <a16:creationId xmlns:a16="http://schemas.microsoft.com/office/drawing/2014/main" id="{99A07D2C-AEEC-453D-9BA4-5106977D3AED}"/>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grpSp>
        <p:sp>
          <p:nvSpPr>
            <p:cNvPr id="17" name="箭头: 右 16">
              <a:extLst>
                <a:ext uri="{FF2B5EF4-FFF2-40B4-BE49-F238E27FC236}">
                  <a16:creationId xmlns:a16="http://schemas.microsoft.com/office/drawing/2014/main" id="{843E1FDE-DBE7-47A5-9709-635B34AEA5A6}"/>
                </a:ext>
              </a:extLst>
            </p:cNvPr>
            <p:cNvSpPr/>
            <p:nvPr/>
          </p:nvSpPr>
          <p:spPr>
            <a:xfrm rot="5400000">
              <a:off x="2688993" y="4946458"/>
              <a:ext cx="325798" cy="205735"/>
            </a:xfrm>
            <a:prstGeom prst="rightArrow">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7DBF70DB-182C-4287-862A-DEE9388B8F43}"/>
                </a:ext>
              </a:extLst>
            </p:cNvPr>
            <p:cNvSpPr txBox="1"/>
            <p:nvPr/>
          </p:nvSpPr>
          <p:spPr>
            <a:xfrm>
              <a:off x="1292037" y="4830381"/>
              <a:ext cx="1517079" cy="415498"/>
            </a:xfrm>
            <a:prstGeom prst="rect">
              <a:avLst/>
            </a:prstGeom>
            <a:noFill/>
          </p:spPr>
          <p:txBody>
            <a:bodyPr wrap="square">
              <a:spAutoFit/>
            </a:bodyPr>
            <a:lstStyle/>
            <a:p>
              <a:pPr algn="ctr"/>
              <a:r>
                <a:rPr lang="en-US" altLang="zh-CN" sz="1050" b="1" i="0">
                  <a:effectLst/>
                  <a:latin typeface="Times New Roman" panose="02020603050405020304" pitchFamily="18" charset="0"/>
                  <a:cs typeface="Times New Roman" panose="02020603050405020304" pitchFamily="18" charset="0"/>
                </a:rPr>
                <a:t>Pilot </a:t>
              </a:r>
            </a:p>
            <a:p>
              <a:pPr algn="ctr"/>
              <a:r>
                <a:rPr lang="en-US" altLang="zh-CN" sz="1050" b="1" i="0">
                  <a:effectLst/>
                  <a:latin typeface="Times New Roman" panose="02020603050405020304" pitchFamily="18" charset="0"/>
                  <a:cs typeface="Times New Roman" panose="02020603050405020304" pitchFamily="18" charset="0"/>
                </a:rPr>
                <a:t>overhead optimization</a:t>
              </a:r>
              <a:endParaRPr lang="zh-CN" altLang="en-US" sz="1050" b="1">
                <a:latin typeface="Times New Roman" panose="02020603050405020304" pitchFamily="18" charset="0"/>
                <a:cs typeface="Times New Roman" panose="02020603050405020304" pitchFamily="18" charset="0"/>
              </a:endParaRPr>
            </a:p>
          </p:txBody>
        </p:sp>
        <p:sp>
          <p:nvSpPr>
            <p:cNvPr id="20" name="箭头: 右 19">
              <a:extLst>
                <a:ext uri="{FF2B5EF4-FFF2-40B4-BE49-F238E27FC236}">
                  <a16:creationId xmlns:a16="http://schemas.microsoft.com/office/drawing/2014/main" id="{C3D7F73F-7E86-4689-A730-88BFEB13BFE6}"/>
                </a:ext>
              </a:extLst>
            </p:cNvPr>
            <p:cNvSpPr/>
            <p:nvPr/>
          </p:nvSpPr>
          <p:spPr>
            <a:xfrm>
              <a:off x="4855349" y="5806833"/>
              <a:ext cx="717526" cy="205735"/>
            </a:xfrm>
            <a:prstGeom prst="rightArrow">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矩形 20">
              <a:extLst>
                <a:ext uri="{FF2B5EF4-FFF2-40B4-BE49-F238E27FC236}">
                  <a16:creationId xmlns:a16="http://schemas.microsoft.com/office/drawing/2014/main" id="{9EF03C93-8E08-4342-8D91-1E1E6968F27C}"/>
                </a:ext>
              </a:extLst>
            </p:cNvPr>
            <p:cNvSpPr/>
            <p:nvPr/>
          </p:nvSpPr>
          <p:spPr>
            <a:xfrm>
              <a:off x="5625356" y="528115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09C0E780-E1CB-44A6-8008-FFFE74A10F85}"/>
                </a:ext>
              </a:extLst>
            </p:cNvPr>
            <p:cNvSpPr/>
            <p:nvPr/>
          </p:nvSpPr>
          <p:spPr>
            <a:xfrm>
              <a:off x="6002633" y="5281158"/>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12FB112C-7EE5-4BF7-8723-4D89F580B565}"/>
                </a:ext>
              </a:extLst>
            </p:cNvPr>
            <p:cNvSpPr/>
            <p:nvPr/>
          </p:nvSpPr>
          <p:spPr>
            <a:xfrm>
              <a:off x="6385113" y="528115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矩形 23">
              <a:extLst>
                <a:ext uri="{FF2B5EF4-FFF2-40B4-BE49-F238E27FC236}">
                  <a16:creationId xmlns:a16="http://schemas.microsoft.com/office/drawing/2014/main" id="{22B4B517-30AF-4ACA-B6BA-95A439E63549}"/>
                </a:ext>
              </a:extLst>
            </p:cNvPr>
            <p:cNvSpPr/>
            <p:nvPr/>
          </p:nvSpPr>
          <p:spPr>
            <a:xfrm>
              <a:off x="6762390" y="5281158"/>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D77FCF43-450C-4032-A333-FD4EABDA530D}"/>
                </a:ext>
              </a:extLst>
            </p:cNvPr>
            <p:cNvSpPr/>
            <p:nvPr/>
          </p:nvSpPr>
          <p:spPr>
            <a:xfrm>
              <a:off x="5625356" y="54862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DF2C6FCD-A295-4B6F-99F1-D56B65B450F5}"/>
                </a:ext>
              </a:extLst>
            </p:cNvPr>
            <p:cNvSpPr/>
            <p:nvPr/>
          </p:nvSpPr>
          <p:spPr>
            <a:xfrm>
              <a:off x="6002633" y="54862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1D621B36-06EA-4807-90AF-253D84AEE291}"/>
                </a:ext>
              </a:extLst>
            </p:cNvPr>
            <p:cNvSpPr/>
            <p:nvPr/>
          </p:nvSpPr>
          <p:spPr>
            <a:xfrm>
              <a:off x="6385113" y="54862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矩形 27">
              <a:extLst>
                <a:ext uri="{FF2B5EF4-FFF2-40B4-BE49-F238E27FC236}">
                  <a16:creationId xmlns:a16="http://schemas.microsoft.com/office/drawing/2014/main" id="{D723F2B9-84E8-4AA0-9198-56601B62304A}"/>
                </a:ext>
              </a:extLst>
            </p:cNvPr>
            <p:cNvSpPr/>
            <p:nvPr/>
          </p:nvSpPr>
          <p:spPr>
            <a:xfrm>
              <a:off x="6762390" y="54862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AEA78E39-613A-473C-894C-E2C86ACEDF1C}"/>
                </a:ext>
              </a:extLst>
            </p:cNvPr>
            <p:cNvSpPr/>
            <p:nvPr/>
          </p:nvSpPr>
          <p:spPr>
            <a:xfrm>
              <a:off x="5624978" y="588768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矩形 29">
              <a:extLst>
                <a:ext uri="{FF2B5EF4-FFF2-40B4-BE49-F238E27FC236}">
                  <a16:creationId xmlns:a16="http://schemas.microsoft.com/office/drawing/2014/main" id="{45DB8417-C113-43B7-B4CE-E364078A6FD9}"/>
                </a:ext>
              </a:extLst>
            </p:cNvPr>
            <p:cNvSpPr/>
            <p:nvPr/>
          </p:nvSpPr>
          <p:spPr>
            <a:xfrm>
              <a:off x="6002255" y="588768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80E59A1F-6B22-4147-8B23-859443FFD344}"/>
                </a:ext>
              </a:extLst>
            </p:cNvPr>
            <p:cNvSpPr/>
            <p:nvPr/>
          </p:nvSpPr>
          <p:spPr>
            <a:xfrm>
              <a:off x="6384735" y="588768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288A71E1-5B25-4684-94E3-DB821D2ECFDF}"/>
                </a:ext>
              </a:extLst>
            </p:cNvPr>
            <p:cNvSpPr/>
            <p:nvPr/>
          </p:nvSpPr>
          <p:spPr>
            <a:xfrm>
              <a:off x="6762012" y="588768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矩形 32">
              <a:extLst>
                <a:ext uri="{FF2B5EF4-FFF2-40B4-BE49-F238E27FC236}">
                  <a16:creationId xmlns:a16="http://schemas.microsoft.com/office/drawing/2014/main" id="{1574F0A0-4FED-47CA-8C56-5F3477611D40}"/>
                </a:ext>
              </a:extLst>
            </p:cNvPr>
            <p:cNvSpPr/>
            <p:nvPr/>
          </p:nvSpPr>
          <p:spPr>
            <a:xfrm>
              <a:off x="5624978" y="628321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35DAB5B0-AE37-4445-9733-5E9670BD2D4E}"/>
                </a:ext>
              </a:extLst>
            </p:cNvPr>
            <p:cNvSpPr/>
            <p:nvPr/>
          </p:nvSpPr>
          <p:spPr>
            <a:xfrm>
              <a:off x="6002255" y="628321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矩形 34">
              <a:extLst>
                <a:ext uri="{FF2B5EF4-FFF2-40B4-BE49-F238E27FC236}">
                  <a16:creationId xmlns:a16="http://schemas.microsoft.com/office/drawing/2014/main" id="{29DD7A4E-3930-4286-BDDD-75A06AC029EF}"/>
                </a:ext>
              </a:extLst>
            </p:cNvPr>
            <p:cNvSpPr/>
            <p:nvPr/>
          </p:nvSpPr>
          <p:spPr>
            <a:xfrm>
              <a:off x="6384735" y="628321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1ECB5EB3-35C9-4327-9AF1-DA5352E3DE11}"/>
                </a:ext>
              </a:extLst>
            </p:cNvPr>
            <p:cNvSpPr/>
            <p:nvPr/>
          </p:nvSpPr>
          <p:spPr>
            <a:xfrm>
              <a:off x="6762012" y="628321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a:extLst>
                <a:ext uri="{FF2B5EF4-FFF2-40B4-BE49-F238E27FC236}">
                  <a16:creationId xmlns:a16="http://schemas.microsoft.com/office/drawing/2014/main" id="{69DD3B4B-ECAD-4A23-98FD-84FAC96014CF}"/>
                </a:ext>
              </a:extLst>
            </p:cNvPr>
            <p:cNvSpPr/>
            <p:nvPr/>
          </p:nvSpPr>
          <p:spPr>
            <a:xfrm>
              <a:off x="5624978" y="5689137"/>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a:extLst>
                <a:ext uri="{FF2B5EF4-FFF2-40B4-BE49-F238E27FC236}">
                  <a16:creationId xmlns:a16="http://schemas.microsoft.com/office/drawing/2014/main" id="{AEAD7975-A140-46CC-83AD-EDC657314D05}"/>
                </a:ext>
              </a:extLst>
            </p:cNvPr>
            <p:cNvSpPr/>
            <p:nvPr/>
          </p:nvSpPr>
          <p:spPr>
            <a:xfrm>
              <a:off x="6002255" y="5689137"/>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90FF3D41-1269-4DAB-AEC1-DCFF7545481B}"/>
                </a:ext>
              </a:extLst>
            </p:cNvPr>
            <p:cNvSpPr/>
            <p:nvPr/>
          </p:nvSpPr>
          <p:spPr>
            <a:xfrm>
              <a:off x="6384735" y="5689137"/>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矩形 39">
              <a:extLst>
                <a:ext uri="{FF2B5EF4-FFF2-40B4-BE49-F238E27FC236}">
                  <a16:creationId xmlns:a16="http://schemas.microsoft.com/office/drawing/2014/main" id="{648C7A2C-3BB2-4763-8F7F-FDFE36A6DD0D}"/>
                </a:ext>
              </a:extLst>
            </p:cNvPr>
            <p:cNvSpPr/>
            <p:nvPr/>
          </p:nvSpPr>
          <p:spPr>
            <a:xfrm>
              <a:off x="6762012" y="5689137"/>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A640A8D9-4E9E-47E3-878C-CB1123DFABB1}"/>
                </a:ext>
              </a:extLst>
            </p:cNvPr>
            <p:cNvSpPr/>
            <p:nvPr/>
          </p:nvSpPr>
          <p:spPr>
            <a:xfrm>
              <a:off x="5624978" y="608261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DC06924D-0FBF-43C2-8553-95D16B3174F8}"/>
                </a:ext>
              </a:extLst>
            </p:cNvPr>
            <p:cNvSpPr/>
            <p:nvPr/>
          </p:nvSpPr>
          <p:spPr>
            <a:xfrm>
              <a:off x="6002255" y="608261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a:extLst>
                <a:ext uri="{FF2B5EF4-FFF2-40B4-BE49-F238E27FC236}">
                  <a16:creationId xmlns:a16="http://schemas.microsoft.com/office/drawing/2014/main" id="{AF6941C9-33F0-4E31-88CA-C4ED435B3266}"/>
                </a:ext>
              </a:extLst>
            </p:cNvPr>
            <p:cNvSpPr/>
            <p:nvPr/>
          </p:nvSpPr>
          <p:spPr>
            <a:xfrm>
              <a:off x="6384735" y="608261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矩形 43">
              <a:extLst>
                <a:ext uri="{FF2B5EF4-FFF2-40B4-BE49-F238E27FC236}">
                  <a16:creationId xmlns:a16="http://schemas.microsoft.com/office/drawing/2014/main" id="{55D074EE-3CFA-499D-82F5-D1F351B265E9}"/>
                </a:ext>
              </a:extLst>
            </p:cNvPr>
            <p:cNvSpPr/>
            <p:nvPr/>
          </p:nvSpPr>
          <p:spPr>
            <a:xfrm>
              <a:off x="6762012" y="608261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文本框 44">
              <a:extLst>
                <a:ext uri="{FF2B5EF4-FFF2-40B4-BE49-F238E27FC236}">
                  <a16:creationId xmlns:a16="http://schemas.microsoft.com/office/drawing/2014/main" id="{78DFB56A-9599-417D-B274-E7AF7608CAAA}"/>
                </a:ext>
              </a:extLst>
            </p:cNvPr>
            <p:cNvSpPr txBox="1"/>
            <p:nvPr/>
          </p:nvSpPr>
          <p:spPr>
            <a:xfrm rot="5400000">
              <a:off x="5673032" y="549452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a:extLst>
                <a:ext uri="{FF2B5EF4-FFF2-40B4-BE49-F238E27FC236}">
                  <a16:creationId xmlns:a16="http://schemas.microsoft.com/office/drawing/2014/main" id="{BA023B23-E0DE-4AAD-87C2-5FDB362DED20}"/>
                </a:ext>
              </a:extLst>
            </p:cNvPr>
            <p:cNvSpPr txBox="1"/>
            <p:nvPr/>
          </p:nvSpPr>
          <p:spPr>
            <a:xfrm rot="5400000">
              <a:off x="6054032" y="549770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文本框 46">
              <a:extLst>
                <a:ext uri="{FF2B5EF4-FFF2-40B4-BE49-F238E27FC236}">
                  <a16:creationId xmlns:a16="http://schemas.microsoft.com/office/drawing/2014/main" id="{80059EAA-C6C4-439A-9D61-A8085E8F1277}"/>
                </a:ext>
              </a:extLst>
            </p:cNvPr>
            <p:cNvSpPr txBox="1"/>
            <p:nvPr/>
          </p:nvSpPr>
          <p:spPr>
            <a:xfrm rot="5400000">
              <a:off x="6427111" y="550087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a:extLst>
                <a:ext uri="{FF2B5EF4-FFF2-40B4-BE49-F238E27FC236}">
                  <a16:creationId xmlns:a16="http://schemas.microsoft.com/office/drawing/2014/main" id="{EE0C8D8D-D702-411E-B5E3-80A605AAF047}"/>
                </a:ext>
              </a:extLst>
            </p:cNvPr>
            <p:cNvSpPr txBox="1"/>
            <p:nvPr/>
          </p:nvSpPr>
          <p:spPr>
            <a:xfrm rot="5400000">
              <a:off x="5671492" y="589726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文本框 48">
              <a:extLst>
                <a:ext uri="{FF2B5EF4-FFF2-40B4-BE49-F238E27FC236}">
                  <a16:creationId xmlns:a16="http://schemas.microsoft.com/office/drawing/2014/main" id="{0ECBE185-1A4E-468A-B69A-B4FA102FE74C}"/>
                </a:ext>
              </a:extLst>
            </p:cNvPr>
            <p:cNvSpPr txBox="1"/>
            <p:nvPr/>
          </p:nvSpPr>
          <p:spPr>
            <a:xfrm rot="5400000">
              <a:off x="6052492" y="590044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文本框 49">
              <a:extLst>
                <a:ext uri="{FF2B5EF4-FFF2-40B4-BE49-F238E27FC236}">
                  <a16:creationId xmlns:a16="http://schemas.microsoft.com/office/drawing/2014/main" id="{DB394562-3255-4122-8F24-E7459F4C2CE3}"/>
                </a:ext>
              </a:extLst>
            </p:cNvPr>
            <p:cNvSpPr txBox="1"/>
            <p:nvPr/>
          </p:nvSpPr>
          <p:spPr>
            <a:xfrm rot="5400000">
              <a:off x="6425571" y="590044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文本框 50">
              <a:extLst>
                <a:ext uri="{FF2B5EF4-FFF2-40B4-BE49-F238E27FC236}">
                  <a16:creationId xmlns:a16="http://schemas.microsoft.com/office/drawing/2014/main" id="{B888C9C2-1E3B-4C97-8812-71092FE65D33}"/>
                </a:ext>
              </a:extLst>
            </p:cNvPr>
            <p:cNvSpPr txBox="1"/>
            <p:nvPr/>
          </p:nvSpPr>
          <p:spPr>
            <a:xfrm rot="5400000">
              <a:off x="5670978" y="629505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a:extLst>
                <a:ext uri="{FF2B5EF4-FFF2-40B4-BE49-F238E27FC236}">
                  <a16:creationId xmlns:a16="http://schemas.microsoft.com/office/drawing/2014/main" id="{F128CD6D-5045-4C04-AA07-925D4E7F302D}"/>
                </a:ext>
              </a:extLst>
            </p:cNvPr>
            <p:cNvSpPr txBox="1"/>
            <p:nvPr/>
          </p:nvSpPr>
          <p:spPr>
            <a:xfrm rot="5400000">
              <a:off x="6051978" y="629823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文本框 52">
              <a:extLst>
                <a:ext uri="{FF2B5EF4-FFF2-40B4-BE49-F238E27FC236}">
                  <a16:creationId xmlns:a16="http://schemas.microsoft.com/office/drawing/2014/main" id="{069B6D55-1C7F-4658-B1D9-83C66C334B33}"/>
                </a:ext>
              </a:extLst>
            </p:cNvPr>
            <p:cNvSpPr txBox="1"/>
            <p:nvPr/>
          </p:nvSpPr>
          <p:spPr>
            <a:xfrm rot="5400000">
              <a:off x="6425057" y="629823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文本框 53">
              <a:extLst>
                <a:ext uri="{FF2B5EF4-FFF2-40B4-BE49-F238E27FC236}">
                  <a16:creationId xmlns:a16="http://schemas.microsoft.com/office/drawing/2014/main" id="{0CE3254D-256E-463D-9566-92783A567120}"/>
                </a:ext>
              </a:extLst>
            </p:cNvPr>
            <p:cNvSpPr txBox="1"/>
            <p:nvPr/>
          </p:nvSpPr>
          <p:spPr>
            <a:xfrm rot="5400000">
              <a:off x="6802744" y="550328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文本框 54">
              <a:extLst>
                <a:ext uri="{FF2B5EF4-FFF2-40B4-BE49-F238E27FC236}">
                  <a16:creationId xmlns:a16="http://schemas.microsoft.com/office/drawing/2014/main" id="{29400E00-19AE-4749-B1CF-7001D2AD7C86}"/>
                </a:ext>
              </a:extLst>
            </p:cNvPr>
            <p:cNvSpPr txBox="1"/>
            <p:nvPr/>
          </p:nvSpPr>
          <p:spPr>
            <a:xfrm rot="5400000">
              <a:off x="6810219" y="589726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文本框 55">
              <a:extLst>
                <a:ext uri="{FF2B5EF4-FFF2-40B4-BE49-F238E27FC236}">
                  <a16:creationId xmlns:a16="http://schemas.microsoft.com/office/drawing/2014/main" id="{4D743290-7EE9-409B-8B53-FC1694565B64}"/>
                </a:ext>
              </a:extLst>
            </p:cNvPr>
            <p:cNvSpPr txBox="1"/>
            <p:nvPr/>
          </p:nvSpPr>
          <p:spPr>
            <a:xfrm rot="5400000">
              <a:off x="6804994" y="629760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7" name="组合 56">
              <a:extLst>
                <a:ext uri="{FF2B5EF4-FFF2-40B4-BE49-F238E27FC236}">
                  <a16:creationId xmlns:a16="http://schemas.microsoft.com/office/drawing/2014/main" id="{94399038-0683-4012-846F-7B16F7284F37}"/>
                </a:ext>
              </a:extLst>
            </p:cNvPr>
            <p:cNvGrpSpPr/>
            <p:nvPr/>
          </p:nvGrpSpPr>
          <p:grpSpPr>
            <a:xfrm>
              <a:off x="6761957" y="5243077"/>
              <a:ext cx="383876" cy="1079329"/>
              <a:chOff x="6064104" y="1792448"/>
              <a:chExt cx="383876" cy="1079329"/>
            </a:xfrm>
          </p:grpSpPr>
          <p:grpSp>
            <p:nvGrpSpPr>
              <p:cNvPr id="401" name="组合 400">
                <a:extLst>
                  <a:ext uri="{FF2B5EF4-FFF2-40B4-BE49-F238E27FC236}">
                    <a16:creationId xmlns:a16="http://schemas.microsoft.com/office/drawing/2014/main" id="{5522FF2A-00D3-4A19-ACC7-0F68EBD632CD}"/>
                  </a:ext>
                </a:extLst>
              </p:cNvPr>
              <p:cNvGrpSpPr/>
              <p:nvPr/>
            </p:nvGrpSpPr>
            <p:grpSpPr>
              <a:xfrm>
                <a:off x="6064104" y="1792448"/>
                <a:ext cx="383876" cy="276999"/>
                <a:chOff x="5402357" y="771108"/>
                <a:chExt cx="383876" cy="276999"/>
              </a:xfrm>
            </p:grpSpPr>
            <p:sp>
              <p:nvSpPr>
                <p:cNvPr id="408" name="文本框 407">
                  <a:extLst>
                    <a:ext uri="{FF2B5EF4-FFF2-40B4-BE49-F238E27FC236}">
                      <a16:creationId xmlns:a16="http://schemas.microsoft.com/office/drawing/2014/main" id="{5188C6A4-6FA5-478F-AA10-C1AE1E3B4937}"/>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09" name="对象 408">
                      <a:extLst>
                        <a:ext uri="{FF2B5EF4-FFF2-40B4-BE49-F238E27FC236}">
                          <a16:creationId xmlns:a16="http://schemas.microsoft.com/office/drawing/2014/main" id="{160EE067-0F12-4922-B649-1C9A22A681A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8" name="Equation" r:id="rId23" imgW="190440" imgH="228600" progId="Equation.DSMT4">
                            <p:embed/>
                          </p:oleObj>
                        </mc:Choice>
                        <mc:Fallback>
                          <p:oleObj name="Equation" r:id="rId23" imgW="190440" imgH="228600" progId="Equation.DSMT4">
                            <p:embed/>
                            <p:pic>
                              <p:nvPicPr>
                                <p:cNvPr id="1134" name="对象 1133">
                                  <a:extLst>
                                    <a:ext uri="{FF2B5EF4-FFF2-40B4-BE49-F238E27FC236}">
                                      <a16:creationId xmlns:a16="http://schemas.microsoft.com/office/drawing/2014/main" id="{7B937299-60DD-4E97-9BAB-A99ED2A74EA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34" name="对象 1133">
                      <a:extLst>
                        <a:ext uri="{FF2B5EF4-FFF2-40B4-BE49-F238E27FC236}">
                          <a16:creationId xmlns:a16="http://schemas.microsoft.com/office/drawing/2014/main" id="{7B937299-60DD-4E97-9BAB-A99ED2A74EA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89" name="Equation" r:id="rId23" imgW="190440" imgH="228600" progId="Equation.DSMT4">
                            <p:embed/>
                          </p:oleObj>
                        </mc:Choice>
                        <mc:Fallback>
                          <p:oleObj name="Equation" r:id="rId23" imgW="190440" imgH="228600" progId="Equation.DSMT4">
                            <p:embed/>
                            <p:pic>
                              <p:nvPicPr>
                                <p:cNvPr id="1134" name="对象 1133">
                                  <a:extLst>
                                    <a:ext uri="{FF2B5EF4-FFF2-40B4-BE49-F238E27FC236}">
                                      <a16:creationId xmlns:a16="http://schemas.microsoft.com/office/drawing/2014/main" id="{7B937299-60DD-4E97-9BAB-A99ED2A74EA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02" name="组合 401">
                <a:extLst>
                  <a:ext uri="{FF2B5EF4-FFF2-40B4-BE49-F238E27FC236}">
                    <a16:creationId xmlns:a16="http://schemas.microsoft.com/office/drawing/2014/main" id="{9D164E7D-F71A-4477-B2AF-80E4BA693C61}"/>
                  </a:ext>
                </a:extLst>
              </p:cNvPr>
              <p:cNvGrpSpPr/>
              <p:nvPr/>
            </p:nvGrpSpPr>
            <p:grpSpPr>
              <a:xfrm>
                <a:off x="6064104" y="2204117"/>
                <a:ext cx="383876" cy="276999"/>
                <a:chOff x="5402357" y="771108"/>
                <a:chExt cx="383876" cy="276999"/>
              </a:xfrm>
            </p:grpSpPr>
            <p:sp>
              <p:nvSpPr>
                <p:cNvPr id="406" name="文本框 405">
                  <a:extLst>
                    <a:ext uri="{FF2B5EF4-FFF2-40B4-BE49-F238E27FC236}">
                      <a16:creationId xmlns:a16="http://schemas.microsoft.com/office/drawing/2014/main" id="{62D712A0-4F0C-41D0-95A2-43DF4E4558A8}"/>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07" name="对象 406">
                      <a:extLst>
                        <a:ext uri="{FF2B5EF4-FFF2-40B4-BE49-F238E27FC236}">
                          <a16:creationId xmlns:a16="http://schemas.microsoft.com/office/drawing/2014/main" id="{7689D96C-B938-4B59-833E-B998F73805F3}"/>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79" name="Equation" r:id="rId25" imgW="190440" imgH="228600" progId="Equation.DSMT4">
                            <p:embed/>
                          </p:oleObj>
                        </mc:Choice>
                        <mc:Fallback>
                          <p:oleObj name="Equation" r:id="rId25" imgW="190440" imgH="228600" progId="Equation.DSMT4">
                            <p:embed/>
                            <p:pic>
                              <p:nvPicPr>
                                <p:cNvPr id="1132" name="对象 1131">
                                  <a:extLst>
                                    <a:ext uri="{FF2B5EF4-FFF2-40B4-BE49-F238E27FC236}">
                                      <a16:creationId xmlns:a16="http://schemas.microsoft.com/office/drawing/2014/main" id="{A89FC7B7-A6D7-4CD5-88CB-44EBC876BD79}"/>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32" name="对象 1131">
                      <a:extLst>
                        <a:ext uri="{FF2B5EF4-FFF2-40B4-BE49-F238E27FC236}">
                          <a16:creationId xmlns:a16="http://schemas.microsoft.com/office/drawing/2014/main" id="{A89FC7B7-A6D7-4CD5-88CB-44EBC876BD79}"/>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90" name="Equation" r:id="rId25" imgW="190440" imgH="228600" progId="Equation.DSMT4">
                            <p:embed/>
                          </p:oleObj>
                        </mc:Choice>
                        <mc:Fallback>
                          <p:oleObj name="Equation" r:id="rId25" imgW="190440" imgH="228600" progId="Equation.DSMT4">
                            <p:embed/>
                            <p:pic>
                              <p:nvPicPr>
                                <p:cNvPr id="1132" name="对象 1131">
                                  <a:extLst>
                                    <a:ext uri="{FF2B5EF4-FFF2-40B4-BE49-F238E27FC236}">
                                      <a16:creationId xmlns:a16="http://schemas.microsoft.com/office/drawing/2014/main" id="{A89FC7B7-A6D7-4CD5-88CB-44EBC876BD79}"/>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403" name="组合 402">
                <a:extLst>
                  <a:ext uri="{FF2B5EF4-FFF2-40B4-BE49-F238E27FC236}">
                    <a16:creationId xmlns:a16="http://schemas.microsoft.com/office/drawing/2014/main" id="{435ADED0-246C-434A-BC15-A31D8FB75E02}"/>
                  </a:ext>
                </a:extLst>
              </p:cNvPr>
              <p:cNvGrpSpPr/>
              <p:nvPr/>
            </p:nvGrpSpPr>
            <p:grpSpPr>
              <a:xfrm>
                <a:off x="6064104" y="2594778"/>
                <a:ext cx="383876" cy="276999"/>
                <a:chOff x="5402357" y="771108"/>
                <a:chExt cx="383876" cy="276999"/>
              </a:xfrm>
            </p:grpSpPr>
            <p:sp>
              <p:nvSpPr>
                <p:cNvPr id="404" name="文本框 403">
                  <a:extLst>
                    <a:ext uri="{FF2B5EF4-FFF2-40B4-BE49-F238E27FC236}">
                      <a16:creationId xmlns:a16="http://schemas.microsoft.com/office/drawing/2014/main" id="{10C7037A-7844-429C-B095-50D617F09D2D}"/>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05" name="对象 404">
                      <a:extLst>
                        <a:ext uri="{FF2B5EF4-FFF2-40B4-BE49-F238E27FC236}">
                          <a16:creationId xmlns:a16="http://schemas.microsoft.com/office/drawing/2014/main" id="{74325CE5-AE17-4FE0-9B73-71155C91B29A}"/>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80" name="Equation" r:id="rId27" imgW="190440" imgH="228600" progId="Equation.DSMT4">
                            <p:embed/>
                          </p:oleObj>
                        </mc:Choice>
                        <mc:Fallback>
                          <p:oleObj name="Equation" r:id="rId27" imgW="190440" imgH="228600" progId="Equation.DSMT4">
                            <p:embed/>
                            <p:pic>
                              <p:nvPicPr>
                                <p:cNvPr id="1130" name="对象 1129">
                                  <a:extLst>
                                    <a:ext uri="{FF2B5EF4-FFF2-40B4-BE49-F238E27FC236}">
                                      <a16:creationId xmlns:a16="http://schemas.microsoft.com/office/drawing/2014/main" id="{D4A6077A-6F1D-433E-8CBB-8FECEAF7ADCE}"/>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130" name="对象 1129">
                      <a:extLst>
                        <a:ext uri="{FF2B5EF4-FFF2-40B4-BE49-F238E27FC236}">
                          <a16:creationId xmlns:a16="http://schemas.microsoft.com/office/drawing/2014/main" id="{D4A6077A-6F1D-433E-8CBB-8FECEAF7ADCE}"/>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91" name="Equation" r:id="rId27" imgW="190440" imgH="228600" progId="Equation.DSMT4">
                            <p:embed/>
                          </p:oleObj>
                        </mc:Choice>
                        <mc:Fallback>
                          <p:oleObj name="Equation" r:id="rId27" imgW="190440" imgH="228600" progId="Equation.DSMT4">
                            <p:embed/>
                            <p:pic>
                              <p:nvPicPr>
                                <p:cNvPr id="1130" name="对象 1129">
                                  <a:extLst>
                                    <a:ext uri="{FF2B5EF4-FFF2-40B4-BE49-F238E27FC236}">
                                      <a16:creationId xmlns:a16="http://schemas.microsoft.com/office/drawing/2014/main" id="{D4A6077A-6F1D-433E-8CBB-8FECEAF7ADCE}"/>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grpSp>
          <p:nvGrpSpPr>
            <p:cNvPr id="58" name="组合 57">
              <a:extLst>
                <a:ext uri="{FF2B5EF4-FFF2-40B4-BE49-F238E27FC236}">
                  <a16:creationId xmlns:a16="http://schemas.microsoft.com/office/drawing/2014/main" id="{1464FF22-A95F-433C-B0FB-D66287561C78}"/>
                </a:ext>
              </a:extLst>
            </p:cNvPr>
            <p:cNvGrpSpPr/>
            <p:nvPr/>
          </p:nvGrpSpPr>
          <p:grpSpPr>
            <a:xfrm>
              <a:off x="7331079" y="5072831"/>
              <a:ext cx="1557322" cy="246221"/>
              <a:chOff x="6143813" y="5787551"/>
              <a:chExt cx="1557322" cy="246221"/>
            </a:xfrm>
          </p:grpSpPr>
          <p:sp>
            <p:nvSpPr>
              <p:cNvPr id="399" name="矩形 398">
                <a:extLst>
                  <a:ext uri="{FF2B5EF4-FFF2-40B4-BE49-F238E27FC236}">
                    <a16:creationId xmlns:a16="http://schemas.microsoft.com/office/drawing/2014/main" id="{2483330A-F876-44EA-BB2C-974EB4543790}"/>
                  </a:ext>
                </a:extLst>
              </p:cNvPr>
              <p:cNvSpPr/>
              <p:nvPr/>
            </p:nvSpPr>
            <p:spPr>
              <a:xfrm>
                <a:off x="6143813" y="5795444"/>
                <a:ext cx="377466" cy="204724"/>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0" name="文本框 399">
                <a:extLst>
                  <a:ext uri="{FF2B5EF4-FFF2-40B4-BE49-F238E27FC236}">
                    <a16:creationId xmlns:a16="http://schemas.microsoft.com/office/drawing/2014/main" id="{71156FA6-4ADC-4D87-96DB-782DFA91EE2D}"/>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1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9" name="组合 58">
              <a:extLst>
                <a:ext uri="{FF2B5EF4-FFF2-40B4-BE49-F238E27FC236}">
                  <a16:creationId xmlns:a16="http://schemas.microsoft.com/office/drawing/2014/main" id="{A8623EC4-0BBC-41B7-AB63-1A1F866B41D6}"/>
                </a:ext>
              </a:extLst>
            </p:cNvPr>
            <p:cNvGrpSpPr/>
            <p:nvPr/>
          </p:nvGrpSpPr>
          <p:grpSpPr>
            <a:xfrm>
              <a:off x="7331079" y="6264983"/>
              <a:ext cx="1537830" cy="246221"/>
              <a:chOff x="3285979" y="4778735"/>
              <a:chExt cx="1537830" cy="246221"/>
            </a:xfrm>
          </p:grpSpPr>
          <p:sp>
            <p:nvSpPr>
              <p:cNvPr id="397" name="矩形 396">
                <a:extLst>
                  <a:ext uri="{FF2B5EF4-FFF2-40B4-BE49-F238E27FC236}">
                    <a16:creationId xmlns:a16="http://schemas.microsoft.com/office/drawing/2014/main" id="{93F2695C-0944-4EF2-ACA7-AE472C7CADB1}"/>
                  </a:ext>
                </a:extLst>
              </p:cNvPr>
              <p:cNvSpPr/>
              <p:nvPr/>
            </p:nvSpPr>
            <p:spPr>
              <a:xfrm>
                <a:off x="3285979" y="479655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8" name="文本框 397">
                <a:extLst>
                  <a:ext uri="{FF2B5EF4-FFF2-40B4-BE49-F238E27FC236}">
                    <a16:creationId xmlns:a16="http://schemas.microsoft.com/office/drawing/2014/main" id="{6878A368-F988-44DB-96A1-13E5C7B1AA5D}"/>
                  </a:ext>
                </a:extLst>
              </p:cNvPr>
              <p:cNvSpPr txBox="1"/>
              <p:nvPr/>
            </p:nvSpPr>
            <p:spPr>
              <a:xfrm>
                <a:off x="3705040" y="4778735"/>
                <a:ext cx="1118769" cy="246221"/>
              </a:xfrm>
              <a:prstGeom prst="rect">
                <a:avLst/>
              </a:prstGeom>
              <a:noFill/>
            </p:spPr>
            <p:txBody>
              <a:bodyPr wrap="square">
                <a:spAutoFit/>
              </a:bodyPr>
              <a:lstStyle/>
              <a:p>
                <a:r>
                  <a:rPr lang="en-US" altLang="zh-CN" sz="1000" b="0" i="0">
                    <a:solidFill>
                      <a:srgbClr val="1F1F1F"/>
                    </a:solidFill>
                    <a:effectLst/>
                    <a:latin typeface="Times New Roman" panose="02020603050405020304" pitchFamily="18" charset="0"/>
                    <a:cs typeface="Times New Roman" panose="02020603050405020304" pitchFamily="18" charset="0"/>
                  </a:rPr>
                  <a:t>No pilot inserted</a:t>
                </a:r>
                <a:endParaRPr lang="zh-CN" altLang="en-US" sz="1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1" name="组合 60">
              <a:extLst>
                <a:ext uri="{FF2B5EF4-FFF2-40B4-BE49-F238E27FC236}">
                  <a16:creationId xmlns:a16="http://schemas.microsoft.com/office/drawing/2014/main" id="{010BC529-A4E3-4315-8FD1-DE7512EEB01B}"/>
                </a:ext>
              </a:extLst>
            </p:cNvPr>
            <p:cNvGrpSpPr/>
            <p:nvPr/>
          </p:nvGrpSpPr>
          <p:grpSpPr>
            <a:xfrm>
              <a:off x="7331079" y="5311261"/>
              <a:ext cx="1557322" cy="246221"/>
              <a:chOff x="6143813" y="5787551"/>
              <a:chExt cx="1557322" cy="246221"/>
            </a:xfrm>
          </p:grpSpPr>
          <p:sp>
            <p:nvSpPr>
              <p:cNvPr id="395" name="矩形 394">
                <a:extLst>
                  <a:ext uri="{FF2B5EF4-FFF2-40B4-BE49-F238E27FC236}">
                    <a16:creationId xmlns:a16="http://schemas.microsoft.com/office/drawing/2014/main" id="{DCC6ED57-280B-4194-8579-76411B19C985}"/>
                  </a:ext>
                </a:extLst>
              </p:cNvPr>
              <p:cNvSpPr/>
              <p:nvPr/>
            </p:nvSpPr>
            <p:spPr>
              <a:xfrm>
                <a:off x="6143813" y="5795444"/>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6" name="文本框 395">
                <a:extLst>
                  <a:ext uri="{FF2B5EF4-FFF2-40B4-BE49-F238E27FC236}">
                    <a16:creationId xmlns:a16="http://schemas.microsoft.com/office/drawing/2014/main" id="{746286F4-05C0-4C13-9924-79FB5958D427}"/>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2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2" name="组合 61">
              <a:extLst>
                <a:ext uri="{FF2B5EF4-FFF2-40B4-BE49-F238E27FC236}">
                  <a16:creationId xmlns:a16="http://schemas.microsoft.com/office/drawing/2014/main" id="{2E8BBE1B-B624-4FD2-A6C9-BCA2B7873290}"/>
                </a:ext>
              </a:extLst>
            </p:cNvPr>
            <p:cNvGrpSpPr/>
            <p:nvPr/>
          </p:nvGrpSpPr>
          <p:grpSpPr>
            <a:xfrm>
              <a:off x="7331079" y="5549691"/>
              <a:ext cx="1557322" cy="246221"/>
              <a:chOff x="6143813" y="5787551"/>
              <a:chExt cx="1557322" cy="246221"/>
            </a:xfrm>
          </p:grpSpPr>
          <p:sp>
            <p:nvSpPr>
              <p:cNvPr id="393" name="矩形 392">
                <a:extLst>
                  <a:ext uri="{FF2B5EF4-FFF2-40B4-BE49-F238E27FC236}">
                    <a16:creationId xmlns:a16="http://schemas.microsoft.com/office/drawing/2014/main" id="{2BB857DB-9BEC-4889-AD86-67F27BDF0489}"/>
                  </a:ext>
                </a:extLst>
              </p:cNvPr>
              <p:cNvSpPr/>
              <p:nvPr/>
            </p:nvSpPr>
            <p:spPr>
              <a:xfrm>
                <a:off x="6143813" y="5795444"/>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4" name="文本框 393">
                <a:extLst>
                  <a:ext uri="{FF2B5EF4-FFF2-40B4-BE49-F238E27FC236}">
                    <a16:creationId xmlns:a16="http://schemas.microsoft.com/office/drawing/2014/main" id="{48BF8F68-5E5A-4C8B-B554-1F18CEDA6A4C}"/>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b="1" i="0" dirty="0">
                    <a:solidFill>
                      <a:srgbClr val="1F1F1F"/>
                    </a:solidFill>
                    <a:effectLst/>
                    <a:latin typeface="Times New Roman" panose="02020603050405020304" pitchFamily="18" charset="0"/>
                    <a:cs typeface="Times New Roman" panose="02020603050405020304" pitchFamily="18" charset="0"/>
                  </a:rPr>
                  <a:t>…</a:t>
                </a:r>
                <a:r>
                  <a:rPr lang="en-US" altLang="zh-CN" sz="1000" b="0" i="0" dirty="0">
                    <a:solidFill>
                      <a:srgbClr val="1F1F1F"/>
                    </a:solidFill>
                    <a:effectLst/>
                    <a:latin typeface="Times New Roman" panose="02020603050405020304" pitchFamily="18" charset="0"/>
                    <a:cs typeface="Times New Roman" panose="02020603050405020304" pitchFamily="18" charset="0"/>
                  </a:rPr>
                  <a:t>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3" name="组合 62">
              <a:extLst>
                <a:ext uri="{FF2B5EF4-FFF2-40B4-BE49-F238E27FC236}">
                  <a16:creationId xmlns:a16="http://schemas.microsoft.com/office/drawing/2014/main" id="{C4BB6490-305D-49A2-8D14-6EDEDF11958A}"/>
                </a:ext>
              </a:extLst>
            </p:cNvPr>
            <p:cNvGrpSpPr/>
            <p:nvPr/>
          </p:nvGrpSpPr>
          <p:grpSpPr>
            <a:xfrm>
              <a:off x="7331079" y="5788121"/>
              <a:ext cx="1657354" cy="246221"/>
              <a:chOff x="7204594" y="6831577"/>
              <a:chExt cx="1657354" cy="246221"/>
            </a:xfrm>
          </p:grpSpPr>
          <p:grpSp>
            <p:nvGrpSpPr>
              <p:cNvPr id="389" name="组合 388">
                <a:extLst>
                  <a:ext uri="{FF2B5EF4-FFF2-40B4-BE49-F238E27FC236}">
                    <a16:creationId xmlns:a16="http://schemas.microsoft.com/office/drawing/2014/main" id="{1C777582-53BE-4E24-98A3-623DB88F6634}"/>
                  </a:ext>
                </a:extLst>
              </p:cNvPr>
              <p:cNvGrpSpPr/>
              <p:nvPr/>
            </p:nvGrpSpPr>
            <p:grpSpPr>
              <a:xfrm>
                <a:off x="7204594" y="6831577"/>
                <a:ext cx="1657354" cy="246221"/>
                <a:chOff x="6143813" y="5787551"/>
                <a:chExt cx="1657354" cy="246221"/>
              </a:xfrm>
            </p:grpSpPr>
            <p:sp>
              <p:nvSpPr>
                <p:cNvPr id="391" name="矩形 390">
                  <a:extLst>
                    <a:ext uri="{FF2B5EF4-FFF2-40B4-BE49-F238E27FC236}">
                      <a16:creationId xmlns:a16="http://schemas.microsoft.com/office/drawing/2014/main" id="{E7A4816F-9B74-4676-A2B4-89A219EFEBE1}"/>
                    </a:ext>
                  </a:extLst>
                </p:cNvPr>
                <p:cNvSpPr/>
                <p:nvPr/>
              </p:nvSpPr>
              <p:spPr>
                <a:xfrm>
                  <a:off x="6143813" y="579544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2" name="文本框 391">
                  <a:extLst>
                    <a:ext uri="{FF2B5EF4-FFF2-40B4-BE49-F238E27FC236}">
                      <a16:creationId xmlns:a16="http://schemas.microsoft.com/office/drawing/2014/main" id="{6695A978-7D9C-4200-BADD-C20EC606CE0F}"/>
                    </a:ext>
                  </a:extLst>
                </p:cNvPr>
                <p:cNvSpPr txBox="1"/>
                <p:nvPr/>
              </p:nvSpPr>
              <p:spPr>
                <a:xfrm>
                  <a:off x="6555332" y="5787551"/>
                  <a:ext cx="1245835"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dirty="0">
                      <a:solidFill>
                        <a:srgbClr val="1F1F1F"/>
                      </a:solidFill>
                      <a:latin typeface="Times New Roman" panose="02020603050405020304" pitchFamily="18" charset="0"/>
                      <a:cs typeface="Times New Roman" panose="02020603050405020304" pitchFamily="18" charset="0"/>
                    </a:rPr>
                    <a:t>p</a:t>
                  </a:r>
                  <a:r>
                    <a:rPr lang="en-US" altLang="zh-CN" sz="1000" b="0" i="0" dirty="0">
                      <a:solidFill>
                        <a:srgbClr val="1F1F1F"/>
                      </a:solidFill>
                      <a:effectLst/>
                      <a:latin typeface="Times New Roman" panose="02020603050405020304" pitchFamily="18" charset="0"/>
                      <a:cs typeface="Times New Roman" panose="02020603050405020304" pitchFamily="18" charset="0"/>
                    </a:rPr>
                    <a:t>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graphicFrame>
                <p:nvGraphicFramePr>
                  <p:cNvPr id="390" name="对象 389">
                    <a:extLst>
                      <a:ext uri="{FF2B5EF4-FFF2-40B4-BE49-F238E27FC236}">
                        <a16:creationId xmlns:a16="http://schemas.microsoft.com/office/drawing/2014/main" id="{87AF84B2-D200-4491-809C-A3CB8F5657D2}"/>
                      </a:ext>
                    </a:extLst>
                  </p:cNvPr>
                  <p:cNvGraphicFramePr>
                    <a:graphicFrameLocks noChangeAspect="1"/>
                  </p:cNvGraphicFramePr>
                  <p:nvPr/>
                </p:nvGraphicFramePr>
                <p:xfrm>
                  <a:off x="8156327" y="6881870"/>
                  <a:ext cx="156003" cy="187203"/>
                </p:xfrm>
                <a:graphic>
                  <a:graphicData uri="http://schemas.openxmlformats.org/presentationml/2006/ole">
                    <mc:AlternateContent>
                      <mc:Choice xmlns:v="urn:schemas-microsoft-com:vml" Requires="v">
                        <p:oleObj spid="_x0000_s12981" name="Equation" r:id="rId28" imgW="190440" imgH="228600" progId="Equation.DSMT4">
                          <p:embed/>
                        </p:oleObj>
                      </mc:Choice>
                      <mc:Fallback>
                        <p:oleObj name="Equation" r:id="rId28" imgW="190440" imgH="228600" progId="Equation.DSMT4">
                          <p:embed/>
                          <p:pic>
                            <p:nvPicPr>
                              <p:cNvPr id="1115" name="对象 1114">
                                <a:extLst>
                                  <a:ext uri="{FF2B5EF4-FFF2-40B4-BE49-F238E27FC236}">
                                    <a16:creationId xmlns:a16="http://schemas.microsoft.com/office/drawing/2014/main" id="{5463E872-4405-433C-A392-9670345A526E}"/>
                                  </a:ext>
                                </a:extLst>
                              </p:cNvPr>
                              <p:cNvPicPr/>
                              <p:nvPr/>
                            </p:nvPicPr>
                            <p:blipFill>
                              <a:blip r:embed="rId29"/>
                              <a:stretch>
                                <a:fillRect/>
                              </a:stretch>
                            </p:blipFill>
                            <p:spPr>
                              <a:xfrm>
                                <a:off x="8156327" y="6881870"/>
                                <a:ext cx="156003" cy="187203"/>
                              </a:xfrm>
                              <a:prstGeom prst="rect">
                                <a:avLst/>
                              </a:prstGeom>
                            </p:spPr>
                          </p:pic>
                        </p:oleObj>
                      </mc:Fallback>
                    </mc:AlternateContent>
                  </a:graphicData>
                </a:graphic>
              </p:graphicFrame>
            </mc:Choice>
            <mc:Fallback xmlns="">
              <p:graphicFrame>
                <p:nvGraphicFramePr>
                  <p:cNvPr id="1115" name="对象 1114">
                    <a:extLst>
                      <a:ext uri="{FF2B5EF4-FFF2-40B4-BE49-F238E27FC236}">
                        <a16:creationId xmlns:a16="http://schemas.microsoft.com/office/drawing/2014/main" id="{5463E872-4405-433C-A392-9670345A526E}"/>
                      </a:ext>
                    </a:extLst>
                  </p:cNvPr>
                  <p:cNvGraphicFramePr>
                    <a:graphicFrameLocks noChangeAspect="1"/>
                  </p:cNvGraphicFramePr>
                  <p:nvPr/>
                </p:nvGraphicFramePr>
                <p:xfrm>
                  <a:off x="8156327" y="6881870"/>
                  <a:ext cx="156003" cy="187203"/>
                </p:xfrm>
                <a:graphic>
                  <a:graphicData uri="http://schemas.openxmlformats.org/presentationml/2006/ole">
                    <mc:AlternateContent>
                      <mc:Choice xmlns:v="urn:schemas-microsoft-com:vml" Requires="v">
                        <p:oleObj spid="_x0000_s11492" name="Equation" r:id="rId30" imgW="190440" imgH="228600" progId="Equation.DSMT4">
                          <p:embed/>
                        </p:oleObj>
                      </mc:Choice>
                      <mc:Fallback>
                        <p:oleObj name="Equation" r:id="rId30" imgW="190440" imgH="228600" progId="Equation.DSMT4">
                          <p:embed/>
                          <p:pic>
                            <p:nvPicPr>
                              <p:cNvPr id="1115" name="对象 1114">
                                <a:extLst>
                                  <a:ext uri="{FF2B5EF4-FFF2-40B4-BE49-F238E27FC236}">
                                    <a16:creationId xmlns:a16="http://schemas.microsoft.com/office/drawing/2014/main" id="{5463E872-4405-433C-A392-9670345A526E}"/>
                                  </a:ext>
                                </a:extLst>
                              </p:cNvPr>
                              <p:cNvPicPr/>
                              <p:nvPr/>
                            </p:nvPicPr>
                            <p:blipFill>
                              <a:blip r:embed="rId31"/>
                              <a:stretch>
                                <a:fillRect/>
                              </a:stretch>
                            </p:blipFill>
                            <p:spPr>
                              <a:xfrm>
                                <a:off x="8156327" y="6881870"/>
                                <a:ext cx="156003" cy="187203"/>
                              </a:xfrm>
                              <a:prstGeom prst="rect">
                                <a:avLst/>
                              </a:prstGeom>
                            </p:spPr>
                          </p:pic>
                        </p:oleObj>
                      </mc:Fallback>
                    </mc:AlternateContent>
                  </a:graphicData>
                </a:graphic>
              </p:graphicFrame>
            </mc:Fallback>
          </mc:AlternateContent>
        </p:grpSp>
        <p:sp>
          <p:nvSpPr>
            <p:cNvPr id="64" name="文本框 63">
              <a:extLst>
                <a:ext uri="{FF2B5EF4-FFF2-40B4-BE49-F238E27FC236}">
                  <a16:creationId xmlns:a16="http://schemas.microsoft.com/office/drawing/2014/main" id="{22B3BED4-727C-4F07-A83D-95324B0BB35D}"/>
                </a:ext>
              </a:extLst>
            </p:cNvPr>
            <p:cNvSpPr txBox="1"/>
            <p:nvPr/>
          </p:nvSpPr>
          <p:spPr>
            <a:xfrm>
              <a:off x="4766648" y="5459083"/>
              <a:ext cx="878748" cy="415498"/>
            </a:xfrm>
            <a:prstGeom prst="rect">
              <a:avLst/>
            </a:prstGeom>
            <a:noFill/>
          </p:spPr>
          <p:txBody>
            <a:bodyPr wrap="square">
              <a:spAutoFit/>
            </a:bodyPr>
            <a:lstStyle/>
            <a:p>
              <a:pPr algn="ctr"/>
              <a:r>
                <a:rPr lang="en-US" altLang="zh-CN" sz="1050" b="1" i="0">
                  <a:effectLst/>
                  <a:latin typeface="Times New Roman" panose="02020603050405020304" pitchFamily="18" charset="0"/>
                  <a:cs typeface="Times New Roman" panose="02020603050405020304" pitchFamily="18" charset="0"/>
                </a:rPr>
                <a:t>LS estimation</a:t>
              </a:r>
              <a:endParaRPr lang="zh-CN" altLang="en-US" sz="1050" b="1">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1CBB99F1-8274-4705-9B6A-8531CDBBB4E4}"/>
                </a:ext>
              </a:extLst>
            </p:cNvPr>
            <p:cNvSpPr txBox="1"/>
            <p:nvPr/>
          </p:nvSpPr>
          <p:spPr>
            <a:xfrm>
              <a:off x="5780925" y="5036488"/>
              <a:ext cx="1221416" cy="253916"/>
            </a:xfrm>
            <a:prstGeom prst="rect">
              <a:avLst/>
            </a:prstGeom>
            <a:noFill/>
          </p:spPr>
          <p:txBody>
            <a:bodyPr wrap="square">
              <a:spAutoFit/>
            </a:bodyPr>
            <a:lstStyle/>
            <a:p>
              <a:pPr algn="ctr"/>
              <a:r>
                <a:rPr lang="en-US" altLang="zh-CN" sz="1050" b="1" i="0">
                  <a:effectLst/>
                  <a:latin typeface="Times New Roman" panose="02020603050405020304" pitchFamily="18" charset="0"/>
                  <a:cs typeface="Times New Roman" panose="02020603050405020304" pitchFamily="18" charset="0"/>
                </a:rPr>
                <a:t>Known channel</a:t>
              </a:r>
              <a:endParaRPr lang="zh-CN" altLang="en-US" sz="1050" b="1">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F560FA75-9D89-496E-9E5E-69723CAB4FA3}"/>
                </a:ext>
              </a:extLst>
            </p:cNvPr>
            <p:cNvSpPr txBox="1"/>
            <p:nvPr/>
          </p:nvSpPr>
          <p:spPr>
            <a:xfrm>
              <a:off x="1616095" y="1668552"/>
              <a:ext cx="1221416" cy="253916"/>
            </a:xfrm>
            <a:prstGeom prst="rect">
              <a:avLst/>
            </a:prstGeom>
            <a:noFill/>
          </p:spPr>
          <p:txBody>
            <a:bodyPr wrap="square">
              <a:spAutoFit/>
            </a:bodyPr>
            <a:lstStyle/>
            <a:p>
              <a:pPr algn="ctr"/>
              <a:r>
                <a:rPr lang="en-US" altLang="zh-CN" sz="1050" b="1" i="0">
                  <a:effectLst/>
                  <a:latin typeface="Times New Roman" panose="02020603050405020304" pitchFamily="18" charset="0"/>
                  <a:cs typeface="Times New Roman" panose="02020603050405020304" pitchFamily="18" charset="0"/>
                </a:rPr>
                <a:t>Known channel</a:t>
              </a:r>
              <a:endParaRPr lang="zh-CN" altLang="en-US" sz="1050" b="1">
                <a:latin typeface="Times New Roman" panose="02020603050405020304" pitchFamily="18" charset="0"/>
                <a:cs typeface="Times New Roman" panose="02020603050405020304" pitchFamily="18" charset="0"/>
              </a:endParaRPr>
            </a:p>
          </p:txBody>
        </p:sp>
        <p:sp>
          <p:nvSpPr>
            <p:cNvPr id="67" name="矩形 66">
              <a:extLst>
                <a:ext uri="{FF2B5EF4-FFF2-40B4-BE49-F238E27FC236}">
                  <a16:creationId xmlns:a16="http://schemas.microsoft.com/office/drawing/2014/main" id="{FC7DFAFD-348B-4422-A788-C98B8BF65B98}"/>
                </a:ext>
              </a:extLst>
            </p:cNvPr>
            <p:cNvSpPr/>
            <p:nvPr/>
          </p:nvSpPr>
          <p:spPr>
            <a:xfrm>
              <a:off x="5252805" y="1176886"/>
              <a:ext cx="1833231" cy="1745022"/>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68" name="矩形 67">
              <a:extLst>
                <a:ext uri="{FF2B5EF4-FFF2-40B4-BE49-F238E27FC236}">
                  <a16:creationId xmlns:a16="http://schemas.microsoft.com/office/drawing/2014/main" id="{84F657F9-FB96-4520-97B8-83601793E39B}"/>
                </a:ext>
              </a:extLst>
            </p:cNvPr>
            <p:cNvSpPr/>
            <p:nvPr/>
          </p:nvSpPr>
          <p:spPr>
            <a:xfrm>
              <a:off x="5522161" y="1233769"/>
              <a:ext cx="1534202" cy="148155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334A5E93-0B28-45FE-8DBF-30B99585973B}"/>
                </a:ext>
              </a:extLst>
            </p:cNvPr>
            <p:cNvSpPr/>
            <p:nvPr/>
          </p:nvSpPr>
          <p:spPr>
            <a:xfrm>
              <a:off x="3039773" y="1176886"/>
              <a:ext cx="2105029" cy="17385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0B3C561F-4413-4347-AD7B-321CB0487581}"/>
                </a:ext>
              </a:extLst>
            </p:cNvPr>
            <p:cNvGrpSpPr/>
            <p:nvPr/>
          </p:nvGrpSpPr>
          <p:grpSpPr>
            <a:xfrm>
              <a:off x="3022383" y="1218625"/>
              <a:ext cx="1993571" cy="1187412"/>
              <a:chOff x="3817745" y="1428013"/>
              <a:chExt cx="1993571" cy="1187412"/>
            </a:xfrm>
          </p:grpSpPr>
          <p:sp>
            <p:nvSpPr>
              <p:cNvPr id="371" name="文本框 370">
                <a:extLst>
                  <a:ext uri="{FF2B5EF4-FFF2-40B4-BE49-F238E27FC236}">
                    <a16:creationId xmlns:a16="http://schemas.microsoft.com/office/drawing/2014/main" id="{EC6EC829-03D2-4B69-9EE8-0283568D1DAE}"/>
                  </a:ext>
                </a:extLst>
              </p:cNvPr>
              <p:cNvSpPr txBox="1"/>
              <p:nvPr/>
            </p:nvSpPr>
            <p:spPr>
              <a:xfrm>
                <a:off x="3817745" y="1931836"/>
                <a:ext cx="238393" cy="159179"/>
              </a:xfrm>
              <a:prstGeom prst="rect">
                <a:avLst/>
              </a:prstGeom>
              <a:noFill/>
            </p:spPr>
            <p:txBody>
              <a:bodyPr wrap="square" rtlCol="0">
                <a:spAutoFit/>
              </a:bodyPr>
              <a:lstStyle/>
              <a:p>
                <a:endParaRPr lang="zh-CN" altLang="en-US" sz="700"/>
              </a:p>
            </p:txBody>
          </p:sp>
          <p:sp>
            <p:nvSpPr>
              <p:cNvPr id="372" name="矩形 371">
                <a:extLst>
                  <a:ext uri="{FF2B5EF4-FFF2-40B4-BE49-F238E27FC236}">
                    <a16:creationId xmlns:a16="http://schemas.microsoft.com/office/drawing/2014/main" id="{C23927EE-8F31-49A3-B8C8-A4B45FC5E06A}"/>
                  </a:ext>
                </a:extLst>
              </p:cNvPr>
              <p:cNvSpPr/>
              <p:nvPr/>
            </p:nvSpPr>
            <p:spPr>
              <a:xfrm>
                <a:off x="3885449" y="1755896"/>
                <a:ext cx="142553" cy="8595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373" name="矩形 372">
                <a:extLst>
                  <a:ext uri="{FF2B5EF4-FFF2-40B4-BE49-F238E27FC236}">
                    <a16:creationId xmlns:a16="http://schemas.microsoft.com/office/drawing/2014/main" id="{2B4AB9E5-CFF4-46B0-8C28-B60B0ECBD5DB}"/>
                  </a:ext>
                </a:extLst>
              </p:cNvPr>
              <p:cNvSpPr/>
              <p:nvPr/>
            </p:nvSpPr>
            <p:spPr>
              <a:xfrm>
                <a:off x="4252695" y="1755896"/>
                <a:ext cx="142553" cy="8595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374" name="文本框 373">
                <a:extLst>
                  <a:ext uri="{FF2B5EF4-FFF2-40B4-BE49-F238E27FC236}">
                    <a16:creationId xmlns:a16="http://schemas.microsoft.com/office/drawing/2014/main" id="{BC81775B-3516-429F-B06A-B6314A98C386}"/>
                  </a:ext>
                </a:extLst>
              </p:cNvPr>
              <p:cNvSpPr txBox="1"/>
              <p:nvPr/>
            </p:nvSpPr>
            <p:spPr>
              <a:xfrm>
                <a:off x="4045312" y="2095421"/>
                <a:ext cx="177185" cy="159179"/>
              </a:xfrm>
              <a:prstGeom prst="rect">
                <a:avLst/>
              </a:prstGeom>
              <a:noFill/>
            </p:spPr>
            <p:txBody>
              <a:bodyPr wrap="square" rtlCol="0">
                <a:spAutoFit/>
              </a:bodyPr>
              <a:lstStyle/>
              <a:p>
                <a:r>
                  <a:rPr lang="en-US" altLang="zh-CN" sz="700" b="1"/>
                  <a:t>…</a:t>
                </a:r>
                <a:endParaRPr lang="zh-CN" altLang="en-US" sz="700" b="1"/>
              </a:p>
            </p:txBody>
          </p:sp>
          <p:cxnSp>
            <p:nvCxnSpPr>
              <p:cNvPr id="375" name="直接箭头连接符 374">
                <a:extLst>
                  <a:ext uri="{FF2B5EF4-FFF2-40B4-BE49-F238E27FC236}">
                    <a16:creationId xmlns:a16="http://schemas.microsoft.com/office/drawing/2014/main" id="{8E629F98-9865-4F7F-B5EF-99717DA29D42}"/>
                  </a:ext>
                </a:extLst>
              </p:cNvPr>
              <p:cNvCxnSpPr/>
              <p:nvPr/>
            </p:nvCxnSpPr>
            <p:spPr>
              <a:xfrm>
                <a:off x="4395248" y="2187989"/>
                <a:ext cx="3398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6" name="矩形 375">
                <a:extLst>
                  <a:ext uri="{FF2B5EF4-FFF2-40B4-BE49-F238E27FC236}">
                    <a16:creationId xmlns:a16="http://schemas.microsoft.com/office/drawing/2014/main" id="{EB3C1894-0410-4CEF-8B05-C9DF2F271AC9}"/>
                  </a:ext>
                </a:extLst>
              </p:cNvPr>
              <p:cNvSpPr/>
              <p:nvPr/>
            </p:nvSpPr>
            <p:spPr>
              <a:xfrm>
                <a:off x="4732661" y="1755896"/>
                <a:ext cx="142553" cy="8595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377" name="矩形 376">
                <a:extLst>
                  <a:ext uri="{FF2B5EF4-FFF2-40B4-BE49-F238E27FC236}">
                    <a16:creationId xmlns:a16="http://schemas.microsoft.com/office/drawing/2014/main" id="{D37285C9-63F0-4CF2-87DB-7D6EAFC49FE7}"/>
                  </a:ext>
                </a:extLst>
              </p:cNvPr>
              <p:cNvSpPr/>
              <p:nvPr/>
            </p:nvSpPr>
            <p:spPr>
              <a:xfrm>
                <a:off x="5095033" y="1755896"/>
                <a:ext cx="142553" cy="859529"/>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378" name="文本框 377">
                <a:extLst>
                  <a:ext uri="{FF2B5EF4-FFF2-40B4-BE49-F238E27FC236}">
                    <a16:creationId xmlns:a16="http://schemas.microsoft.com/office/drawing/2014/main" id="{EEF97921-C649-4790-A81B-E647EA2C596C}"/>
                  </a:ext>
                </a:extLst>
              </p:cNvPr>
              <p:cNvSpPr txBox="1"/>
              <p:nvPr/>
            </p:nvSpPr>
            <p:spPr>
              <a:xfrm>
                <a:off x="4887650" y="2095421"/>
                <a:ext cx="177185" cy="159179"/>
              </a:xfrm>
              <a:prstGeom prst="rect">
                <a:avLst/>
              </a:prstGeom>
              <a:noFill/>
            </p:spPr>
            <p:txBody>
              <a:bodyPr wrap="square" rtlCol="0">
                <a:spAutoFit/>
              </a:bodyPr>
              <a:lstStyle/>
              <a:p>
                <a:r>
                  <a:rPr lang="en-US" altLang="zh-CN" sz="700" b="1"/>
                  <a:t>…</a:t>
                </a:r>
                <a:endParaRPr lang="zh-CN" altLang="en-US" sz="700" b="1"/>
              </a:p>
            </p:txBody>
          </p:sp>
          <p:cxnSp>
            <p:nvCxnSpPr>
              <p:cNvPr id="379" name="直接箭头连接符 378">
                <a:extLst>
                  <a:ext uri="{FF2B5EF4-FFF2-40B4-BE49-F238E27FC236}">
                    <a16:creationId xmlns:a16="http://schemas.microsoft.com/office/drawing/2014/main" id="{FE80E729-D265-4DC6-B680-DCDDC141368D}"/>
                  </a:ext>
                </a:extLst>
              </p:cNvPr>
              <p:cNvCxnSpPr>
                <a:cxnSpLocks/>
              </p:cNvCxnSpPr>
              <p:nvPr/>
            </p:nvCxnSpPr>
            <p:spPr>
              <a:xfrm flipV="1">
                <a:off x="5240761" y="2183932"/>
                <a:ext cx="136102" cy="17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0" name="矩形 379">
                <a:extLst>
                  <a:ext uri="{FF2B5EF4-FFF2-40B4-BE49-F238E27FC236}">
                    <a16:creationId xmlns:a16="http://schemas.microsoft.com/office/drawing/2014/main" id="{C2762BD5-EF14-4E59-9BC7-770684F88EF7}"/>
                  </a:ext>
                </a:extLst>
              </p:cNvPr>
              <p:cNvSpPr/>
              <p:nvPr/>
            </p:nvSpPr>
            <p:spPr>
              <a:xfrm>
                <a:off x="5383251" y="2113269"/>
                <a:ext cx="428065" cy="14894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00" i="1">
                  <a:solidFill>
                    <a:schemeClr val="tx1"/>
                  </a:solidFill>
                  <a:latin typeface="Cambria Math" panose="02040503050406030204" pitchFamily="18" charset="0"/>
                </a:endParaRPr>
              </a:p>
            </p:txBody>
          </p:sp>
          <p:sp>
            <p:nvSpPr>
              <p:cNvPr id="381" name="矩形 380">
                <a:extLst>
                  <a:ext uri="{FF2B5EF4-FFF2-40B4-BE49-F238E27FC236}">
                    <a16:creationId xmlns:a16="http://schemas.microsoft.com/office/drawing/2014/main" id="{35A130BF-18EF-4360-9977-0DE32F6AEB88}"/>
                  </a:ext>
                </a:extLst>
              </p:cNvPr>
              <p:cNvSpPr/>
              <p:nvPr/>
            </p:nvSpPr>
            <p:spPr>
              <a:xfrm>
                <a:off x="4359332" y="1428013"/>
                <a:ext cx="338260" cy="148944"/>
              </a:xfrm>
              <a:prstGeom prst="rect">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solidFill>
                    <a:schemeClr val="tx1"/>
                  </a:solidFill>
                </a:endParaRPr>
              </a:p>
            </p:txBody>
          </p:sp>
          <p:cxnSp>
            <p:nvCxnSpPr>
              <p:cNvPr id="382" name="直接连接符 381">
                <a:extLst>
                  <a:ext uri="{FF2B5EF4-FFF2-40B4-BE49-F238E27FC236}">
                    <a16:creationId xmlns:a16="http://schemas.microsoft.com/office/drawing/2014/main" id="{396C3DE4-5C09-4352-BB28-982689D71AE3}"/>
                  </a:ext>
                </a:extLst>
              </p:cNvPr>
              <p:cNvCxnSpPr/>
              <p:nvPr/>
            </p:nvCxnSpPr>
            <p:spPr>
              <a:xfrm rot="10800000">
                <a:off x="4520557" y="1576539"/>
                <a:ext cx="0" cy="3613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直接箭头连接符 382">
                <a:extLst>
                  <a:ext uri="{FF2B5EF4-FFF2-40B4-BE49-F238E27FC236}">
                    <a16:creationId xmlns:a16="http://schemas.microsoft.com/office/drawing/2014/main" id="{EE2FA96D-2D4E-47C6-A57C-21516721E28C}"/>
                  </a:ext>
                </a:extLst>
              </p:cNvPr>
              <p:cNvCxnSpPr/>
              <p:nvPr/>
            </p:nvCxnSpPr>
            <p:spPr>
              <a:xfrm>
                <a:off x="4512840" y="1925175"/>
                <a:ext cx="22228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84" name="对象 383">
                    <a:extLst>
                      <a:ext uri="{FF2B5EF4-FFF2-40B4-BE49-F238E27FC236}">
                        <a16:creationId xmlns:a16="http://schemas.microsoft.com/office/drawing/2014/main" id="{20600A7A-7F90-4F79-A0CC-C2B3BE7D09A7}"/>
                      </a:ext>
                    </a:extLst>
                  </p:cNvPr>
                  <p:cNvGraphicFramePr>
                    <a:graphicFrameLocks noChangeAspect="1"/>
                  </p:cNvGraphicFramePr>
                  <p:nvPr/>
                </p:nvGraphicFramePr>
                <p:xfrm>
                  <a:off x="4441288" y="2057546"/>
                  <a:ext cx="227062" cy="135673"/>
                </p:xfrm>
                <a:graphic>
                  <a:graphicData uri="http://schemas.openxmlformats.org/presentationml/2006/ole">
                    <mc:AlternateContent>
                      <mc:Choice xmlns:v="urn:schemas-microsoft-com:vml" Requires="v">
                        <p:oleObj spid="_x0000_s12982" name="Equation" r:id="rId32" imgW="8839200" imgH="5486400" progId="Equation.DSMT4">
                          <p:embed/>
                        </p:oleObj>
                      </mc:Choice>
                      <mc:Fallback>
                        <p:oleObj name="Equation" r:id="rId32" imgW="8839200" imgH="5486400" progId="Equation.DSMT4">
                          <p:embed/>
                          <p:pic>
                            <p:nvPicPr>
                              <p:cNvPr id="1109" name="对象 1108">
                                <a:extLst>
                                  <a:ext uri="{FF2B5EF4-FFF2-40B4-BE49-F238E27FC236}">
                                    <a16:creationId xmlns:a16="http://schemas.microsoft.com/office/drawing/2014/main" id="{DB9BBF3E-49E7-435E-B54B-CE6D9DD32014}"/>
                                  </a:ext>
                                </a:extLst>
                              </p:cNvPr>
                              <p:cNvPicPr/>
                              <p:nvPr/>
                            </p:nvPicPr>
                            <p:blipFill>
                              <a:blip r:embed="rId33"/>
                              <a:stretch>
                                <a:fillRect/>
                              </a:stretch>
                            </p:blipFill>
                            <p:spPr>
                              <a:xfrm>
                                <a:off x="4441288" y="2057546"/>
                                <a:ext cx="227062" cy="135673"/>
                              </a:xfrm>
                              <a:prstGeom prst="rect">
                                <a:avLst/>
                              </a:prstGeom>
                            </p:spPr>
                          </p:pic>
                        </p:oleObj>
                      </mc:Fallback>
                    </mc:AlternateContent>
                  </a:graphicData>
                </a:graphic>
              </p:graphicFrame>
            </mc:Choice>
            <mc:Fallback xmlns="">
              <p:graphicFrame>
                <p:nvGraphicFramePr>
                  <p:cNvPr id="1109" name="对象 1108">
                    <a:extLst>
                      <a:ext uri="{FF2B5EF4-FFF2-40B4-BE49-F238E27FC236}">
                        <a16:creationId xmlns:a16="http://schemas.microsoft.com/office/drawing/2014/main" id="{DB9BBF3E-49E7-435E-B54B-CE6D9DD32014}"/>
                      </a:ext>
                    </a:extLst>
                  </p:cNvPr>
                  <p:cNvGraphicFramePr>
                    <a:graphicFrameLocks noChangeAspect="1"/>
                  </p:cNvGraphicFramePr>
                  <p:nvPr/>
                </p:nvGraphicFramePr>
                <p:xfrm>
                  <a:off x="4441288" y="2057546"/>
                  <a:ext cx="227062" cy="135673"/>
                </p:xfrm>
                <a:graphic>
                  <a:graphicData uri="http://schemas.openxmlformats.org/presentationml/2006/ole">
                    <mc:AlternateContent>
                      <mc:Choice xmlns:v="urn:schemas-microsoft-com:vml" Requires="v">
                        <p:oleObj spid="_x0000_s11493" name="Equation" r:id="rId34" imgW="8839200" imgH="5486400" progId="Equation.DSMT4">
                          <p:embed/>
                        </p:oleObj>
                      </mc:Choice>
                      <mc:Fallback>
                        <p:oleObj name="Equation" r:id="rId34" imgW="8839200" imgH="5486400" progId="Equation.DSMT4">
                          <p:embed/>
                          <p:pic>
                            <p:nvPicPr>
                              <p:cNvPr id="1109" name="对象 1108">
                                <a:extLst>
                                  <a:ext uri="{FF2B5EF4-FFF2-40B4-BE49-F238E27FC236}">
                                    <a16:creationId xmlns:a16="http://schemas.microsoft.com/office/drawing/2014/main" id="{DB9BBF3E-49E7-435E-B54B-CE6D9DD32014}"/>
                                  </a:ext>
                                </a:extLst>
                              </p:cNvPr>
                              <p:cNvPicPr/>
                              <p:nvPr/>
                            </p:nvPicPr>
                            <p:blipFill>
                              <a:blip r:embed="rId35"/>
                              <a:stretch>
                                <a:fillRect/>
                              </a:stretch>
                            </p:blipFill>
                            <p:spPr>
                              <a:xfrm>
                                <a:off x="4441288" y="2057546"/>
                                <a:ext cx="227062" cy="13567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85" name="对象 384">
                    <a:extLst>
                      <a:ext uri="{FF2B5EF4-FFF2-40B4-BE49-F238E27FC236}">
                        <a16:creationId xmlns:a16="http://schemas.microsoft.com/office/drawing/2014/main" id="{C105B4D2-1FC1-4BC9-9EE8-15E96BEE9341}"/>
                      </a:ext>
                    </a:extLst>
                  </p:cNvPr>
                  <p:cNvGraphicFramePr>
                    <a:graphicFrameLocks noChangeAspect="1"/>
                  </p:cNvGraphicFramePr>
                  <p:nvPr/>
                </p:nvGraphicFramePr>
                <p:xfrm>
                  <a:off x="4424108" y="1452107"/>
                  <a:ext cx="218596" cy="120845"/>
                </p:xfrm>
                <a:graphic>
                  <a:graphicData uri="http://schemas.openxmlformats.org/presentationml/2006/ole">
                    <mc:AlternateContent>
                      <mc:Choice xmlns:v="urn:schemas-microsoft-com:vml" Requires="v">
                        <p:oleObj spid="_x0000_s12983" name="Equation" r:id="rId36" imgW="8534400" imgH="4876800" progId="Equation.DSMT4">
                          <p:embed/>
                        </p:oleObj>
                      </mc:Choice>
                      <mc:Fallback>
                        <p:oleObj name="Equation" r:id="rId36" imgW="8534400" imgH="4876800" progId="Equation.DSMT4">
                          <p:embed/>
                          <p:pic>
                            <p:nvPicPr>
                              <p:cNvPr id="1110" name="对象 1109">
                                <a:extLst>
                                  <a:ext uri="{FF2B5EF4-FFF2-40B4-BE49-F238E27FC236}">
                                    <a16:creationId xmlns:a16="http://schemas.microsoft.com/office/drawing/2014/main" id="{7F743083-99BE-4142-B716-E75188299C21}"/>
                                  </a:ext>
                                </a:extLst>
                              </p:cNvPr>
                              <p:cNvPicPr/>
                              <p:nvPr/>
                            </p:nvPicPr>
                            <p:blipFill>
                              <a:blip r:embed="rId37"/>
                              <a:stretch>
                                <a:fillRect/>
                              </a:stretch>
                            </p:blipFill>
                            <p:spPr>
                              <a:xfrm>
                                <a:off x="4424108" y="1452107"/>
                                <a:ext cx="218596" cy="120845"/>
                              </a:xfrm>
                              <a:prstGeom prst="rect">
                                <a:avLst/>
                              </a:prstGeom>
                            </p:spPr>
                          </p:pic>
                        </p:oleObj>
                      </mc:Fallback>
                    </mc:AlternateContent>
                  </a:graphicData>
                </a:graphic>
              </p:graphicFrame>
            </mc:Choice>
            <mc:Fallback xmlns="">
              <p:graphicFrame>
                <p:nvGraphicFramePr>
                  <p:cNvPr id="1110" name="对象 1109">
                    <a:extLst>
                      <a:ext uri="{FF2B5EF4-FFF2-40B4-BE49-F238E27FC236}">
                        <a16:creationId xmlns:a16="http://schemas.microsoft.com/office/drawing/2014/main" id="{7F743083-99BE-4142-B716-E75188299C21}"/>
                      </a:ext>
                    </a:extLst>
                  </p:cNvPr>
                  <p:cNvGraphicFramePr>
                    <a:graphicFrameLocks noChangeAspect="1"/>
                  </p:cNvGraphicFramePr>
                  <p:nvPr/>
                </p:nvGraphicFramePr>
                <p:xfrm>
                  <a:off x="4424108" y="1452107"/>
                  <a:ext cx="218596" cy="120845"/>
                </p:xfrm>
                <a:graphic>
                  <a:graphicData uri="http://schemas.openxmlformats.org/presentationml/2006/ole">
                    <mc:AlternateContent>
                      <mc:Choice xmlns:v="urn:schemas-microsoft-com:vml" Requires="v">
                        <p:oleObj spid="_x0000_s11494" name="Equation" r:id="rId38" imgW="8534400" imgH="4876800" progId="Equation.DSMT4">
                          <p:embed/>
                        </p:oleObj>
                      </mc:Choice>
                      <mc:Fallback>
                        <p:oleObj name="Equation" r:id="rId38" imgW="8534400" imgH="4876800" progId="Equation.DSMT4">
                          <p:embed/>
                          <p:pic>
                            <p:nvPicPr>
                              <p:cNvPr id="1110" name="对象 1109">
                                <a:extLst>
                                  <a:ext uri="{FF2B5EF4-FFF2-40B4-BE49-F238E27FC236}">
                                    <a16:creationId xmlns:a16="http://schemas.microsoft.com/office/drawing/2014/main" id="{7F743083-99BE-4142-B716-E75188299C21}"/>
                                  </a:ext>
                                </a:extLst>
                              </p:cNvPr>
                              <p:cNvPicPr/>
                              <p:nvPr/>
                            </p:nvPicPr>
                            <p:blipFill>
                              <a:blip r:embed="rId39"/>
                              <a:stretch>
                                <a:fillRect/>
                              </a:stretch>
                            </p:blipFill>
                            <p:spPr>
                              <a:xfrm>
                                <a:off x="4424108" y="1452107"/>
                                <a:ext cx="218596" cy="12084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86" name="对象 385">
                    <a:extLst>
                      <a:ext uri="{FF2B5EF4-FFF2-40B4-BE49-F238E27FC236}">
                        <a16:creationId xmlns:a16="http://schemas.microsoft.com/office/drawing/2014/main" id="{59240AC9-1E76-4A31-8CE3-46B8978C7207}"/>
                      </a:ext>
                    </a:extLst>
                  </p:cNvPr>
                  <p:cNvGraphicFramePr>
                    <a:graphicFrameLocks noChangeAspect="1"/>
                  </p:cNvGraphicFramePr>
                  <p:nvPr/>
                </p:nvGraphicFramePr>
                <p:xfrm>
                  <a:off x="5401549" y="2121133"/>
                  <a:ext cx="392220" cy="142737"/>
                </p:xfrm>
                <a:graphic>
                  <a:graphicData uri="http://schemas.openxmlformats.org/presentationml/2006/ole">
                    <mc:AlternateContent>
                      <mc:Choice xmlns:v="urn:schemas-microsoft-com:vml" Requires="v">
                        <p:oleObj spid="_x0000_s12984" name="Equation" r:id="rId40" imgW="14630400" imgH="5486400" progId="Equation.DSMT4">
                          <p:embed/>
                        </p:oleObj>
                      </mc:Choice>
                      <mc:Fallback>
                        <p:oleObj name="Equation" r:id="rId40" imgW="14630400" imgH="5486400" progId="Equation.DSMT4">
                          <p:embed/>
                          <p:pic>
                            <p:nvPicPr>
                              <p:cNvPr id="1111" name="对象 1110">
                                <a:extLst>
                                  <a:ext uri="{FF2B5EF4-FFF2-40B4-BE49-F238E27FC236}">
                                    <a16:creationId xmlns:a16="http://schemas.microsoft.com/office/drawing/2014/main" id="{B6532743-ED6A-4FFC-B7AA-5F94F41ABE8A}"/>
                                  </a:ext>
                                </a:extLst>
                              </p:cNvPr>
                              <p:cNvPicPr/>
                              <p:nvPr/>
                            </p:nvPicPr>
                            <p:blipFill>
                              <a:blip r:embed="rId41"/>
                              <a:stretch>
                                <a:fillRect/>
                              </a:stretch>
                            </p:blipFill>
                            <p:spPr>
                              <a:xfrm>
                                <a:off x="5401549" y="2121133"/>
                                <a:ext cx="392220" cy="142737"/>
                              </a:xfrm>
                              <a:prstGeom prst="rect">
                                <a:avLst/>
                              </a:prstGeom>
                            </p:spPr>
                          </p:pic>
                        </p:oleObj>
                      </mc:Fallback>
                    </mc:AlternateContent>
                  </a:graphicData>
                </a:graphic>
              </p:graphicFrame>
            </mc:Choice>
            <mc:Fallback xmlns="">
              <p:graphicFrame>
                <p:nvGraphicFramePr>
                  <p:cNvPr id="1111" name="对象 1110">
                    <a:extLst>
                      <a:ext uri="{FF2B5EF4-FFF2-40B4-BE49-F238E27FC236}">
                        <a16:creationId xmlns:a16="http://schemas.microsoft.com/office/drawing/2014/main" id="{B6532743-ED6A-4FFC-B7AA-5F94F41ABE8A}"/>
                      </a:ext>
                    </a:extLst>
                  </p:cNvPr>
                  <p:cNvGraphicFramePr>
                    <a:graphicFrameLocks noChangeAspect="1"/>
                  </p:cNvGraphicFramePr>
                  <p:nvPr/>
                </p:nvGraphicFramePr>
                <p:xfrm>
                  <a:off x="5401549" y="2121133"/>
                  <a:ext cx="392220" cy="142737"/>
                </p:xfrm>
                <a:graphic>
                  <a:graphicData uri="http://schemas.openxmlformats.org/presentationml/2006/ole">
                    <mc:AlternateContent>
                      <mc:Choice xmlns:v="urn:schemas-microsoft-com:vml" Requires="v">
                        <p:oleObj spid="_x0000_s11495" name="Equation" r:id="rId42" imgW="14630400" imgH="5486400" progId="Equation.DSMT4">
                          <p:embed/>
                        </p:oleObj>
                      </mc:Choice>
                      <mc:Fallback>
                        <p:oleObj name="Equation" r:id="rId42" imgW="14630400" imgH="5486400" progId="Equation.DSMT4">
                          <p:embed/>
                          <p:pic>
                            <p:nvPicPr>
                              <p:cNvPr id="1111" name="对象 1110">
                                <a:extLst>
                                  <a:ext uri="{FF2B5EF4-FFF2-40B4-BE49-F238E27FC236}">
                                    <a16:creationId xmlns:a16="http://schemas.microsoft.com/office/drawing/2014/main" id="{B6532743-ED6A-4FFC-B7AA-5F94F41ABE8A}"/>
                                  </a:ext>
                                </a:extLst>
                              </p:cNvPr>
                              <p:cNvPicPr/>
                              <p:nvPr/>
                            </p:nvPicPr>
                            <p:blipFill>
                              <a:blip r:embed="rId43"/>
                              <a:stretch>
                                <a:fillRect/>
                              </a:stretch>
                            </p:blipFill>
                            <p:spPr>
                              <a:xfrm>
                                <a:off x="5401549" y="2121133"/>
                                <a:ext cx="392220" cy="142737"/>
                              </a:xfrm>
                              <a:prstGeom prst="rect">
                                <a:avLst/>
                              </a:prstGeom>
                            </p:spPr>
                          </p:pic>
                        </p:oleObj>
                      </mc:Fallback>
                    </mc:AlternateContent>
                  </a:graphicData>
                </a:graphic>
              </p:graphicFrame>
            </mc:Fallback>
          </mc:AlternateContent>
          <p:cxnSp>
            <p:nvCxnSpPr>
              <p:cNvPr id="387" name="直接连接符 386">
                <a:extLst>
                  <a:ext uri="{FF2B5EF4-FFF2-40B4-BE49-F238E27FC236}">
                    <a16:creationId xmlns:a16="http://schemas.microsoft.com/office/drawing/2014/main" id="{56B376C2-8511-4018-959E-8E670140A102}"/>
                  </a:ext>
                </a:extLst>
              </p:cNvPr>
              <p:cNvCxnSpPr>
                <a:cxnSpLocks/>
              </p:cNvCxnSpPr>
              <p:nvPr/>
            </p:nvCxnSpPr>
            <p:spPr>
              <a:xfrm flipH="1">
                <a:off x="4402391" y="1831333"/>
                <a:ext cx="247456" cy="0"/>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a16="http://schemas.microsoft.com/office/drawing/2014/main" id="{291EED9A-A919-4A41-A751-708171B2DDDC}"/>
                  </a:ext>
                </a:extLst>
              </p:cNvPr>
              <p:cNvCxnSpPr>
                <a:cxnSpLocks/>
              </p:cNvCxnSpPr>
              <p:nvPr/>
            </p:nvCxnSpPr>
            <p:spPr>
              <a:xfrm>
                <a:off x="4632520" y="1697831"/>
                <a:ext cx="0" cy="133502"/>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grpSp>
        <p:sp>
          <p:nvSpPr>
            <p:cNvPr id="71" name="文本框 70">
              <a:extLst>
                <a:ext uri="{FF2B5EF4-FFF2-40B4-BE49-F238E27FC236}">
                  <a16:creationId xmlns:a16="http://schemas.microsoft.com/office/drawing/2014/main" id="{20D28E7A-74C1-4BC8-A272-5B20E091D75F}"/>
                </a:ext>
              </a:extLst>
            </p:cNvPr>
            <p:cNvSpPr txBox="1"/>
            <p:nvPr/>
          </p:nvSpPr>
          <p:spPr>
            <a:xfrm>
              <a:off x="3248388" y="2695730"/>
              <a:ext cx="1687798" cy="230832"/>
            </a:xfrm>
            <a:prstGeom prst="rect">
              <a:avLst/>
            </a:prstGeom>
            <a:noFill/>
          </p:spPr>
          <p:txBody>
            <a:bodyPr wrap="square" rtlCol="0">
              <a:spAutoFit/>
            </a:bodyPr>
            <a:lstStyle/>
            <a:p>
              <a:r>
                <a:rPr lang="en-US" altLang="zh-CN" sz="900">
                  <a:latin typeface="Times New Roman" panose="02020603050405020304" pitchFamily="18" charset="0"/>
                  <a:ea typeface="微软雅黑" panose="020B0503020204020204" pitchFamily="34" charset="-122"/>
                  <a:cs typeface="Times New Roman" panose="02020603050405020304" pitchFamily="18" charset="0"/>
                </a:rPr>
                <a:t>Scenario representation network</a:t>
              </a:r>
              <a:endParaRPr lang="zh-CN" altLang="en-US" sz="9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2" name="直接箭头连接符 71">
              <a:extLst>
                <a:ext uri="{FF2B5EF4-FFF2-40B4-BE49-F238E27FC236}">
                  <a16:creationId xmlns:a16="http://schemas.microsoft.com/office/drawing/2014/main" id="{44A881A1-C0AD-4C9D-9FCF-C2D1DA2C9952}"/>
                </a:ext>
              </a:extLst>
            </p:cNvPr>
            <p:cNvCxnSpPr>
              <a:cxnSpLocks/>
            </p:cNvCxnSpPr>
            <p:nvPr/>
          </p:nvCxnSpPr>
          <p:spPr>
            <a:xfrm>
              <a:off x="3837952" y="1507491"/>
              <a:ext cx="1407917" cy="4765"/>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9A5F6D08-0396-4125-8427-DD150FCF7F97}"/>
                </a:ext>
              </a:extLst>
            </p:cNvPr>
            <p:cNvCxnSpPr>
              <a:cxnSpLocks/>
            </p:cNvCxnSpPr>
            <p:nvPr/>
          </p:nvCxnSpPr>
          <p:spPr>
            <a:xfrm>
              <a:off x="5022342" y="1978187"/>
              <a:ext cx="221146" cy="3175"/>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74" name="对象 73">
                  <a:extLst>
                    <a:ext uri="{FF2B5EF4-FFF2-40B4-BE49-F238E27FC236}">
                      <a16:creationId xmlns:a16="http://schemas.microsoft.com/office/drawing/2014/main" id="{C53E283A-A1B5-4B32-8F73-580C2CEB1AB9}"/>
                    </a:ext>
                  </a:extLst>
                </p:cNvPr>
                <p:cNvGraphicFramePr>
                  <a:graphicFrameLocks noChangeAspect="1"/>
                </p:cNvGraphicFramePr>
                <p:nvPr/>
              </p:nvGraphicFramePr>
              <p:xfrm>
                <a:off x="5280793" y="2391006"/>
                <a:ext cx="1766012" cy="273912"/>
              </p:xfrm>
              <a:graphic>
                <a:graphicData uri="http://schemas.openxmlformats.org/presentationml/2006/ole">
                  <mc:AlternateContent>
                    <mc:Choice xmlns:v="urn:schemas-microsoft-com:vml" Requires="v">
                      <p:oleObj spid="_x0000_s12985" name="Equation" r:id="rId44" imgW="3111480" imgH="482400" progId="Equation.DSMT4">
                        <p:embed/>
                      </p:oleObj>
                    </mc:Choice>
                    <mc:Fallback>
                      <p:oleObj name="Equation" r:id="rId44" imgW="3111480" imgH="482400" progId="Equation.DSMT4">
                        <p:embed/>
                        <p:pic>
                          <p:nvPicPr>
                            <p:cNvPr id="757" name="对象 756">
                              <a:extLst>
                                <a:ext uri="{FF2B5EF4-FFF2-40B4-BE49-F238E27FC236}">
                                  <a16:creationId xmlns:a16="http://schemas.microsoft.com/office/drawing/2014/main" id="{89342F2C-B1EB-4624-8BFC-C0A31A2FB9A3}"/>
                                </a:ext>
                              </a:extLst>
                            </p:cNvPr>
                            <p:cNvPicPr/>
                            <p:nvPr/>
                          </p:nvPicPr>
                          <p:blipFill>
                            <a:blip r:embed="rId45"/>
                            <a:stretch>
                              <a:fillRect/>
                            </a:stretch>
                          </p:blipFill>
                          <p:spPr>
                            <a:xfrm>
                              <a:off x="5280793" y="2391006"/>
                              <a:ext cx="1766012" cy="273912"/>
                            </a:xfrm>
                            <a:prstGeom prst="rect">
                              <a:avLst/>
                            </a:prstGeom>
                          </p:spPr>
                        </p:pic>
                      </p:oleObj>
                    </mc:Fallback>
                  </mc:AlternateContent>
                </a:graphicData>
              </a:graphic>
            </p:graphicFrame>
          </mc:Choice>
          <mc:Fallback xmlns="">
            <p:graphicFrame>
              <p:nvGraphicFramePr>
                <p:cNvPr id="757" name="对象 756">
                  <a:extLst>
                    <a:ext uri="{FF2B5EF4-FFF2-40B4-BE49-F238E27FC236}">
                      <a16:creationId xmlns:a16="http://schemas.microsoft.com/office/drawing/2014/main" id="{89342F2C-B1EB-4624-8BFC-C0A31A2FB9A3}"/>
                    </a:ext>
                  </a:extLst>
                </p:cNvPr>
                <p:cNvGraphicFramePr>
                  <a:graphicFrameLocks noChangeAspect="1"/>
                </p:cNvGraphicFramePr>
                <p:nvPr/>
              </p:nvGraphicFramePr>
              <p:xfrm>
                <a:off x="5280793" y="2391006"/>
                <a:ext cx="1766012" cy="273912"/>
              </p:xfrm>
              <a:graphic>
                <a:graphicData uri="http://schemas.openxmlformats.org/presentationml/2006/ole">
                  <mc:AlternateContent>
                    <mc:Choice xmlns:v="urn:schemas-microsoft-com:vml" Requires="v">
                      <p:oleObj spid="_x0000_s11496" name="Equation" r:id="rId46" imgW="3111480" imgH="482400" progId="Equation.DSMT4">
                        <p:embed/>
                      </p:oleObj>
                    </mc:Choice>
                    <mc:Fallback>
                      <p:oleObj name="Equation" r:id="rId46" imgW="3111480" imgH="482400" progId="Equation.DSMT4">
                        <p:embed/>
                        <p:pic>
                          <p:nvPicPr>
                            <p:cNvPr id="757" name="对象 756">
                              <a:extLst>
                                <a:ext uri="{FF2B5EF4-FFF2-40B4-BE49-F238E27FC236}">
                                  <a16:creationId xmlns:a16="http://schemas.microsoft.com/office/drawing/2014/main" id="{89342F2C-B1EB-4624-8BFC-C0A31A2FB9A3}"/>
                                </a:ext>
                              </a:extLst>
                            </p:cNvPr>
                            <p:cNvPicPr/>
                            <p:nvPr/>
                          </p:nvPicPr>
                          <p:blipFill>
                            <a:blip r:embed="rId47"/>
                            <a:stretch>
                              <a:fillRect/>
                            </a:stretch>
                          </p:blipFill>
                          <p:spPr>
                            <a:xfrm>
                              <a:off x="5280793" y="2391006"/>
                              <a:ext cx="1766012" cy="273912"/>
                            </a:xfrm>
                            <a:prstGeom prst="rect">
                              <a:avLst/>
                            </a:prstGeom>
                          </p:spPr>
                        </p:pic>
                      </p:oleObj>
                    </mc:Fallback>
                  </mc:AlternateContent>
                </a:graphicData>
              </a:graphic>
            </p:graphicFrame>
          </mc:Fallback>
        </mc:AlternateContent>
        <p:grpSp>
          <p:nvGrpSpPr>
            <p:cNvPr id="75" name="组合 74">
              <a:extLst>
                <a:ext uri="{FF2B5EF4-FFF2-40B4-BE49-F238E27FC236}">
                  <a16:creationId xmlns:a16="http://schemas.microsoft.com/office/drawing/2014/main" id="{9C380474-AAE1-44F9-987A-CF87B21B51D6}"/>
                </a:ext>
              </a:extLst>
            </p:cNvPr>
            <p:cNvGrpSpPr/>
            <p:nvPr/>
          </p:nvGrpSpPr>
          <p:grpSpPr>
            <a:xfrm>
              <a:off x="5357364" y="1297900"/>
              <a:ext cx="1691524" cy="1007743"/>
              <a:chOff x="4640724" y="2757399"/>
              <a:chExt cx="1747377" cy="1096183"/>
            </a:xfrm>
          </p:grpSpPr>
          <p:cxnSp>
            <p:nvCxnSpPr>
              <p:cNvPr id="363" name="直接连接符 362">
                <a:extLst>
                  <a:ext uri="{FF2B5EF4-FFF2-40B4-BE49-F238E27FC236}">
                    <a16:creationId xmlns:a16="http://schemas.microsoft.com/office/drawing/2014/main" id="{B6897C8B-6C75-46C3-94CD-61354EBF92AE}"/>
                  </a:ext>
                </a:extLst>
              </p:cNvPr>
              <p:cNvCxnSpPr/>
              <p:nvPr/>
            </p:nvCxnSpPr>
            <p:spPr>
              <a:xfrm>
                <a:off x="5502833" y="3691502"/>
                <a:ext cx="0" cy="162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流程图: 摘录 363">
                <a:extLst>
                  <a:ext uri="{FF2B5EF4-FFF2-40B4-BE49-F238E27FC236}">
                    <a16:creationId xmlns:a16="http://schemas.microsoft.com/office/drawing/2014/main" id="{77F79F75-8F2F-493A-BF65-89F1F885BAC0}"/>
                  </a:ext>
                </a:extLst>
              </p:cNvPr>
              <p:cNvSpPr/>
              <p:nvPr/>
            </p:nvSpPr>
            <p:spPr>
              <a:xfrm rot="10800000">
                <a:off x="5340403" y="3478629"/>
                <a:ext cx="313422" cy="223791"/>
              </a:xfrm>
              <a:prstGeom prst="flowChartExtra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365" name="直接箭头连接符 364">
                <a:extLst>
                  <a:ext uri="{FF2B5EF4-FFF2-40B4-BE49-F238E27FC236}">
                    <a16:creationId xmlns:a16="http://schemas.microsoft.com/office/drawing/2014/main" id="{A1C36AA4-3516-4245-8390-A2A2E5A1FDE7}"/>
                  </a:ext>
                </a:extLst>
              </p:cNvPr>
              <p:cNvCxnSpPr/>
              <p:nvPr/>
            </p:nvCxnSpPr>
            <p:spPr>
              <a:xfrm flipH="1">
                <a:off x="5622914" y="2757399"/>
                <a:ext cx="233374" cy="72122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6" name="直接箭头连接符 365">
                <a:extLst>
                  <a:ext uri="{FF2B5EF4-FFF2-40B4-BE49-F238E27FC236}">
                    <a16:creationId xmlns:a16="http://schemas.microsoft.com/office/drawing/2014/main" id="{CDAD1CD5-E47A-495E-8C25-F5C2D2B6D82F}"/>
                  </a:ext>
                </a:extLst>
              </p:cNvPr>
              <p:cNvCxnSpPr/>
              <p:nvPr/>
            </p:nvCxnSpPr>
            <p:spPr>
              <a:xfrm flipH="1">
                <a:off x="5676900" y="3118014"/>
                <a:ext cx="711201" cy="43576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7" name="直接箭头连接符 366">
                <a:extLst>
                  <a:ext uri="{FF2B5EF4-FFF2-40B4-BE49-F238E27FC236}">
                    <a16:creationId xmlns:a16="http://schemas.microsoft.com/office/drawing/2014/main" id="{F2FF591C-FA3C-44CC-B7B2-19F7DA4BDE71}"/>
                  </a:ext>
                </a:extLst>
              </p:cNvPr>
              <p:cNvCxnSpPr/>
              <p:nvPr/>
            </p:nvCxnSpPr>
            <p:spPr>
              <a:xfrm>
                <a:off x="5112893" y="2757399"/>
                <a:ext cx="285780" cy="72122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8" name="文本框 367">
                <a:extLst>
                  <a:ext uri="{FF2B5EF4-FFF2-40B4-BE49-F238E27FC236}">
                    <a16:creationId xmlns:a16="http://schemas.microsoft.com/office/drawing/2014/main" id="{AA7DECC2-BD28-4705-AA73-5087C86EAFFB}"/>
                  </a:ext>
                </a:extLst>
              </p:cNvPr>
              <p:cNvSpPr txBox="1"/>
              <p:nvPr/>
            </p:nvSpPr>
            <p:spPr>
              <a:xfrm rot="2434113">
                <a:off x="5957913" y="2870260"/>
                <a:ext cx="286662" cy="245435"/>
              </a:xfrm>
              <a:prstGeom prst="rect">
                <a:avLst/>
              </a:prstGeom>
              <a:noFill/>
            </p:spPr>
            <p:txBody>
              <a:bodyPr wrap="square" rtlCol="0">
                <a:spAutoFit/>
              </a:bodyPr>
              <a:lstStyle/>
              <a:p>
                <a:r>
                  <a:rPr lang="en-US" altLang="zh-CN" sz="1100" b="1" dirty="0"/>
                  <a:t>…</a:t>
                </a:r>
                <a:endParaRPr lang="zh-CN" altLang="en-US" sz="1100" b="1" dirty="0"/>
              </a:p>
            </p:txBody>
          </p:sp>
          <p:cxnSp>
            <p:nvCxnSpPr>
              <p:cNvPr id="369" name="直接箭头连接符 368">
                <a:extLst>
                  <a:ext uri="{FF2B5EF4-FFF2-40B4-BE49-F238E27FC236}">
                    <a16:creationId xmlns:a16="http://schemas.microsoft.com/office/drawing/2014/main" id="{05D51158-C2C5-4A93-97F7-4E8EA507046E}"/>
                  </a:ext>
                </a:extLst>
              </p:cNvPr>
              <p:cNvCxnSpPr/>
              <p:nvPr/>
            </p:nvCxnSpPr>
            <p:spPr>
              <a:xfrm>
                <a:off x="4640724" y="3129988"/>
                <a:ext cx="656542" cy="42378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0" name="文本框 369">
                <a:extLst>
                  <a:ext uri="{FF2B5EF4-FFF2-40B4-BE49-F238E27FC236}">
                    <a16:creationId xmlns:a16="http://schemas.microsoft.com/office/drawing/2014/main" id="{F8BFDAEA-65B6-4B8E-82AF-1F18AB03CFDC}"/>
                  </a:ext>
                </a:extLst>
              </p:cNvPr>
              <p:cNvSpPr txBox="1"/>
              <p:nvPr/>
            </p:nvSpPr>
            <p:spPr>
              <a:xfrm rot="19055170">
                <a:off x="4812593" y="2899725"/>
                <a:ext cx="249566" cy="245435"/>
              </a:xfrm>
              <a:prstGeom prst="rect">
                <a:avLst/>
              </a:prstGeom>
              <a:noFill/>
            </p:spPr>
            <p:txBody>
              <a:bodyPr wrap="square" rtlCol="0">
                <a:spAutoFit/>
              </a:bodyPr>
              <a:lstStyle/>
              <a:p>
                <a:r>
                  <a:rPr lang="en-US" altLang="zh-CN" sz="1100" b="1" dirty="0"/>
                  <a:t>…</a:t>
                </a:r>
                <a:endParaRPr lang="zh-CN" altLang="en-US" sz="1100" b="1" dirty="0"/>
              </a:p>
            </p:txBody>
          </p:sp>
        </p:grpSp>
        <p:sp>
          <p:nvSpPr>
            <p:cNvPr id="76" name="文本框 75">
              <a:extLst>
                <a:ext uri="{FF2B5EF4-FFF2-40B4-BE49-F238E27FC236}">
                  <a16:creationId xmlns:a16="http://schemas.microsoft.com/office/drawing/2014/main" id="{4AD4BD10-46EA-4683-A84C-5B76FA4F6423}"/>
                </a:ext>
              </a:extLst>
            </p:cNvPr>
            <p:cNvSpPr txBox="1"/>
            <p:nvPr/>
          </p:nvSpPr>
          <p:spPr>
            <a:xfrm>
              <a:off x="6070490" y="1242719"/>
              <a:ext cx="222976" cy="225633"/>
            </a:xfrm>
            <a:prstGeom prst="rect">
              <a:avLst/>
            </a:prstGeom>
            <a:noFill/>
          </p:spPr>
          <p:txBody>
            <a:bodyPr wrap="square" rtlCol="0">
              <a:spAutoFit/>
            </a:bodyPr>
            <a:lstStyle/>
            <a:p>
              <a:r>
                <a:rPr lang="en-US" altLang="zh-CN" sz="1100" b="1" dirty="0"/>
                <a:t>…</a:t>
              </a:r>
              <a:endParaRPr lang="zh-CN" altLang="en-US" sz="1100" b="1" dirty="0"/>
            </a:p>
          </p:txBody>
        </p:sp>
        <p:sp>
          <p:nvSpPr>
            <p:cNvPr id="77" name="左大括号 76">
              <a:extLst>
                <a:ext uri="{FF2B5EF4-FFF2-40B4-BE49-F238E27FC236}">
                  <a16:creationId xmlns:a16="http://schemas.microsoft.com/office/drawing/2014/main" id="{5500A1BC-A536-4EFE-8A5E-CABFC9214008}"/>
                </a:ext>
              </a:extLst>
            </p:cNvPr>
            <p:cNvSpPr/>
            <p:nvPr/>
          </p:nvSpPr>
          <p:spPr>
            <a:xfrm rot="9398524">
              <a:off x="5988150" y="1375772"/>
              <a:ext cx="106506" cy="53924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78" name="对象 77">
                  <a:extLst>
                    <a:ext uri="{FF2B5EF4-FFF2-40B4-BE49-F238E27FC236}">
                      <a16:creationId xmlns:a16="http://schemas.microsoft.com/office/drawing/2014/main" id="{9D35EDA8-D798-42E7-B780-C696E36A9DAF}"/>
                    </a:ext>
                  </a:extLst>
                </p:cNvPr>
                <p:cNvGraphicFramePr>
                  <a:graphicFrameLocks noChangeAspect="1"/>
                </p:cNvGraphicFramePr>
                <p:nvPr/>
              </p:nvGraphicFramePr>
              <p:xfrm>
                <a:off x="6111412" y="1539261"/>
                <a:ext cx="70461" cy="89145"/>
              </p:xfrm>
              <a:graphic>
                <a:graphicData uri="http://schemas.openxmlformats.org/presentationml/2006/ole">
                  <mc:AlternateContent>
                    <mc:Choice xmlns:v="urn:schemas-microsoft-com:vml" Requires="v">
                      <p:oleObj spid="_x0000_s12986" name="Equation" r:id="rId48" imgW="114120" imgH="126720" progId="Equation.DSMT4">
                        <p:embed/>
                      </p:oleObj>
                    </mc:Choice>
                    <mc:Fallback>
                      <p:oleObj name="Equation" r:id="rId48" imgW="114120" imgH="126720" progId="Equation.DSMT4">
                        <p:embed/>
                        <p:pic>
                          <p:nvPicPr>
                            <p:cNvPr id="761" name="对象 760">
                              <a:extLst>
                                <a:ext uri="{FF2B5EF4-FFF2-40B4-BE49-F238E27FC236}">
                                  <a16:creationId xmlns:a16="http://schemas.microsoft.com/office/drawing/2014/main" id="{11C0C33F-1529-4DD8-A16D-885737727A22}"/>
                                </a:ext>
                              </a:extLst>
                            </p:cNvPr>
                            <p:cNvPicPr/>
                            <p:nvPr/>
                          </p:nvPicPr>
                          <p:blipFill>
                            <a:blip r:embed="rId45"/>
                            <a:stretch>
                              <a:fillRect/>
                            </a:stretch>
                          </p:blipFill>
                          <p:spPr>
                            <a:xfrm>
                              <a:off x="6111412" y="1539261"/>
                              <a:ext cx="70461" cy="89145"/>
                            </a:xfrm>
                            <a:prstGeom prst="rect">
                              <a:avLst/>
                            </a:prstGeom>
                          </p:spPr>
                        </p:pic>
                      </p:oleObj>
                    </mc:Fallback>
                  </mc:AlternateContent>
                </a:graphicData>
              </a:graphic>
            </p:graphicFrame>
          </mc:Choice>
          <mc:Fallback xmlns="">
            <p:graphicFrame>
              <p:nvGraphicFramePr>
                <p:cNvPr id="761" name="对象 760">
                  <a:extLst>
                    <a:ext uri="{FF2B5EF4-FFF2-40B4-BE49-F238E27FC236}">
                      <a16:creationId xmlns:a16="http://schemas.microsoft.com/office/drawing/2014/main" id="{11C0C33F-1529-4DD8-A16D-885737727A22}"/>
                    </a:ext>
                  </a:extLst>
                </p:cNvPr>
                <p:cNvGraphicFramePr>
                  <a:graphicFrameLocks noChangeAspect="1"/>
                </p:cNvGraphicFramePr>
                <p:nvPr/>
              </p:nvGraphicFramePr>
              <p:xfrm>
                <a:off x="6111412" y="1539261"/>
                <a:ext cx="70461" cy="89145"/>
              </p:xfrm>
              <a:graphic>
                <a:graphicData uri="http://schemas.openxmlformats.org/presentationml/2006/ole">
                  <mc:AlternateContent>
                    <mc:Choice xmlns:v="urn:schemas-microsoft-com:vml" Requires="v">
                      <p:oleObj spid="_x0000_s11497" name="Equation" r:id="rId49" imgW="114120" imgH="126720" progId="Equation.DSMT4">
                        <p:embed/>
                      </p:oleObj>
                    </mc:Choice>
                    <mc:Fallback>
                      <p:oleObj name="Equation" r:id="rId49" imgW="114120" imgH="126720" progId="Equation.DSMT4">
                        <p:embed/>
                        <p:pic>
                          <p:nvPicPr>
                            <p:cNvPr id="761" name="对象 760">
                              <a:extLst>
                                <a:ext uri="{FF2B5EF4-FFF2-40B4-BE49-F238E27FC236}">
                                  <a16:creationId xmlns:a16="http://schemas.microsoft.com/office/drawing/2014/main" id="{11C0C33F-1529-4DD8-A16D-885737727A22}"/>
                                </a:ext>
                              </a:extLst>
                            </p:cNvPr>
                            <p:cNvPicPr/>
                            <p:nvPr/>
                          </p:nvPicPr>
                          <p:blipFill>
                            <a:blip r:embed="rId47"/>
                            <a:stretch>
                              <a:fillRect/>
                            </a:stretch>
                          </p:blipFill>
                          <p:spPr>
                            <a:xfrm>
                              <a:off x="6111412" y="1539261"/>
                              <a:ext cx="70461" cy="89145"/>
                            </a:xfrm>
                            <a:prstGeom prst="rect">
                              <a:avLst/>
                            </a:prstGeom>
                          </p:spPr>
                        </p:pic>
                      </p:oleObj>
                    </mc:Fallback>
                  </mc:AlternateContent>
                </a:graphicData>
              </a:graphic>
            </p:graphicFrame>
          </mc:Fallback>
        </mc:AlternateContent>
        <p:cxnSp>
          <p:nvCxnSpPr>
            <p:cNvPr id="79" name="直接连接符 78">
              <a:extLst>
                <a:ext uri="{FF2B5EF4-FFF2-40B4-BE49-F238E27FC236}">
                  <a16:creationId xmlns:a16="http://schemas.microsoft.com/office/drawing/2014/main" id="{94A2B808-BCC8-48B6-BEFA-02657FDD8EB0}"/>
                </a:ext>
              </a:extLst>
            </p:cNvPr>
            <p:cNvCxnSpPr/>
            <p:nvPr/>
          </p:nvCxnSpPr>
          <p:spPr>
            <a:xfrm flipH="1" flipV="1">
              <a:off x="5336781" y="2030023"/>
              <a:ext cx="656139" cy="77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弧形 79">
              <a:extLst>
                <a:ext uri="{FF2B5EF4-FFF2-40B4-BE49-F238E27FC236}">
                  <a16:creationId xmlns:a16="http://schemas.microsoft.com/office/drawing/2014/main" id="{7406BA58-815E-46EE-BD2D-FDFC41308C29}"/>
                </a:ext>
              </a:extLst>
            </p:cNvPr>
            <p:cNvSpPr/>
            <p:nvPr/>
          </p:nvSpPr>
          <p:spPr>
            <a:xfrm rot="15366741">
              <a:off x="5654826" y="1913788"/>
              <a:ext cx="226878" cy="171459"/>
            </a:xfrm>
            <a:prstGeom prst="arc">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81" name="对象 80">
                  <a:extLst>
                    <a:ext uri="{FF2B5EF4-FFF2-40B4-BE49-F238E27FC236}">
                      <a16:creationId xmlns:a16="http://schemas.microsoft.com/office/drawing/2014/main" id="{4FF38543-057C-4B91-9714-4AE073693FF2}"/>
                    </a:ext>
                  </a:extLst>
                </p:cNvPr>
                <p:cNvGraphicFramePr>
                  <a:graphicFrameLocks noChangeAspect="1"/>
                </p:cNvGraphicFramePr>
                <p:nvPr/>
              </p:nvGraphicFramePr>
              <p:xfrm>
                <a:off x="5576617" y="1883915"/>
                <a:ext cx="74293" cy="98740"/>
              </p:xfrm>
              <a:graphic>
                <a:graphicData uri="http://schemas.openxmlformats.org/presentationml/2006/ole">
                  <mc:AlternateContent>
                    <mc:Choice xmlns:v="urn:schemas-microsoft-com:vml" Requires="v">
                      <p:oleObj spid="_x0000_s12987" name="Equation" r:id="rId50" imgW="139680" imgH="164880" progId="Equation.DSMT4">
                        <p:embed/>
                      </p:oleObj>
                    </mc:Choice>
                    <mc:Fallback>
                      <p:oleObj name="Equation" r:id="rId50" imgW="139680" imgH="164880" progId="Equation.DSMT4">
                        <p:embed/>
                        <p:pic>
                          <p:nvPicPr>
                            <p:cNvPr id="764" name="对象 763">
                              <a:extLst>
                                <a:ext uri="{FF2B5EF4-FFF2-40B4-BE49-F238E27FC236}">
                                  <a16:creationId xmlns:a16="http://schemas.microsoft.com/office/drawing/2014/main" id="{E3FB432E-91B2-4852-B0AD-BBE4E9D31629}"/>
                                </a:ext>
                              </a:extLst>
                            </p:cNvPr>
                            <p:cNvPicPr/>
                            <p:nvPr/>
                          </p:nvPicPr>
                          <p:blipFill>
                            <a:blip r:embed="rId51"/>
                            <a:stretch>
                              <a:fillRect/>
                            </a:stretch>
                          </p:blipFill>
                          <p:spPr>
                            <a:xfrm>
                              <a:off x="5576617" y="1883915"/>
                              <a:ext cx="74293" cy="98740"/>
                            </a:xfrm>
                            <a:prstGeom prst="rect">
                              <a:avLst/>
                            </a:prstGeom>
                          </p:spPr>
                        </p:pic>
                      </p:oleObj>
                    </mc:Fallback>
                  </mc:AlternateContent>
                </a:graphicData>
              </a:graphic>
            </p:graphicFrame>
          </mc:Choice>
          <mc:Fallback xmlns="">
            <p:graphicFrame>
              <p:nvGraphicFramePr>
                <p:cNvPr id="764" name="对象 763">
                  <a:extLst>
                    <a:ext uri="{FF2B5EF4-FFF2-40B4-BE49-F238E27FC236}">
                      <a16:creationId xmlns:a16="http://schemas.microsoft.com/office/drawing/2014/main" id="{E3FB432E-91B2-4852-B0AD-BBE4E9D31629}"/>
                    </a:ext>
                  </a:extLst>
                </p:cNvPr>
                <p:cNvGraphicFramePr>
                  <a:graphicFrameLocks noChangeAspect="1"/>
                </p:cNvGraphicFramePr>
                <p:nvPr/>
              </p:nvGraphicFramePr>
              <p:xfrm>
                <a:off x="5576617" y="1883915"/>
                <a:ext cx="74293" cy="98740"/>
              </p:xfrm>
              <a:graphic>
                <a:graphicData uri="http://schemas.openxmlformats.org/presentationml/2006/ole">
                  <mc:AlternateContent>
                    <mc:Choice xmlns:v="urn:schemas-microsoft-com:vml" Requires="v">
                      <p:oleObj spid="_x0000_s11498" name="Equation" r:id="rId52" imgW="139680" imgH="164880" progId="Equation.DSMT4">
                        <p:embed/>
                      </p:oleObj>
                    </mc:Choice>
                    <mc:Fallback>
                      <p:oleObj name="Equation" r:id="rId52" imgW="139680" imgH="164880" progId="Equation.DSMT4">
                        <p:embed/>
                        <p:pic>
                          <p:nvPicPr>
                            <p:cNvPr id="764" name="对象 763">
                              <a:extLst>
                                <a:ext uri="{FF2B5EF4-FFF2-40B4-BE49-F238E27FC236}">
                                  <a16:creationId xmlns:a16="http://schemas.microsoft.com/office/drawing/2014/main" id="{E3FB432E-91B2-4852-B0AD-BBE4E9D31629}"/>
                                </a:ext>
                              </a:extLst>
                            </p:cNvPr>
                            <p:cNvPicPr/>
                            <p:nvPr/>
                          </p:nvPicPr>
                          <p:blipFill>
                            <a:blip r:embed="rId53"/>
                            <a:stretch>
                              <a:fillRect/>
                            </a:stretch>
                          </p:blipFill>
                          <p:spPr>
                            <a:xfrm>
                              <a:off x="5576617" y="1883915"/>
                              <a:ext cx="74293" cy="98740"/>
                            </a:xfrm>
                            <a:prstGeom prst="rect">
                              <a:avLst/>
                            </a:prstGeom>
                          </p:spPr>
                        </p:pic>
                      </p:oleObj>
                    </mc:Fallback>
                  </mc:AlternateContent>
                </a:graphicData>
              </a:graphic>
            </p:graphicFrame>
          </mc:Fallback>
        </mc:AlternateContent>
        <p:sp>
          <p:nvSpPr>
            <p:cNvPr id="82" name="文本框 81">
              <a:extLst>
                <a:ext uri="{FF2B5EF4-FFF2-40B4-BE49-F238E27FC236}">
                  <a16:creationId xmlns:a16="http://schemas.microsoft.com/office/drawing/2014/main" id="{16A66630-0D78-4F72-9092-A4C14738C067}"/>
                </a:ext>
              </a:extLst>
            </p:cNvPr>
            <p:cNvSpPr txBox="1"/>
            <p:nvPr/>
          </p:nvSpPr>
          <p:spPr>
            <a:xfrm>
              <a:off x="5621252" y="2690999"/>
              <a:ext cx="1050780" cy="230832"/>
            </a:xfrm>
            <a:prstGeom prst="rect">
              <a:avLst/>
            </a:prstGeom>
            <a:noFill/>
          </p:spPr>
          <p:txBody>
            <a:bodyPr wrap="square" rtlCol="0">
              <a:spAutoFit/>
            </a:bodyPr>
            <a:lstStyle/>
            <a:p>
              <a:r>
                <a:rPr lang="en-US" altLang="zh-CN" sz="900">
                  <a:latin typeface="Times New Roman" panose="02020603050405020304" pitchFamily="18" charset="0"/>
                  <a:ea typeface="微软雅黑" panose="020B0503020204020204" pitchFamily="34" charset="-122"/>
                  <a:cs typeface="Times New Roman" panose="02020603050405020304" pitchFamily="18" charset="0"/>
                </a:rPr>
                <a:t>Ray tracing model</a:t>
              </a:r>
              <a:endParaRPr lang="zh-CN" altLang="en-US" sz="900"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4B5224F5-805C-4162-BDDD-49B09157525C}"/>
                </a:ext>
              </a:extLst>
            </p:cNvPr>
            <p:cNvCxnSpPr>
              <a:cxnSpLocks/>
            </p:cNvCxnSpPr>
            <p:nvPr/>
          </p:nvCxnSpPr>
          <p:spPr>
            <a:xfrm>
              <a:off x="7092398" y="2014754"/>
              <a:ext cx="216687" cy="5992"/>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AEC6CCAF-384B-42BB-B762-F5F1BAFD59CF}"/>
                </a:ext>
              </a:extLst>
            </p:cNvPr>
            <p:cNvSpPr/>
            <p:nvPr/>
          </p:nvSpPr>
          <p:spPr>
            <a:xfrm>
              <a:off x="7309463" y="1414220"/>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 name="矩形 84">
              <a:extLst>
                <a:ext uri="{FF2B5EF4-FFF2-40B4-BE49-F238E27FC236}">
                  <a16:creationId xmlns:a16="http://schemas.microsoft.com/office/drawing/2014/main" id="{4ED6204B-FA40-4765-BF58-A5ABF9B16D3A}"/>
                </a:ext>
              </a:extLst>
            </p:cNvPr>
            <p:cNvSpPr/>
            <p:nvPr/>
          </p:nvSpPr>
          <p:spPr>
            <a:xfrm>
              <a:off x="7686740" y="1414220"/>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 name="矩形 85">
              <a:extLst>
                <a:ext uri="{FF2B5EF4-FFF2-40B4-BE49-F238E27FC236}">
                  <a16:creationId xmlns:a16="http://schemas.microsoft.com/office/drawing/2014/main" id="{4085EEC6-0213-4DBE-914B-CDBB102F898E}"/>
                </a:ext>
              </a:extLst>
            </p:cNvPr>
            <p:cNvSpPr/>
            <p:nvPr/>
          </p:nvSpPr>
          <p:spPr>
            <a:xfrm>
              <a:off x="8069220" y="1414220"/>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 name="矩形 86">
              <a:extLst>
                <a:ext uri="{FF2B5EF4-FFF2-40B4-BE49-F238E27FC236}">
                  <a16:creationId xmlns:a16="http://schemas.microsoft.com/office/drawing/2014/main" id="{5B77AF76-499E-4AF4-BD78-3A624FA76562}"/>
                </a:ext>
              </a:extLst>
            </p:cNvPr>
            <p:cNvSpPr/>
            <p:nvPr/>
          </p:nvSpPr>
          <p:spPr>
            <a:xfrm>
              <a:off x="8446497" y="1414220"/>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 name="矩形 87">
              <a:extLst>
                <a:ext uri="{FF2B5EF4-FFF2-40B4-BE49-F238E27FC236}">
                  <a16:creationId xmlns:a16="http://schemas.microsoft.com/office/drawing/2014/main" id="{3591F67A-D3C8-4446-AE74-7BF8A8359296}"/>
                </a:ext>
              </a:extLst>
            </p:cNvPr>
            <p:cNvSpPr/>
            <p:nvPr/>
          </p:nvSpPr>
          <p:spPr>
            <a:xfrm>
              <a:off x="7309463" y="161929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 name="矩形 88">
              <a:extLst>
                <a:ext uri="{FF2B5EF4-FFF2-40B4-BE49-F238E27FC236}">
                  <a16:creationId xmlns:a16="http://schemas.microsoft.com/office/drawing/2014/main" id="{C61CB8E1-0EB5-4DB2-8EB6-01E126297B8E}"/>
                </a:ext>
              </a:extLst>
            </p:cNvPr>
            <p:cNvSpPr/>
            <p:nvPr/>
          </p:nvSpPr>
          <p:spPr>
            <a:xfrm>
              <a:off x="7686740" y="161929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矩形 89">
              <a:extLst>
                <a:ext uri="{FF2B5EF4-FFF2-40B4-BE49-F238E27FC236}">
                  <a16:creationId xmlns:a16="http://schemas.microsoft.com/office/drawing/2014/main" id="{006F7CBF-C919-4411-ABF4-781B7FDCD037}"/>
                </a:ext>
              </a:extLst>
            </p:cNvPr>
            <p:cNvSpPr/>
            <p:nvPr/>
          </p:nvSpPr>
          <p:spPr>
            <a:xfrm>
              <a:off x="8069220" y="161929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矩形 90">
              <a:extLst>
                <a:ext uri="{FF2B5EF4-FFF2-40B4-BE49-F238E27FC236}">
                  <a16:creationId xmlns:a16="http://schemas.microsoft.com/office/drawing/2014/main" id="{8215A5B7-A81C-43F6-9037-BC61E9B40256}"/>
                </a:ext>
              </a:extLst>
            </p:cNvPr>
            <p:cNvSpPr/>
            <p:nvPr/>
          </p:nvSpPr>
          <p:spPr>
            <a:xfrm>
              <a:off x="8446497" y="161929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矩形 91">
              <a:extLst>
                <a:ext uri="{FF2B5EF4-FFF2-40B4-BE49-F238E27FC236}">
                  <a16:creationId xmlns:a16="http://schemas.microsoft.com/office/drawing/2014/main" id="{C8ED2CDA-F662-4FEB-8407-2540D71A4EFA}"/>
                </a:ext>
              </a:extLst>
            </p:cNvPr>
            <p:cNvSpPr/>
            <p:nvPr/>
          </p:nvSpPr>
          <p:spPr>
            <a:xfrm>
              <a:off x="7309085" y="202074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矩形 92">
              <a:extLst>
                <a:ext uri="{FF2B5EF4-FFF2-40B4-BE49-F238E27FC236}">
                  <a16:creationId xmlns:a16="http://schemas.microsoft.com/office/drawing/2014/main" id="{80BF952A-9BE7-4039-BE09-BD6CC140B3A8}"/>
                </a:ext>
              </a:extLst>
            </p:cNvPr>
            <p:cNvSpPr/>
            <p:nvPr/>
          </p:nvSpPr>
          <p:spPr>
            <a:xfrm>
              <a:off x="7686362" y="202074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矩形 93">
              <a:extLst>
                <a:ext uri="{FF2B5EF4-FFF2-40B4-BE49-F238E27FC236}">
                  <a16:creationId xmlns:a16="http://schemas.microsoft.com/office/drawing/2014/main" id="{8D79AF71-36AC-4FE2-86A0-21470DA659F5}"/>
                </a:ext>
              </a:extLst>
            </p:cNvPr>
            <p:cNvSpPr/>
            <p:nvPr/>
          </p:nvSpPr>
          <p:spPr>
            <a:xfrm>
              <a:off x="8068842" y="202074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5A0A8B3F-975A-4B39-AF71-CB23AE1FD247}"/>
                </a:ext>
              </a:extLst>
            </p:cNvPr>
            <p:cNvSpPr/>
            <p:nvPr/>
          </p:nvSpPr>
          <p:spPr>
            <a:xfrm>
              <a:off x="8446119" y="2020746"/>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矩形 95">
              <a:extLst>
                <a:ext uri="{FF2B5EF4-FFF2-40B4-BE49-F238E27FC236}">
                  <a16:creationId xmlns:a16="http://schemas.microsoft.com/office/drawing/2014/main" id="{EDCFF881-F1A5-4701-B335-E69724D01DA6}"/>
                </a:ext>
              </a:extLst>
            </p:cNvPr>
            <p:cNvSpPr/>
            <p:nvPr/>
          </p:nvSpPr>
          <p:spPr>
            <a:xfrm>
              <a:off x="7309085" y="2416273"/>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矩形 96">
              <a:extLst>
                <a:ext uri="{FF2B5EF4-FFF2-40B4-BE49-F238E27FC236}">
                  <a16:creationId xmlns:a16="http://schemas.microsoft.com/office/drawing/2014/main" id="{BB8C31D2-00D4-4CFE-9375-758C54776723}"/>
                </a:ext>
              </a:extLst>
            </p:cNvPr>
            <p:cNvSpPr/>
            <p:nvPr/>
          </p:nvSpPr>
          <p:spPr>
            <a:xfrm>
              <a:off x="7686362" y="2416273"/>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矩形 97">
              <a:extLst>
                <a:ext uri="{FF2B5EF4-FFF2-40B4-BE49-F238E27FC236}">
                  <a16:creationId xmlns:a16="http://schemas.microsoft.com/office/drawing/2014/main" id="{E03C365B-E67A-4A54-8396-8DF890AF8EB1}"/>
                </a:ext>
              </a:extLst>
            </p:cNvPr>
            <p:cNvSpPr/>
            <p:nvPr/>
          </p:nvSpPr>
          <p:spPr>
            <a:xfrm>
              <a:off x="8068842" y="2416273"/>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矩形 98">
              <a:extLst>
                <a:ext uri="{FF2B5EF4-FFF2-40B4-BE49-F238E27FC236}">
                  <a16:creationId xmlns:a16="http://schemas.microsoft.com/office/drawing/2014/main" id="{90251469-19F3-48D5-B9FA-0BA82742AA4D}"/>
                </a:ext>
              </a:extLst>
            </p:cNvPr>
            <p:cNvSpPr/>
            <p:nvPr/>
          </p:nvSpPr>
          <p:spPr>
            <a:xfrm>
              <a:off x="8446119" y="2416273"/>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矩形 99">
              <a:extLst>
                <a:ext uri="{FF2B5EF4-FFF2-40B4-BE49-F238E27FC236}">
                  <a16:creationId xmlns:a16="http://schemas.microsoft.com/office/drawing/2014/main" id="{1D53BD3C-3CE3-469E-876C-564D4801382F}"/>
                </a:ext>
              </a:extLst>
            </p:cNvPr>
            <p:cNvSpPr/>
            <p:nvPr/>
          </p:nvSpPr>
          <p:spPr>
            <a:xfrm>
              <a:off x="7309085" y="182219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F5EA3AE3-68D8-4F53-A6D8-00E8F1F1CBEB}"/>
                </a:ext>
              </a:extLst>
            </p:cNvPr>
            <p:cNvSpPr/>
            <p:nvPr/>
          </p:nvSpPr>
          <p:spPr>
            <a:xfrm>
              <a:off x="7686362" y="182219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8847C9B7-31FF-4014-8330-BE9E8781524E}"/>
                </a:ext>
              </a:extLst>
            </p:cNvPr>
            <p:cNvSpPr/>
            <p:nvPr/>
          </p:nvSpPr>
          <p:spPr>
            <a:xfrm>
              <a:off x="8068842" y="182219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BE82EA05-90C1-4F28-A976-1DD61A2EAFB1}"/>
                </a:ext>
              </a:extLst>
            </p:cNvPr>
            <p:cNvSpPr/>
            <p:nvPr/>
          </p:nvSpPr>
          <p:spPr>
            <a:xfrm>
              <a:off x="8446119" y="1822199"/>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矩形 103">
              <a:extLst>
                <a:ext uri="{FF2B5EF4-FFF2-40B4-BE49-F238E27FC236}">
                  <a16:creationId xmlns:a16="http://schemas.microsoft.com/office/drawing/2014/main" id="{55515919-1E42-4E45-B0E1-7C06D13B6660}"/>
                </a:ext>
              </a:extLst>
            </p:cNvPr>
            <p:cNvSpPr/>
            <p:nvPr/>
          </p:nvSpPr>
          <p:spPr>
            <a:xfrm>
              <a:off x="7309085" y="2215681"/>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矩形 104">
              <a:extLst>
                <a:ext uri="{FF2B5EF4-FFF2-40B4-BE49-F238E27FC236}">
                  <a16:creationId xmlns:a16="http://schemas.microsoft.com/office/drawing/2014/main" id="{E0DE6846-3576-4652-8455-DFC7E667279A}"/>
                </a:ext>
              </a:extLst>
            </p:cNvPr>
            <p:cNvSpPr/>
            <p:nvPr/>
          </p:nvSpPr>
          <p:spPr>
            <a:xfrm>
              <a:off x="7686362" y="2215681"/>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矩形 105">
              <a:extLst>
                <a:ext uri="{FF2B5EF4-FFF2-40B4-BE49-F238E27FC236}">
                  <a16:creationId xmlns:a16="http://schemas.microsoft.com/office/drawing/2014/main" id="{898D1972-F96A-41C7-8A6B-D1FFF2810345}"/>
                </a:ext>
              </a:extLst>
            </p:cNvPr>
            <p:cNvSpPr/>
            <p:nvPr/>
          </p:nvSpPr>
          <p:spPr>
            <a:xfrm>
              <a:off x="8068842" y="2215681"/>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矩形 106">
              <a:extLst>
                <a:ext uri="{FF2B5EF4-FFF2-40B4-BE49-F238E27FC236}">
                  <a16:creationId xmlns:a16="http://schemas.microsoft.com/office/drawing/2014/main" id="{BD71E770-8A69-4698-810B-8BFC00AFFEBC}"/>
                </a:ext>
              </a:extLst>
            </p:cNvPr>
            <p:cNvSpPr/>
            <p:nvPr/>
          </p:nvSpPr>
          <p:spPr>
            <a:xfrm>
              <a:off x="8446119" y="2215681"/>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文本框 107">
              <a:extLst>
                <a:ext uri="{FF2B5EF4-FFF2-40B4-BE49-F238E27FC236}">
                  <a16:creationId xmlns:a16="http://schemas.microsoft.com/office/drawing/2014/main" id="{B9626E02-483C-4603-A840-5E8F8DEA2418}"/>
                </a:ext>
              </a:extLst>
            </p:cNvPr>
            <p:cNvSpPr txBox="1"/>
            <p:nvPr/>
          </p:nvSpPr>
          <p:spPr>
            <a:xfrm rot="5400000">
              <a:off x="7357139" y="162759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文本框 108">
              <a:extLst>
                <a:ext uri="{FF2B5EF4-FFF2-40B4-BE49-F238E27FC236}">
                  <a16:creationId xmlns:a16="http://schemas.microsoft.com/office/drawing/2014/main" id="{E3AF24D9-29FA-49AE-A051-D25749C0E4A6}"/>
                </a:ext>
              </a:extLst>
            </p:cNvPr>
            <p:cNvSpPr txBox="1"/>
            <p:nvPr/>
          </p:nvSpPr>
          <p:spPr>
            <a:xfrm rot="5400000">
              <a:off x="7738139" y="163076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文本框 109">
              <a:extLst>
                <a:ext uri="{FF2B5EF4-FFF2-40B4-BE49-F238E27FC236}">
                  <a16:creationId xmlns:a16="http://schemas.microsoft.com/office/drawing/2014/main" id="{D16AD3C7-2936-4898-918C-58A725322058}"/>
                </a:ext>
              </a:extLst>
            </p:cNvPr>
            <p:cNvSpPr txBox="1"/>
            <p:nvPr/>
          </p:nvSpPr>
          <p:spPr>
            <a:xfrm rot="5400000">
              <a:off x="8111218" y="163394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文本框 110">
              <a:extLst>
                <a:ext uri="{FF2B5EF4-FFF2-40B4-BE49-F238E27FC236}">
                  <a16:creationId xmlns:a16="http://schemas.microsoft.com/office/drawing/2014/main" id="{A04070A8-FB54-40AD-97A4-E93E09E1C55A}"/>
                </a:ext>
              </a:extLst>
            </p:cNvPr>
            <p:cNvSpPr txBox="1"/>
            <p:nvPr/>
          </p:nvSpPr>
          <p:spPr>
            <a:xfrm rot="5400000">
              <a:off x="7355599" y="203032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文本框 111">
              <a:extLst>
                <a:ext uri="{FF2B5EF4-FFF2-40B4-BE49-F238E27FC236}">
                  <a16:creationId xmlns:a16="http://schemas.microsoft.com/office/drawing/2014/main" id="{F4223EA9-0D87-415C-8E0C-73D075F40626}"/>
                </a:ext>
              </a:extLst>
            </p:cNvPr>
            <p:cNvSpPr txBox="1"/>
            <p:nvPr/>
          </p:nvSpPr>
          <p:spPr>
            <a:xfrm rot="5400000">
              <a:off x="7736599" y="203350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文本框 112">
              <a:extLst>
                <a:ext uri="{FF2B5EF4-FFF2-40B4-BE49-F238E27FC236}">
                  <a16:creationId xmlns:a16="http://schemas.microsoft.com/office/drawing/2014/main" id="{89A5897C-B5ED-46F5-9887-C0EA51D92257}"/>
                </a:ext>
              </a:extLst>
            </p:cNvPr>
            <p:cNvSpPr txBox="1"/>
            <p:nvPr/>
          </p:nvSpPr>
          <p:spPr>
            <a:xfrm rot="5400000">
              <a:off x="8109678" y="203350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文本框 113">
              <a:extLst>
                <a:ext uri="{FF2B5EF4-FFF2-40B4-BE49-F238E27FC236}">
                  <a16:creationId xmlns:a16="http://schemas.microsoft.com/office/drawing/2014/main" id="{8400E09F-E31E-4770-9D07-330FD5EDAD47}"/>
                </a:ext>
              </a:extLst>
            </p:cNvPr>
            <p:cNvSpPr txBox="1"/>
            <p:nvPr/>
          </p:nvSpPr>
          <p:spPr>
            <a:xfrm rot="5400000">
              <a:off x="7355085" y="242811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文本框 114">
              <a:extLst>
                <a:ext uri="{FF2B5EF4-FFF2-40B4-BE49-F238E27FC236}">
                  <a16:creationId xmlns:a16="http://schemas.microsoft.com/office/drawing/2014/main" id="{8C675F5B-DBEB-4F6F-8375-A338800934C3}"/>
                </a:ext>
              </a:extLst>
            </p:cNvPr>
            <p:cNvSpPr txBox="1"/>
            <p:nvPr/>
          </p:nvSpPr>
          <p:spPr>
            <a:xfrm rot="5400000">
              <a:off x="7736085" y="243129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115">
              <a:extLst>
                <a:ext uri="{FF2B5EF4-FFF2-40B4-BE49-F238E27FC236}">
                  <a16:creationId xmlns:a16="http://schemas.microsoft.com/office/drawing/2014/main" id="{3ED0D319-9A85-48A1-9FE4-81C810CB3FBC}"/>
                </a:ext>
              </a:extLst>
            </p:cNvPr>
            <p:cNvSpPr txBox="1"/>
            <p:nvPr/>
          </p:nvSpPr>
          <p:spPr>
            <a:xfrm rot="5400000">
              <a:off x="8109164" y="243129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文本框 116">
              <a:extLst>
                <a:ext uri="{FF2B5EF4-FFF2-40B4-BE49-F238E27FC236}">
                  <a16:creationId xmlns:a16="http://schemas.microsoft.com/office/drawing/2014/main" id="{EF8D3AFF-B3D5-48B0-AC4C-4C22EF4E66B7}"/>
                </a:ext>
              </a:extLst>
            </p:cNvPr>
            <p:cNvSpPr txBox="1"/>
            <p:nvPr/>
          </p:nvSpPr>
          <p:spPr>
            <a:xfrm rot="5400000">
              <a:off x="8486851" y="163634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文本框 117">
              <a:extLst>
                <a:ext uri="{FF2B5EF4-FFF2-40B4-BE49-F238E27FC236}">
                  <a16:creationId xmlns:a16="http://schemas.microsoft.com/office/drawing/2014/main" id="{216174AC-EE05-4A53-89E0-0A95083561AC}"/>
                </a:ext>
              </a:extLst>
            </p:cNvPr>
            <p:cNvSpPr txBox="1"/>
            <p:nvPr/>
          </p:nvSpPr>
          <p:spPr>
            <a:xfrm rot="5400000">
              <a:off x="8494326" y="203032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文本框 118">
              <a:extLst>
                <a:ext uri="{FF2B5EF4-FFF2-40B4-BE49-F238E27FC236}">
                  <a16:creationId xmlns:a16="http://schemas.microsoft.com/office/drawing/2014/main" id="{40384CE1-9B8F-46CD-A9D1-909F2A737BD3}"/>
                </a:ext>
              </a:extLst>
            </p:cNvPr>
            <p:cNvSpPr txBox="1"/>
            <p:nvPr/>
          </p:nvSpPr>
          <p:spPr>
            <a:xfrm rot="5400000">
              <a:off x="8489101" y="243066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0" name="组合 119">
              <a:extLst>
                <a:ext uri="{FF2B5EF4-FFF2-40B4-BE49-F238E27FC236}">
                  <a16:creationId xmlns:a16="http://schemas.microsoft.com/office/drawing/2014/main" id="{ADAEB63E-8577-4D13-8A90-32A3619A8A87}"/>
                </a:ext>
              </a:extLst>
            </p:cNvPr>
            <p:cNvGrpSpPr/>
            <p:nvPr/>
          </p:nvGrpSpPr>
          <p:grpSpPr>
            <a:xfrm>
              <a:off x="8446064" y="1376139"/>
              <a:ext cx="383876" cy="1079329"/>
              <a:chOff x="6064104" y="1792448"/>
              <a:chExt cx="383876" cy="1079329"/>
            </a:xfrm>
          </p:grpSpPr>
          <p:grpSp>
            <p:nvGrpSpPr>
              <p:cNvPr id="354" name="组合 353">
                <a:extLst>
                  <a:ext uri="{FF2B5EF4-FFF2-40B4-BE49-F238E27FC236}">
                    <a16:creationId xmlns:a16="http://schemas.microsoft.com/office/drawing/2014/main" id="{9EE4AACA-0892-476F-B99C-14447B4FB209}"/>
                  </a:ext>
                </a:extLst>
              </p:cNvPr>
              <p:cNvGrpSpPr/>
              <p:nvPr/>
            </p:nvGrpSpPr>
            <p:grpSpPr>
              <a:xfrm>
                <a:off x="6064104" y="1792448"/>
                <a:ext cx="383876" cy="276999"/>
                <a:chOff x="5402357" y="771108"/>
                <a:chExt cx="383876" cy="276999"/>
              </a:xfrm>
            </p:grpSpPr>
            <p:sp>
              <p:nvSpPr>
                <p:cNvPr id="361" name="文本框 360">
                  <a:extLst>
                    <a:ext uri="{FF2B5EF4-FFF2-40B4-BE49-F238E27FC236}">
                      <a16:creationId xmlns:a16="http://schemas.microsoft.com/office/drawing/2014/main" id="{473D8762-1721-4336-A088-F960CC139396}"/>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62" name="对象 361">
                      <a:extLst>
                        <a:ext uri="{FF2B5EF4-FFF2-40B4-BE49-F238E27FC236}">
                          <a16:creationId xmlns:a16="http://schemas.microsoft.com/office/drawing/2014/main" id="{55CDB71E-A7A9-4AFD-8D97-F066E4803827}"/>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88" name="Equation" r:id="rId23" imgW="190440" imgH="228600" progId="Equation.DSMT4">
                            <p:embed/>
                          </p:oleObj>
                        </mc:Choice>
                        <mc:Fallback>
                          <p:oleObj name="Equation" r:id="rId23" imgW="190440" imgH="228600" progId="Equation.DSMT4">
                            <p:embed/>
                            <p:pic>
                              <p:nvPicPr>
                                <p:cNvPr id="1087" name="对象 1086">
                                  <a:extLst>
                                    <a:ext uri="{FF2B5EF4-FFF2-40B4-BE49-F238E27FC236}">
                                      <a16:creationId xmlns:a16="http://schemas.microsoft.com/office/drawing/2014/main" id="{FD9A0E45-ADDF-47EA-87A9-85DFF2ABA871}"/>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87" name="对象 1086">
                      <a:extLst>
                        <a:ext uri="{FF2B5EF4-FFF2-40B4-BE49-F238E27FC236}">
                          <a16:creationId xmlns:a16="http://schemas.microsoft.com/office/drawing/2014/main" id="{FD9A0E45-ADDF-47EA-87A9-85DFF2ABA871}"/>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499" name="Equation" r:id="rId23" imgW="190440" imgH="228600" progId="Equation.DSMT4">
                            <p:embed/>
                          </p:oleObj>
                        </mc:Choice>
                        <mc:Fallback>
                          <p:oleObj name="Equation" r:id="rId23" imgW="190440" imgH="228600" progId="Equation.DSMT4">
                            <p:embed/>
                            <p:pic>
                              <p:nvPicPr>
                                <p:cNvPr id="1087" name="对象 1086">
                                  <a:extLst>
                                    <a:ext uri="{FF2B5EF4-FFF2-40B4-BE49-F238E27FC236}">
                                      <a16:creationId xmlns:a16="http://schemas.microsoft.com/office/drawing/2014/main" id="{FD9A0E45-ADDF-47EA-87A9-85DFF2ABA871}"/>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355" name="组合 354">
                <a:extLst>
                  <a:ext uri="{FF2B5EF4-FFF2-40B4-BE49-F238E27FC236}">
                    <a16:creationId xmlns:a16="http://schemas.microsoft.com/office/drawing/2014/main" id="{8AC0B447-D84C-4772-B51F-322C5A0EDD36}"/>
                  </a:ext>
                </a:extLst>
              </p:cNvPr>
              <p:cNvGrpSpPr/>
              <p:nvPr/>
            </p:nvGrpSpPr>
            <p:grpSpPr>
              <a:xfrm>
                <a:off x="6064104" y="2204117"/>
                <a:ext cx="383876" cy="276999"/>
                <a:chOff x="5402357" y="771108"/>
                <a:chExt cx="383876" cy="276999"/>
              </a:xfrm>
            </p:grpSpPr>
            <p:sp>
              <p:nvSpPr>
                <p:cNvPr id="359" name="文本框 358">
                  <a:extLst>
                    <a:ext uri="{FF2B5EF4-FFF2-40B4-BE49-F238E27FC236}">
                      <a16:creationId xmlns:a16="http://schemas.microsoft.com/office/drawing/2014/main" id="{20386994-2111-4360-A593-C8B2404167CD}"/>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60" name="对象 359">
                      <a:extLst>
                        <a:ext uri="{FF2B5EF4-FFF2-40B4-BE49-F238E27FC236}">
                          <a16:creationId xmlns:a16="http://schemas.microsoft.com/office/drawing/2014/main" id="{FE73FA21-DCFC-4C62-8D23-8A94191F573E}"/>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89" name="Equation" r:id="rId24" imgW="190440" imgH="228600" progId="Equation.DSMT4">
                            <p:embed/>
                          </p:oleObj>
                        </mc:Choice>
                        <mc:Fallback>
                          <p:oleObj name="Equation" r:id="rId24" imgW="190440" imgH="228600" progId="Equation.DSMT4">
                            <p:embed/>
                            <p:pic>
                              <p:nvPicPr>
                                <p:cNvPr id="1085" name="对象 1084">
                                  <a:extLst>
                                    <a:ext uri="{FF2B5EF4-FFF2-40B4-BE49-F238E27FC236}">
                                      <a16:creationId xmlns:a16="http://schemas.microsoft.com/office/drawing/2014/main" id="{B6835E18-8A1A-440D-BE06-DDCC8FB9DA8A}"/>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85" name="对象 1084">
                      <a:extLst>
                        <a:ext uri="{FF2B5EF4-FFF2-40B4-BE49-F238E27FC236}">
                          <a16:creationId xmlns:a16="http://schemas.microsoft.com/office/drawing/2014/main" id="{B6835E18-8A1A-440D-BE06-DDCC8FB9DA8A}"/>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0" name="Equation" r:id="rId25" imgW="190440" imgH="228600" progId="Equation.DSMT4">
                            <p:embed/>
                          </p:oleObj>
                        </mc:Choice>
                        <mc:Fallback>
                          <p:oleObj name="Equation" r:id="rId25" imgW="190440" imgH="228600" progId="Equation.DSMT4">
                            <p:embed/>
                            <p:pic>
                              <p:nvPicPr>
                                <p:cNvPr id="1085" name="对象 1084">
                                  <a:extLst>
                                    <a:ext uri="{FF2B5EF4-FFF2-40B4-BE49-F238E27FC236}">
                                      <a16:creationId xmlns:a16="http://schemas.microsoft.com/office/drawing/2014/main" id="{B6835E18-8A1A-440D-BE06-DDCC8FB9DA8A}"/>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356" name="组合 355">
                <a:extLst>
                  <a:ext uri="{FF2B5EF4-FFF2-40B4-BE49-F238E27FC236}">
                    <a16:creationId xmlns:a16="http://schemas.microsoft.com/office/drawing/2014/main" id="{C5DBA96C-A40E-473E-8BDC-76D30DFF4E34}"/>
                  </a:ext>
                </a:extLst>
              </p:cNvPr>
              <p:cNvGrpSpPr/>
              <p:nvPr/>
            </p:nvGrpSpPr>
            <p:grpSpPr>
              <a:xfrm>
                <a:off x="6064104" y="2594778"/>
                <a:ext cx="383876" cy="276999"/>
                <a:chOff x="5402357" y="771108"/>
                <a:chExt cx="383876" cy="276999"/>
              </a:xfrm>
            </p:grpSpPr>
            <p:sp>
              <p:nvSpPr>
                <p:cNvPr id="357" name="文本框 356">
                  <a:extLst>
                    <a:ext uri="{FF2B5EF4-FFF2-40B4-BE49-F238E27FC236}">
                      <a16:creationId xmlns:a16="http://schemas.microsoft.com/office/drawing/2014/main" id="{4852903A-C93E-453D-A3D0-AA29CFC074D5}"/>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58" name="对象 357">
                      <a:extLst>
                        <a:ext uri="{FF2B5EF4-FFF2-40B4-BE49-F238E27FC236}">
                          <a16:creationId xmlns:a16="http://schemas.microsoft.com/office/drawing/2014/main" id="{F5657380-E1CC-4EE3-B5D8-D29DD3A36DF7}"/>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0" name="Equation" r:id="rId27" imgW="190440" imgH="228600" progId="Equation.DSMT4">
                            <p:embed/>
                          </p:oleObj>
                        </mc:Choice>
                        <mc:Fallback>
                          <p:oleObj name="Equation" r:id="rId27" imgW="190440" imgH="228600" progId="Equation.DSMT4">
                            <p:embed/>
                            <p:pic>
                              <p:nvPicPr>
                                <p:cNvPr id="1083" name="对象 1082">
                                  <a:extLst>
                                    <a:ext uri="{FF2B5EF4-FFF2-40B4-BE49-F238E27FC236}">
                                      <a16:creationId xmlns:a16="http://schemas.microsoft.com/office/drawing/2014/main" id="{AC962BF4-CB65-4E84-B5A9-A8F6708097EE}"/>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83" name="对象 1082">
                      <a:extLst>
                        <a:ext uri="{FF2B5EF4-FFF2-40B4-BE49-F238E27FC236}">
                          <a16:creationId xmlns:a16="http://schemas.microsoft.com/office/drawing/2014/main" id="{AC962BF4-CB65-4E84-B5A9-A8F6708097EE}"/>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1" name="Equation" r:id="rId27" imgW="190440" imgH="228600" progId="Equation.DSMT4">
                            <p:embed/>
                          </p:oleObj>
                        </mc:Choice>
                        <mc:Fallback>
                          <p:oleObj name="Equation" r:id="rId27" imgW="190440" imgH="228600" progId="Equation.DSMT4">
                            <p:embed/>
                            <p:pic>
                              <p:nvPicPr>
                                <p:cNvPr id="1083" name="对象 1082">
                                  <a:extLst>
                                    <a:ext uri="{FF2B5EF4-FFF2-40B4-BE49-F238E27FC236}">
                                      <a16:creationId xmlns:a16="http://schemas.microsoft.com/office/drawing/2014/main" id="{AC962BF4-CB65-4E84-B5A9-A8F6708097EE}"/>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sp>
          <p:nvSpPr>
            <p:cNvPr id="121" name="矩形 120">
              <a:extLst>
                <a:ext uri="{FF2B5EF4-FFF2-40B4-BE49-F238E27FC236}">
                  <a16:creationId xmlns:a16="http://schemas.microsoft.com/office/drawing/2014/main" id="{632CD2A5-BB89-4BB5-83DC-80E5EFE7FBB6}"/>
                </a:ext>
              </a:extLst>
            </p:cNvPr>
            <p:cNvSpPr/>
            <p:nvPr/>
          </p:nvSpPr>
          <p:spPr>
            <a:xfrm>
              <a:off x="463857" y="1171737"/>
              <a:ext cx="2493546" cy="17446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0DA37FC9-5FFC-4E36-B2E1-6756A2F1A273}"/>
                </a:ext>
              </a:extLst>
            </p:cNvPr>
            <p:cNvPicPr>
              <a:picLocks noChangeAspect="1"/>
            </p:cNvPicPr>
            <p:nvPr/>
          </p:nvPicPr>
          <p:blipFill>
            <a:blip r:embed="rId54">
              <a:clrChange>
                <a:clrFrom>
                  <a:srgbClr val="FFFFFF"/>
                </a:clrFrom>
                <a:clrTo>
                  <a:srgbClr val="FFFFFF">
                    <a:alpha val="0"/>
                  </a:srgbClr>
                </a:clrTo>
              </a:clrChange>
            </a:blip>
            <a:stretch>
              <a:fillRect/>
            </a:stretch>
          </p:blipFill>
          <p:spPr>
            <a:xfrm>
              <a:off x="240082" y="1385285"/>
              <a:ext cx="2827846" cy="1494356"/>
            </a:xfrm>
            <a:prstGeom prst="rect">
              <a:avLst/>
            </a:prstGeom>
          </p:spPr>
        </p:pic>
        <p:cxnSp>
          <p:nvCxnSpPr>
            <p:cNvPr id="123" name="直接连接符 122">
              <a:extLst>
                <a:ext uri="{FF2B5EF4-FFF2-40B4-BE49-F238E27FC236}">
                  <a16:creationId xmlns:a16="http://schemas.microsoft.com/office/drawing/2014/main" id="{C73BE9C6-4984-493D-AEF5-CADD1B522049}"/>
                </a:ext>
              </a:extLst>
            </p:cNvPr>
            <p:cNvCxnSpPr>
              <a:cxnSpLocks/>
            </p:cNvCxnSpPr>
            <p:nvPr/>
          </p:nvCxnSpPr>
          <p:spPr>
            <a:xfrm>
              <a:off x="1550534" y="2345552"/>
              <a:ext cx="7367390" cy="756255"/>
            </a:xfrm>
            <a:prstGeom prst="line">
              <a:avLst/>
            </a:prstGeom>
            <a:ln w="127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F4419797-F4D7-4AFC-AC39-242728A9670C}"/>
                </a:ext>
              </a:extLst>
            </p:cNvPr>
            <p:cNvCxnSpPr>
              <a:cxnSpLocks/>
            </p:cNvCxnSpPr>
            <p:nvPr/>
          </p:nvCxnSpPr>
          <p:spPr>
            <a:xfrm flipH="1">
              <a:off x="395652" y="1810944"/>
              <a:ext cx="533013" cy="1290863"/>
            </a:xfrm>
            <a:prstGeom prst="line">
              <a:avLst/>
            </a:prstGeom>
            <a:ln w="127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25" name="文本框 124">
              <a:extLst>
                <a:ext uri="{FF2B5EF4-FFF2-40B4-BE49-F238E27FC236}">
                  <a16:creationId xmlns:a16="http://schemas.microsoft.com/office/drawing/2014/main" id="{CB517B85-076D-432F-ADED-5CADD1A5A8EC}"/>
                </a:ext>
              </a:extLst>
            </p:cNvPr>
            <p:cNvSpPr txBox="1"/>
            <p:nvPr/>
          </p:nvSpPr>
          <p:spPr>
            <a:xfrm>
              <a:off x="7314573" y="2625464"/>
              <a:ext cx="1675683" cy="230832"/>
            </a:xfrm>
            <a:prstGeom prst="rect">
              <a:avLst/>
            </a:prstGeom>
            <a:noFill/>
          </p:spPr>
          <p:txBody>
            <a:bodyPr wrap="square" rtlCol="0">
              <a:spAutoFit/>
            </a:bodyPr>
            <a:lstStyle/>
            <a:p>
              <a:r>
                <a:rPr lang="en-US" altLang="zh-CN" sz="900">
                  <a:latin typeface="Times New Roman" panose="02020603050405020304" pitchFamily="18" charset="0"/>
                  <a:ea typeface="微软雅黑" panose="020B0503020204020204" pitchFamily="34" charset="-122"/>
                  <a:cs typeface="Times New Roman" panose="02020603050405020304" pitchFamily="18" charset="0"/>
                </a:rPr>
                <a:t>Full frequency-spatial channel</a:t>
              </a:r>
              <a:endParaRPr lang="zh-CN" altLang="en-US" sz="9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6" name="文本框 125">
              <a:extLst>
                <a:ext uri="{FF2B5EF4-FFF2-40B4-BE49-F238E27FC236}">
                  <a16:creationId xmlns:a16="http://schemas.microsoft.com/office/drawing/2014/main" id="{04856113-0C3D-4F77-B5FF-61E9241109CE}"/>
                </a:ext>
              </a:extLst>
            </p:cNvPr>
            <p:cNvSpPr txBox="1"/>
            <p:nvPr/>
          </p:nvSpPr>
          <p:spPr>
            <a:xfrm>
              <a:off x="4746892" y="933449"/>
              <a:ext cx="628207" cy="307777"/>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CKM</a:t>
              </a:r>
              <a:endParaRPr lang="zh-CN" altLang="en-US" sz="1400" b="1">
                <a:latin typeface="Times New Roman" panose="02020603050405020304" pitchFamily="18" charset="0"/>
                <a:cs typeface="Times New Roman" panose="02020603050405020304" pitchFamily="18" charset="0"/>
              </a:endParaRPr>
            </a:p>
          </p:txBody>
        </p:sp>
        <p:cxnSp>
          <p:nvCxnSpPr>
            <p:cNvPr id="127" name="直接连接符 126">
              <a:extLst>
                <a:ext uri="{FF2B5EF4-FFF2-40B4-BE49-F238E27FC236}">
                  <a16:creationId xmlns:a16="http://schemas.microsoft.com/office/drawing/2014/main" id="{FA8529B8-EBED-40DB-9210-CDEA1D07F80D}"/>
                </a:ext>
              </a:extLst>
            </p:cNvPr>
            <p:cNvCxnSpPr>
              <a:cxnSpLocks/>
            </p:cNvCxnSpPr>
            <p:nvPr/>
          </p:nvCxnSpPr>
          <p:spPr>
            <a:xfrm flipH="1" flipV="1">
              <a:off x="6242259" y="4831412"/>
              <a:ext cx="1" cy="296441"/>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78061F4E-15B9-4CDD-B14A-B9E6D94D6136}"/>
                </a:ext>
              </a:extLst>
            </p:cNvPr>
            <p:cNvCxnSpPr>
              <a:cxnSpLocks/>
            </p:cNvCxnSpPr>
            <p:nvPr/>
          </p:nvCxnSpPr>
          <p:spPr>
            <a:xfrm flipH="1" flipV="1">
              <a:off x="2173097" y="1976713"/>
              <a:ext cx="9763" cy="1088908"/>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BE74169F-6A43-4571-A62D-25E210F09803}"/>
                </a:ext>
              </a:extLst>
            </p:cNvPr>
            <p:cNvSpPr txBox="1"/>
            <p:nvPr/>
          </p:nvSpPr>
          <p:spPr>
            <a:xfrm>
              <a:off x="1295786" y="1714611"/>
              <a:ext cx="1684021" cy="261610"/>
            </a:xfrm>
            <a:prstGeom prst="rect">
              <a:avLst/>
            </a:prstGeom>
            <a:noFill/>
          </p:spPr>
          <p:txBody>
            <a:bodyPr wrap="square" rtlCol="0">
              <a:spAutoFit/>
            </a:bodyPr>
            <a:lstStyle/>
            <a:p>
              <a:r>
                <a:rPr lang="en-US" altLang="zh-CN" sz="1050">
                  <a:latin typeface="Times New Roman" panose="02020603050405020304" pitchFamily="18" charset="0"/>
                  <a:cs typeface="Times New Roman" panose="02020603050405020304" pitchFamily="18" charset="0"/>
                </a:rPr>
                <a:t>Virtual location information</a:t>
              </a:r>
              <a:endParaRPr lang="zh-CN" altLang="en-US" sz="1050">
                <a:latin typeface="Times New Roman" panose="02020603050405020304" pitchFamily="18" charset="0"/>
                <a:cs typeface="Times New Roman" panose="02020603050405020304" pitchFamily="18" charset="0"/>
              </a:endParaRPr>
            </a:p>
          </p:txBody>
        </p:sp>
        <p:sp>
          <p:nvSpPr>
            <p:cNvPr id="130" name="文本框 129">
              <a:extLst>
                <a:ext uri="{FF2B5EF4-FFF2-40B4-BE49-F238E27FC236}">
                  <a16:creationId xmlns:a16="http://schemas.microsoft.com/office/drawing/2014/main" id="{99694AEE-BC92-4EB1-BFFA-9FB9ECF91E64}"/>
                </a:ext>
              </a:extLst>
            </p:cNvPr>
            <p:cNvSpPr txBox="1"/>
            <p:nvPr/>
          </p:nvSpPr>
          <p:spPr>
            <a:xfrm rot="5400000">
              <a:off x="6597669" y="1625811"/>
              <a:ext cx="1265237" cy="261610"/>
            </a:xfrm>
            <a:prstGeom prst="rect">
              <a:avLst/>
            </a:prstGeom>
            <a:noFill/>
          </p:spPr>
          <p:txBody>
            <a:bodyPr wrap="square" rtlCol="0">
              <a:spAutoFit/>
            </a:bodyPr>
            <a:lstStyle/>
            <a:p>
              <a:r>
                <a:rPr lang="en-US" altLang="zh-CN" sz="1100">
                  <a:latin typeface="Times New Roman" panose="02020603050405020304" pitchFamily="18" charset="0"/>
                  <a:cs typeface="Times New Roman" panose="02020603050405020304" pitchFamily="18" charset="0"/>
                </a:rPr>
                <a:t>Extrapolation</a:t>
              </a:r>
              <a:endParaRPr lang="zh-CN" altLang="en-US" sz="1100">
                <a:latin typeface="Times New Roman" panose="02020603050405020304" pitchFamily="18" charset="0"/>
                <a:cs typeface="Times New Roman" panose="02020603050405020304" pitchFamily="18" charset="0"/>
              </a:endParaRPr>
            </a:p>
          </p:txBody>
        </p:sp>
        <p:grpSp>
          <p:nvGrpSpPr>
            <p:cNvPr id="131" name="组合 130">
              <a:extLst>
                <a:ext uri="{FF2B5EF4-FFF2-40B4-BE49-F238E27FC236}">
                  <a16:creationId xmlns:a16="http://schemas.microsoft.com/office/drawing/2014/main" id="{2A425C6A-C758-4DCD-94D6-78AB2142624A}"/>
                </a:ext>
              </a:extLst>
            </p:cNvPr>
            <p:cNvGrpSpPr/>
            <p:nvPr/>
          </p:nvGrpSpPr>
          <p:grpSpPr>
            <a:xfrm>
              <a:off x="7333474" y="6026551"/>
              <a:ext cx="1657354" cy="246221"/>
              <a:chOff x="6143813" y="5787551"/>
              <a:chExt cx="1657354" cy="246221"/>
            </a:xfrm>
          </p:grpSpPr>
          <p:sp>
            <p:nvSpPr>
              <p:cNvPr id="352" name="矩形 351">
                <a:extLst>
                  <a:ext uri="{FF2B5EF4-FFF2-40B4-BE49-F238E27FC236}">
                    <a16:creationId xmlns:a16="http://schemas.microsoft.com/office/drawing/2014/main" id="{048A3BE7-DDA9-43B0-A6C5-E5E28FE058B4}"/>
                  </a:ext>
                </a:extLst>
              </p:cNvPr>
              <p:cNvSpPr/>
              <p:nvPr/>
            </p:nvSpPr>
            <p:spPr>
              <a:xfrm>
                <a:off x="6143813" y="5795444"/>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3" name="文本框 352">
                <a:extLst>
                  <a:ext uri="{FF2B5EF4-FFF2-40B4-BE49-F238E27FC236}">
                    <a16:creationId xmlns:a16="http://schemas.microsoft.com/office/drawing/2014/main" id="{55B786B6-2B9E-4838-A373-1080474F7702}"/>
                  </a:ext>
                </a:extLst>
              </p:cNvPr>
              <p:cNvSpPr txBox="1"/>
              <p:nvPr/>
            </p:nvSpPr>
            <p:spPr>
              <a:xfrm>
                <a:off x="6555332" y="5787551"/>
                <a:ext cx="1245835"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Known channel</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132" name="直接箭头连接符 131">
              <a:extLst>
                <a:ext uri="{FF2B5EF4-FFF2-40B4-BE49-F238E27FC236}">
                  <a16:creationId xmlns:a16="http://schemas.microsoft.com/office/drawing/2014/main" id="{78247BF9-6E68-48C1-8746-CC347EA63650}"/>
                </a:ext>
              </a:extLst>
            </p:cNvPr>
            <p:cNvCxnSpPr>
              <a:cxnSpLocks/>
            </p:cNvCxnSpPr>
            <p:nvPr/>
          </p:nvCxnSpPr>
          <p:spPr>
            <a:xfrm>
              <a:off x="3751424" y="2245241"/>
              <a:ext cx="187597" cy="0"/>
            </a:xfrm>
            <a:prstGeom prst="straightConnector1">
              <a:avLst/>
            </a:prstGeom>
            <a:ln w="381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C75B5339-1AD9-4AF1-A32F-CFADFF91085F}"/>
                </a:ext>
              </a:extLst>
            </p:cNvPr>
            <p:cNvCxnSpPr>
              <a:cxnSpLocks/>
            </p:cNvCxnSpPr>
            <p:nvPr/>
          </p:nvCxnSpPr>
          <p:spPr>
            <a:xfrm flipH="1" flipV="1">
              <a:off x="1334863" y="1963815"/>
              <a:ext cx="1721537" cy="9723"/>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CE8CC001-F250-4E75-B25C-DBF9C42F4830}"/>
                </a:ext>
              </a:extLst>
            </p:cNvPr>
            <p:cNvCxnSpPr>
              <a:cxnSpLocks/>
            </p:cNvCxnSpPr>
            <p:nvPr/>
          </p:nvCxnSpPr>
          <p:spPr>
            <a:xfrm flipV="1">
              <a:off x="3031333" y="1954508"/>
              <a:ext cx="6280" cy="683558"/>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4FFD3C22-7F76-4F6D-896A-05C7B4A92881}"/>
                </a:ext>
              </a:extLst>
            </p:cNvPr>
            <p:cNvCxnSpPr>
              <a:cxnSpLocks/>
            </p:cNvCxnSpPr>
            <p:nvPr/>
          </p:nvCxnSpPr>
          <p:spPr>
            <a:xfrm flipH="1">
              <a:off x="3013575" y="2630171"/>
              <a:ext cx="711620" cy="1"/>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E440672-104B-4DE7-9DEA-297A21E2302E}"/>
                </a:ext>
              </a:extLst>
            </p:cNvPr>
            <p:cNvCxnSpPr>
              <a:cxnSpLocks/>
            </p:cNvCxnSpPr>
            <p:nvPr/>
          </p:nvCxnSpPr>
          <p:spPr>
            <a:xfrm flipV="1">
              <a:off x="3734767" y="2225470"/>
              <a:ext cx="0" cy="424446"/>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sp>
          <p:nvSpPr>
            <p:cNvPr id="137" name="矩形 136">
              <a:extLst>
                <a:ext uri="{FF2B5EF4-FFF2-40B4-BE49-F238E27FC236}">
                  <a16:creationId xmlns:a16="http://schemas.microsoft.com/office/drawing/2014/main" id="{36B3DEA5-41B5-477B-B2B8-676784BDA788}"/>
                </a:ext>
              </a:extLst>
            </p:cNvPr>
            <p:cNvSpPr/>
            <p:nvPr/>
          </p:nvSpPr>
          <p:spPr>
            <a:xfrm>
              <a:off x="465244" y="3158191"/>
              <a:ext cx="8366083" cy="17367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8" name="组合 137">
              <a:extLst>
                <a:ext uri="{FF2B5EF4-FFF2-40B4-BE49-F238E27FC236}">
                  <a16:creationId xmlns:a16="http://schemas.microsoft.com/office/drawing/2014/main" id="{3BB96074-3DB5-47B9-BB56-14560BA05B3A}"/>
                </a:ext>
              </a:extLst>
            </p:cNvPr>
            <p:cNvGrpSpPr/>
            <p:nvPr/>
          </p:nvGrpSpPr>
          <p:grpSpPr>
            <a:xfrm>
              <a:off x="7121613" y="3381326"/>
              <a:ext cx="1524294" cy="1310455"/>
              <a:chOff x="4261325" y="5116458"/>
              <a:chExt cx="1524294" cy="1310455"/>
            </a:xfrm>
          </p:grpSpPr>
          <p:sp>
            <p:nvSpPr>
              <p:cNvPr id="306" name="矩形 305">
                <a:extLst>
                  <a:ext uri="{FF2B5EF4-FFF2-40B4-BE49-F238E27FC236}">
                    <a16:creationId xmlns:a16="http://schemas.microsoft.com/office/drawing/2014/main" id="{9BC2B60A-D441-4C96-92EF-05062683771A}"/>
                  </a:ext>
                </a:extLst>
              </p:cNvPr>
              <p:cNvSpPr/>
              <p:nvPr/>
            </p:nvSpPr>
            <p:spPr>
              <a:xfrm>
                <a:off x="4261703"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 name="矩形 306">
                <a:extLst>
                  <a:ext uri="{FF2B5EF4-FFF2-40B4-BE49-F238E27FC236}">
                    <a16:creationId xmlns:a16="http://schemas.microsoft.com/office/drawing/2014/main" id="{7859109A-103E-4E84-9F3A-193B290802AA}"/>
                  </a:ext>
                </a:extLst>
              </p:cNvPr>
              <p:cNvSpPr/>
              <p:nvPr/>
            </p:nvSpPr>
            <p:spPr>
              <a:xfrm>
                <a:off x="463898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8" name="矩形 307">
                <a:extLst>
                  <a:ext uri="{FF2B5EF4-FFF2-40B4-BE49-F238E27FC236}">
                    <a16:creationId xmlns:a16="http://schemas.microsoft.com/office/drawing/2014/main" id="{DF076D36-7AC8-476C-A7A8-DE56611454E4}"/>
                  </a:ext>
                </a:extLst>
              </p:cNvPr>
              <p:cNvSpPr/>
              <p:nvPr/>
            </p:nvSpPr>
            <p:spPr>
              <a:xfrm>
                <a:off x="502146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9" name="矩形 308">
                <a:extLst>
                  <a:ext uri="{FF2B5EF4-FFF2-40B4-BE49-F238E27FC236}">
                    <a16:creationId xmlns:a16="http://schemas.microsoft.com/office/drawing/2014/main" id="{CD2BB7ED-D78B-4B4A-9540-A3A040B7F96D}"/>
                  </a:ext>
                </a:extLst>
              </p:cNvPr>
              <p:cNvSpPr/>
              <p:nvPr/>
            </p:nvSpPr>
            <p:spPr>
              <a:xfrm>
                <a:off x="5398737" y="5155173"/>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0" name="矩形 309">
                <a:extLst>
                  <a:ext uri="{FF2B5EF4-FFF2-40B4-BE49-F238E27FC236}">
                    <a16:creationId xmlns:a16="http://schemas.microsoft.com/office/drawing/2014/main" id="{18B65EDB-9979-4567-A093-E49BD531AAFC}"/>
                  </a:ext>
                </a:extLst>
              </p:cNvPr>
              <p:cNvSpPr/>
              <p:nvPr/>
            </p:nvSpPr>
            <p:spPr>
              <a:xfrm>
                <a:off x="4261703"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1" name="矩形 310">
                <a:extLst>
                  <a:ext uri="{FF2B5EF4-FFF2-40B4-BE49-F238E27FC236}">
                    <a16:creationId xmlns:a16="http://schemas.microsoft.com/office/drawing/2014/main" id="{383433FE-F1F0-4964-8676-5B79F90F4C2E}"/>
                  </a:ext>
                </a:extLst>
              </p:cNvPr>
              <p:cNvSpPr/>
              <p:nvPr/>
            </p:nvSpPr>
            <p:spPr>
              <a:xfrm>
                <a:off x="463898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2" name="矩形 311">
                <a:extLst>
                  <a:ext uri="{FF2B5EF4-FFF2-40B4-BE49-F238E27FC236}">
                    <a16:creationId xmlns:a16="http://schemas.microsoft.com/office/drawing/2014/main" id="{9CDC11CB-058F-49CB-A37E-F1C123CE1CE8}"/>
                  </a:ext>
                </a:extLst>
              </p:cNvPr>
              <p:cNvSpPr/>
              <p:nvPr/>
            </p:nvSpPr>
            <p:spPr>
              <a:xfrm>
                <a:off x="502146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3" name="矩形 312">
                <a:extLst>
                  <a:ext uri="{FF2B5EF4-FFF2-40B4-BE49-F238E27FC236}">
                    <a16:creationId xmlns:a16="http://schemas.microsoft.com/office/drawing/2014/main" id="{11CAEF56-EEDF-4974-B6CB-2D76B57C072C}"/>
                  </a:ext>
                </a:extLst>
              </p:cNvPr>
              <p:cNvSpPr/>
              <p:nvPr/>
            </p:nvSpPr>
            <p:spPr>
              <a:xfrm>
                <a:off x="5398737" y="536024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4" name="矩形 313">
                <a:extLst>
                  <a:ext uri="{FF2B5EF4-FFF2-40B4-BE49-F238E27FC236}">
                    <a16:creationId xmlns:a16="http://schemas.microsoft.com/office/drawing/2014/main" id="{E3B2E281-D51D-45B4-A35C-1702107652D7}"/>
                  </a:ext>
                </a:extLst>
              </p:cNvPr>
              <p:cNvSpPr/>
              <p:nvPr/>
            </p:nvSpPr>
            <p:spPr>
              <a:xfrm>
                <a:off x="4261325"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5" name="矩形 314">
                <a:extLst>
                  <a:ext uri="{FF2B5EF4-FFF2-40B4-BE49-F238E27FC236}">
                    <a16:creationId xmlns:a16="http://schemas.microsoft.com/office/drawing/2014/main" id="{B4F6D53F-84C7-4F36-A534-3421B7835D29}"/>
                  </a:ext>
                </a:extLst>
              </p:cNvPr>
              <p:cNvSpPr/>
              <p:nvPr/>
            </p:nvSpPr>
            <p:spPr>
              <a:xfrm>
                <a:off x="463860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6" name="矩形 315">
                <a:extLst>
                  <a:ext uri="{FF2B5EF4-FFF2-40B4-BE49-F238E27FC236}">
                    <a16:creationId xmlns:a16="http://schemas.microsoft.com/office/drawing/2014/main" id="{4C7DB94D-7A56-4C53-8900-58EC13986284}"/>
                  </a:ext>
                </a:extLst>
              </p:cNvPr>
              <p:cNvSpPr/>
              <p:nvPr/>
            </p:nvSpPr>
            <p:spPr>
              <a:xfrm>
                <a:off x="502108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 name="矩形 316">
                <a:extLst>
                  <a:ext uri="{FF2B5EF4-FFF2-40B4-BE49-F238E27FC236}">
                    <a16:creationId xmlns:a16="http://schemas.microsoft.com/office/drawing/2014/main" id="{7A9FCBCF-7C25-4F02-B113-80914743BBC8}"/>
                  </a:ext>
                </a:extLst>
              </p:cNvPr>
              <p:cNvSpPr/>
              <p:nvPr/>
            </p:nvSpPr>
            <p:spPr>
              <a:xfrm>
                <a:off x="5398359" y="576169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8" name="矩形 317">
                <a:extLst>
                  <a:ext uri="{FF2B5EF4-FFF2-40B4-BE49-F238E27FC236}">
                    <a16:creationId xmlns:a16="http://schemas.microsoft.com/office/drawing/2014/main" id="{FE512D0C-AD67-4A9E-A664-94E71C2A27C1}"/>
                  </a:ext>
                </a:extLst>
              </p:cNvPr>
              <p:cNvSpPr/>
              <p:nvPr/>
            </p:nvSpPr>
            <p:spPr>
              <a:xfrm>
                <a:off x="4261325"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9" name="矩形 318">
                <a:extLst>
                  <a:ext uri="{FF2B5EF4-FFF2-40B4-BE49-F238E27FC236}">
                    <a16:creationId xmlns:a16="http://schemas.microsoft.com/office/drawing/2014/main" id="{DA4E913E-B4F8-4430-A757-C70483B2EF98}"/>
                  </a:ext>
                </a:extLst>
              </p:cNvPr>
              <p:cNvSpPr/>
              <p:nvPr/>
            </p:nvSpPr>
            <p:spPr>
              <a:xfrm>
                <a:off x="463860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0" name="矩形 319">
                <a:extLst>
                  <a:ext uri="{FF2B5EF4-FFF2-40B4-BE49-F238E27FC236}">
                    <a16:creationId xmlns:a16="http://schemas.microsoft.com/office/drawing/2014/main" id="{04EFDADB-B501-4120-86C1-1C3FB63716F0}"/>
                  </a:ext>
                </a:extLst>
              </p:cNvPr>
              <p:cNvSpPr/>
              <p:nvPr/>
            </p:nvSpPr>
            <p:spPr>
              <a:xfrm>
                <a:off x="502108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1" name="矩形 320">
                <a:extLst>
                  <a:ext uri="{FF2B5EF4-FFF2-40B4-BE49-F238E27FC236}">
                    <a16:creationId xmlns:a16="http://schemas.microsoft.com/office/drawing/2014/main" id="{53CD6786-4B8C-427C-A9DF-EE3CF8851B70}"/>
                  </a:ext>
                </a:extLst>
              </p:cNvPr>
              <p:cNvSpPr/>
              <p:nvPr/>
            </p:nvSpPr>
            <p:spPr>
              <a:xfrm>
                <a:off x="5398359" y="6157226"/>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2" name="矩形 321">
                <a:extLst>
                  <a:ext uri="{FF2B5EF4-FFF2-40B4-BE49-F238E27FC236}">
                    <a16:creationId xmlns:a16="http://schemas.microsoft.com/office/drawing/2014/main" id="{58B2ED03-2E19-4A8A-A148-FD6CDBE7AD10}"/>
                  </a:ext>
                </a:extLst>
              </p:cNvPr>
              <p:cNvSpPr/>
              <p:nvPr/>
            </p:nvSpPr>
            <p:spPr>
              <a:xfrm>
                <a:off x="4261325"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3" name="矩形 322">
                <a:extLst>
                  <a:ext uri="{FF2B5EF4-FFF2-40B4-BE49-F238E27FC236}">
                    <a16:creationId xmlns:a16="http://schemas.microsoft.com/office/drawing/2014/main" id="{39E293E9-7E4A-45F1-B2A9-095BB025680E}"/>
                  </a:ext>
                </a:extLst>
              </p:cNvPr>
              <p:cNvSpPr/>
              <p:nvPr/>
            </p:nvSpPr>
            <p:spPr>
              <a:xfrm>
                <a:off x="463860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4" name="矩形 323">
                <a:extLst>
                  <a:ext uri="{FF2B5EF4-FFF2-40B4-BE49-F238E27FC236}">
                    <a16:creationId xmlns:a16="http://schemas.microsoft.com/office/drawing/2014/main" id="{34CAAC72-2AFB-494D-96F0-C0C3ADA65686}"/>
                  </a:ext>
                </a:extLst>
              </p:cNvPr>
              <p:cNvSpPr/>
              <p:nvPr/>
            </p:nvSpPr>
            <p:spPr>
              <a:xfrm>
                <a:off x="502108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5" name="矩形 324">
                <a:extLst>
                  <a:ext uri="{FF2B5EF4-FFF2-40B4-BE49-F238E27FC236}">
                    <a16:creationId xmlns:a16="http://schemas.microsoft.com/office/drawing/2014/main" id="{3EEEF7E7-2D09-44FA-A52E-516585441BAB}"/>
                  </a:ext>
                </a:extLst>
              </p:cNvPr>
              <p:cNvSpPr/>
              <p:nvPr/>
            </p:nvSpPr>
            <p:spPr>
              <a:xfrm>
                <a:off x="5398359" y="5563152"/>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6" name="矩形 325">
                <a:extLst>
                  <a:ext uri="{FF2B5EF4-FFF2-40B4-BE49-F238E27FC236}">
                    <a16:creationId xmlns:a16="http://schemas.microsoft.com/office/drawing/2014/main" id="{2ADE5A11-ED50-496B-8063-7374D71AFF9D}"/>
                  </a:ext>
                </a:extLst>
              </p:cNvPr>
              <p:cNvSpPr/>
              <p:nvPr/>
            </p:nvSpPr>
            <p:spPr>
              <a:xfrm>
                <a:off x="4261325"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 name="矩形 326">
                <a:extLst>
                  <a:ext uri="{FF2B5EF4-FFF2-40B4-BE49-F238E27FC236}">
                    <a16:creationId xmlns:a16="http://schemas.microsoft.com/office/drawing/2014/main" id="{E062994A-D367-4AE4-8DDA-9E9619DD8651}"/>
                  </a:ext>
                </a:extLst>
              </p:cNvPr>
              <p:cNvSpPr/>
              <p:nvPr/>
            </p:nvSpPr>
            <p:spPr>
              <a:xfrm>
                <a:off x="463860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8" name="矩形 327">
                <a:extLst>
                  <a:ext uri="{FF2B5EF4-FFF2-40B4-BE49-F238E27FC236}">
                    <a16:creationId xmlns:a16="http://schemas.microsoft.com/office/drawing/2014/main" id="{ECC56AF9-ED60-41E4-88F6-3A9814245101}"/>
                  </a:ext>
                </a:extLst>
              </p:cNvPr>
              <p:cNvSpPr/>
              <p:nvPr/>
            </p:nvSpPr>
            <p:spPr>
              <a:xfrm>
                <a:off x="502108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9" name="矩形 328">
                <a:extLst>
                  <a:ext uri="{FF2B5EF4-FFF2-40B4-BE49-F238E27FC236}">
                    <a16:creationId xmlns:a16="http://schemas.microsoft.com/office/drawing/2014/main" id="{F02AE740-45B0-4D97-9F77-D92158AF980D}"/>
                  </a:ext>
                </a:extLst>
              </p:cNvPr>
              <p:cNvSpPr/>
              <p:nvPr/>
            </p:nvSpPr>
            <p:spPr>
              <a:xfrm>
                <a:off x="5398359" y="595663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0" name="文本框 329">
                <a:extLst>
                  <a:ext uri="{FF2B5EF4-FFF2-40B4-BE49-F238E27FC236}">
                    <a16:creationId xmlns:a16="http://schemas.microsoft.com/office/drawing/2014/main" id="{6FD45368-3F06-4FF5-8968-6145BF26B02B}"/>
                  </a:ext>
                </a:extLst>
              </p:cNvPr>
              <p:cNvSpPr txBox="1"/>
              <p:nvPr/>
            </p:nvSpPr>
            <p:spPr>
              <a:xfrm rot="5400000">
                <a:off x="4309379" y="536854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1" name="文本框 330">
                <a:extLst>
                  <a:ext uri="{FF2B5EF4-FFF2-40B4-BE49-F238E27FC236}">
                    <a16:creationId xmlns:a16="http://schemas.microsoft.com/office/drawing/2014/main" id="{5A3D9F2C-9502-4DA6-8398-19E223BC5E2D}"/>
                  </a:ext>
                </a:extLst>
              </p:cNvPr>
              <p:cNvSpPr txBox="1"/>
              <p:nvPr/>
            </p:nvSpPr>
            <p:spPr>
              <a:xfrm rot="5400000">
                <a:off x="4690379" y="537171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2" name="文本框 331">
                <a:extLst>
                  <a:ext uri="{FF2B5EF4-FFF2-40B4-BE49-F238E27FC236}">
                    <a16:creationId xmlns:a16="http://schemas.microsoft.com/office/drawing/2014/main" id="{AF134B8B-619F-48E1-AAE6-94DF093B53F0}"/>
                  </a:ext>
                </a:extLst>
              </p:cNvPr>
              <p:cNvSpPr txBox="1"/>
              <p:nvPr/>
            </p:nvSpPr>
            <p:spPr>
              <a:xfrm rot="5400000">
                <a:off x="5063458" y="537489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3" name="文本框 332">
                <a:extLst>
                  <a:ext uri="{FF2B5EF4-FFF2-40B4-BE49-F238E27FC236}">
                    <a16:creationId xmlns:a16="http://schemas.microsoft.com/office/drawing/2014/main" id="{A2117FA3-A2F4-4DB4-91BF-1542A2D6A640}"/>
                  </a:ext>
                </a:extLst>
              </p:cNvPr>
              <p:cNvSpPr txBox="1"/>
              <p:nvPr/>
            </p:nvSpPr>
            <p:spPr>
              <a:xfrm rot="5400000">
                <a:off x="4307839" y="577128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4" name="文本框 333">
                <a:extLst>
                  <a:ext uri="{FF2B5EF4-FFF2-40B4-BE49-F238E27FC236}">
                    <a16:creationId xmlns:a16="http://schemas.microsoft.com/office/drawing/2014/main" id="{6692177B-D4E0-4B15-8828-AC7D9BB4C99D}"/>
                  </a:ext>
                </a:extLst>
              </p:cNvPr>
              <p:cNvSpPr txBox="1"/>
              <p:nvPr/>
            </p:nvSpPr>
            <p:spPr>
              <a:xfrm rot="5400000">
                <a:off x="4688839" y="577445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5" name="文本框 334">
                <a:extLst>
                  <a:ext uri="{FF2B5EF4-FFF2-40B4-BE49-F238E27FC236}">
                    <a16:creationId xmlns:a16="http://schemas.microsoft.com/office/drawing/2014/main" id="{4D8F5C63-E3E8-4B80-9276-54EB7EE856C3}"/>
                  </a:ext>
                </a:extLst>
              </p:cNvPr>
              <p:cNvSpPr txBox="1"/>
              <p:nvPr/>
            </p:nvSpPr>
            <p:spPr>
              <a:xfrm rot="5400000">
                <a:off x="5061918" y="577445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6" name="文本框 335">
                <a:extLst>
                  <a:ext uri="{FF2B5EF4-FFF2-40B4-BE49-F238E27FC236}">
                    <a16:creationId xmlns:a16="http://schemas.microsoft.com/office/drawing/2014/main" id="{5EFC19A6-2209-448B-8B60-686DCE298D4C}"/>
                  </a:ext>
                </a:extLst>
              </p:cNvPr>
              <p:cNvSpPr txBox="1"/>
              <p:nvPr/>
            </p:nvSpPr>
            <p:spPr>
              <a:xfrm rot="5400000">
                <a:off x="4307325" y="616907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7" name="文本框 336">
                <a:extLst>
                  <a:ext uri="{FF2B5EF4-FFF2-40B4-BE49-F238E27FC236}">
                    <a16:creationId xmlns:a16="http://schemas.microsoft.com/office/drawing/2014/main" id="{43DFCC6C-E9D8-433E-885E-2164073E37C0}"/>
                  </a:ext>
                </a:extLst>
              </p:cNvPr>
              <p:cNvSpPr txBox="1"/>
              <p:nvPr/>
            </p:nvSpPr>
            <p:spPr>
              <a:xfrm rot="5400000">
                <a:off x="4688325" y="617224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 name="文本框 337">
                <a:extLst>
                  <a:ext uri="{FF2B5EF4-FFF2-40B4-BE49-F238E27FC236}">
                    <a16:creationId xmlns:a16="http://schemas.microsoft.com/office/drawing/2014/main" id="{428D8556-B4EE-42DD-B013-25446C0AE8CE}"/>
                  </a:ext>
                </a:extLst>
              </p:cNvPr>
              <p:cNvSpPr txBox="1"/>
              <p:nvPr/>
            </p:nvSpPr>
            <p:spPr>
              <a:xfrm rot="5400000">
                <a:off x="5061404" y="617224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9" name="文本框 338">
                <a:extLst>
                  <a:ext uri="{FF2B5EF4-FFF2-40B4-BE49-F238E27FC236}">
                    <a16:creationId xmlns:a16="http://schemas.microsoft.com/office/drawing/2014/main" id="{C2B0802F-3EC2-4433-88A5-980F96BFD7CD}"/>
                  </a:ext>
                </a:extLst>
              </p:cNvPr>
              <p:cNvSpPr txBox="1"/>
              <p:nvPr/>
            </p:nvSpPr>
            <p:spPr>
              <a:xfrm rot="5400000">
                <a:off x="5439091" y="537729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0" name="文本框 339">
                <a:extLst>
                  <a:ext uri="{FF2B5EF4-FFF2-40B4-BE49-F238E27FC236}">
                    <a16:creationId xmlns:a16="http://schemas.microsoft.com/office/drawing/2014/main" id="{7E2BE2A0-4633-403A-9861-C48A70C0324C}"/>
                  </a:ext>
                </a:extLst>
              </p:cNvPr>
              <p:cNvSpPr txBox="1"/>
              <p:nvPr/>
            </p:nvSpPr>
            <p:spPr>
              <a:xfrm rot="5400000">
                <a:off x="5446566" y="577128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1" name="文本框 340">
                <a:extLst>
                  <a:ext uri="{FF2B5EF4-FFF2-40B4-BE49-F238E27FC236}">
                    <a16:creationId xmlns:a16="http://schemas.microsoft.com/office/drawing/2014/main" id="{26E2D3B0-C5C4-43F4-9B82-4422F21DF9D7}"/>
                  </a:ext>
                </a:extLst>
              </p:cNvPr>
              <p:cNvSpPr txBox="1"/>
              <p:nvPr/>
            </p:nvSpPr>
            <p:spPr>
              <a:xfrm rot="5400000">
                <a:off x="5441341" y="617161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2" name="组合 341">
                <a:extLst>
                  <a:ext uri="{FF2B5EF4-FFF2-40B4-BE49-F238E27FC236}">
                    <a16:creationId xmlns:a16="http://schemas.microsoft.com/office/drawing/2014/main" id="{C6CC9DE8-EB66-44D3-A40F-6456CF8CD27E}"/>
                  </a:ext>
                </a:extLst>
              </p:cNvPr>
              <p:cNvGrpSpPr/>
              <p:nvPr/>
            </p:nvGrpSpPr>
            <p:grpSpPr>
              <a:xfrm>
                <a:off x="5401743" y="5116458"/>
                <a:ext cx="383876" cy="1079329"/>
                <a:chOff x="6064104" y="1792448"/>
                <a:chExt cx="383876" cy="1079329"/>
              </a:xfrm>
            </p:grpSpPr>
            <p:grpSp>
              <p:nvGrpSpPr>
                <p:cNvPr id="343" name="组合 342">
                  <a:extLst>
                    <a:ext uri="{FF2B5EF4-FFF2-40B4-BE49-F238E27FC236}">
                      <a16:creationId xmlns:a16="http://schemas.microsoft.com/office/drawing/2014/main" id="{6C9BC0F0-0D35-4744-BD0F-E5CD372D0422}"/>
                    </a:ext>
                  </a:extLst>
                </p:cNvPr>
                <p:cNvGrpSpPr/>
                <p:nvPr/>
              </p:nvGrpSpPr>
              <p:grpSpPr>
                <a:xfrm>
                  <a:off x="6064104" y="1792448"/>
                  <a:ext cx="383876" cy="276999"/>
                  <a:chOff x="5402357" y="771108"/>
                  <a:chExt cx="383876" cy="276999"/>
                </a:xfrm>
              </p:grpSpPr>
              <p:sp>
                <p:nvSpPr>
                  <p:cNvPr id="350" name="文本框 349">
                    <a:extLst>
                      <a:ext uri="{FF2B5EF4-FFF2-40B4-BE49-F238E27FC236}">
                        <a16:creationId xmlns:a16="http://schemas.microsoft.com/office/drawing/2014/main" id="{723179DD-EBD5-4040-8C58-CC42B5BEDF47}"/>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51" name="对象 350">
                        <a:extLst>
                          <a:ext uri="{FF2B5EF4-FFF2-40B4-BE49-F238E27FC236}">
                            <a16:creationId xmlns:a16="http://schemas.microsoft.com/office/drawing/2014/main" id="{643F1C45-9375-4E87-BDDD-9D28F746CBB7}"/>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1" name="Equation" r:id="rId55" imgW="190440" imgH="228600" progId="Equation.DSMT4">
                              <p:embed/>
                            </p:oleObj>
                          </mc:Choice>
                          <mc:Fallback>
                            <p:oleObj name="Equation" r:id="rId55" imgW="190440" imgH="228600" progId="Equation.DSMT4">
                              <p:embed/>
                              <p:pic>
                                <p:nvPicPr>
                                  <p:cNvPr id="1076" name="对象 1075">
                                    <a:extLst>
                                      <a:ext uri="{FF2B5EF4-FFF2-40B4-BE49-F238E27FC236}">
                                        <a16:creationId xmlns:a16="http://schemas.microsoft.com/office/drawing/2014/main" id="{943D1680-487E-4145-A78F-9068C1E8E6B2}"/>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76" name="对象 1075">
                        <a:extLst>
                          <a:ext uri="{FF2B5EF4-FFF2-40B4-BE49-F238E27FC236}">
                            <a16:creationId xmlns:a16="http://schemas.microsoft.com/office/drawing/2014/main" id="{943D1680-487E-4145-A78F-9068C1E8E6B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2" name="Equation" r:id="rId56" imgW="190440" imgH="228600" progId="Equation.DSMT4">
                              <p:embed/>
                            </p:oleObj>
                          </mc:Choice>
                          <mc:Fallback>
                            <p:oleObj name="Equation" r:id="rId56" imgW="190440" imgH="228600" progId="Equation.DSMT4">
                              <p:embed/>
                              <p:pic>
                                <p:nvPicPr>
                                  <p:cNvPr id="1076" name="对象 1075">
                                    <a:extLst>
                                      <a:ext uri="{FF2B5EF4-FFF2-40B4-BE49-F238E27FC236}">
                                        <a16:creationId xmlns:a16="http://schemas.microsoft.com/office/drawing/2014/main" id="{943D1680-487E-4145-A78F-9068C1E8E6B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344" name="组合 343">
                  <a:extLst>
                    <a:ext uri="{FF2B5EF4-FFF2-40B4-BE49-F238E27FC236}">
                      <a16:creationId xmlns:a16="http://schemas.microsoft.com/office/drawing/2014/main" id="{FF7A13B9-DAE3-4DF6-B041-17FB00FBE29F}"/>
                    </a:ext>
                  </a:extLst>
                </p:cNvPr>
                <p:cNvGrpSpPr/>
                <p:nvPr/>
              </p:nvGrpSpPr>
              <p:grpSpPr>
                <a:xfrm>
                  <a:off x="6064104" y="2204117"/>
                  <a:ext cx="383876" cy="276999"/>
                  <a:chOff x="5402357" y="771108"/>
                  <a:chExt cx="383876" cy="276999"/>
                </a:xfrm>
              </p:grpSpPr>
              <p:sp>
                <p:nvSpPr>
                  <p:cNvPr id="348" name="文本框 347">
                    <a:extLst>
                      <a:ext uri="{FF2B5EF4-FFF2-40B4-BE49-F238E27FC236}">
                        <a16:creationId xmlns:a16="http://schemas.microsoft.com/office/drawing/2014/main" id="{48C11E77-1E1E-44C8-BF62-7C1DEC73851B}"/>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49" name="对象 348">
                        <a:extLst>
                          <a:ext uri="{FF2B5EF4-FFF2-40B4-BE49-F238E27FC236}">
                            <a16:creationId xmlns:a16="http://schemas.microsoft.com/office/drawing/2014/main" id="{49D8EAD3-8686-4014-AAB8-FD83412FECF0}"/>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2" name="Equation" r:id="rId57" imgW="190440" imgH="228600" progId="Equation.DSMT4">
                              <p:embed/>
                            </p:oleObj>
                          </mc:Choice>
                          <mc:Fallback>
                            <p:oleObj name="Equation" r:id="rId57" imgW="190440" imgH="228600" progId="Equation.DSMT4">
                              <p:embed/>
                              <p:pic>
                                <p:nvPicPr>
                                  <p:cNvPr id="1074" name="对象 1073">
                                    <a:extLst>
                                      <a:ext uri="{FF2B5EF4-FFF2-40B4-BE49-F238E27FC236}">
                                        <a16:creationId xmlns:a16="http://schemas.microsoft.com/office/drawing/2014/main" id="{74AE9261-C065-4027-93DD-62333CAC5C11}"/>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74" name="对象 1073">
                        <a:extLst>
                          <a:ext uri="{FF2B5EF4-FFF2-40B4-BE49-F238E27FC236}">
                            <a16:creationId xmlns:a16="http://schemas.microsoft.com/office/drawing/2014/main" id="{74AE9261-C065-4027-93DD-62333CAC5C11}"/>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3" name="Equation" r:id="rId58" imgW="190440" imgH="228600" progId="Equation.DSMT4">
                              <p:embed/>
                            </p:oleObj>
                          </mc:Choice>
                          <mc:Fallback>
                            <p:oleObj name="Equation" r:id="rId58" imgW="190440" imgH="228600" progId="Equation.DSMT4">
                              <p:embed/>
                              <p:pic>
                                <p:nvPicPr>
                                  <p:cNvPr id="1074" name="对象 1073">
                                    <a:extLst>
                                      <a:ext uri="{FF2B5EF4-FFF2-40B4-BE49-F238E27FC236}">
                                        <a16:creationId xmlns:a16="http://schemas.microsoft.com/office/drawing/2014/main" id="{74AE9261-C065-4027-93DD-62333CAC5C11}"/>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345" name="组合 344">
                  <a:extLst>
                    <a:ext uri="{FF2B5EF4-FFF2-40B4-BE49-F238E27FC236}">
                      <a16:creationId xmlns:a16="http://schemas.microsoft.com/office/drawing/2014/main" id="{B799149C-5235-4832-B599-3DCFC6E282B7}"/>
                    </a:ext>
                  </a:extLst>
                </p:cNvPr>
                <p:cNvGrpSpPr/>
                <p:nvPr/>
              </p:nvGrpSpPr>
              <p:grpSpPr>
                <a:xfrm>
                  <a:off x="6064104" y="2594778"/>
                  <a:ext cx="383876" cy="276999"/>
                  <a:chOff x="5402357" y="771108"/>
                  <a:chExt cx="383876" cy="276999"/>
                </a:xfrm>
              </p:grpSpPr>
              <p:sp>
                <p:nvSpPr>
                  <p:cNvPr id="346" name="文本框 345">
                    <a:extLst>
                      <a:ext uri="{FF2B5EF4-FFF2-40B4-BE49-F238E27FC236}">
                        <a16:creationId xmlns:a16="http://schemas.microsoft.com/office/drawing/2014/main" id="{BC725C8E-7B7A-44EF-8ECD-E3F930E3BE22}"/>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47" name="对象 346">
                        <a:extLst>
                          <a:ext uri="{FF2B5EF4-FFF2-40B4-BE49-F238E27FC236}">
                            <a16:creationId xmlns:a16="http://schemas.microsoft.com/office/drawing/2014/main" id="{2671F9A1-2922-4CD5-96AC-48DF21B6502B}"/>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3" name="Equation" r:id="rId59" imgW="190440" imgH="228600" progId="Equation.DSMT4">
                              <p:embed/>
                            </p:oleObj>
                          </mc:Choice>
                          <mc:Fallback>
                            <p:oleObj name="Equation" r:id="rId59" imgW="190440" imgH="228600" progId="Equation.DSMT4">
                              <p:embed/>
                              <p:pic>
                                <p:nvPicPr>
                                  <p:cNvPr id="1072" name="对象 1071">
                                    <a:extLst>
                                      <a:ext uri="{FF2B5EF4-FFF2-40B4-BE49-F238E27FC236}">
                                        <a16:creationId xmlns:a16="http://schemas.microsoft.com/office/drawing/2014/main" id="{7EECC748-46FB-4020-A8BB-0857D59A3E62}"/>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1072" name="对象 1071">
                        <a:extLst>
                          <a:ext uri="{FF2B5EF4-FFF2-40B4-BE49-F238E27FC236}">
                            <a16:creationId xmlns:a16="http://schemas.microsoft.com/office/drawing/2014/main" id="{7EECC748-46FB-4020-A8BB-0857D59A3E6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4" name="Equation" r:id="rId60" imgW="190440" imgH="228600" progId="Equation.DSMT4">
                              <p:embed/>
                            </p:oleObj>
                          </mc:Choice>
                          <mc:Fallback>
                            <p:oleObj name="Equation" r:id="rId60" imgW="190440" imgH="228600" progId="Equation.DSMT4">
                              <p:embed/>
                              <p:pic>
                                <p:nvPicPr>
                                  <p:cNvPr id="1072" name="对象 1071">
                                    <a:extLst>
                                      <a:ext uri="{FF2B5EF4-FFF2-40B4-BE49-F238E27FC236}">
                                        <a16:creationId xmlns:a16="http://schemas.microsoft.com/office/drawing/2014/main" id="{7EECC748-46FB-4020-A8BB-0857D59A3E6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grpSp>
        <p:sp>
          <p:nvSpPr>
            <p:cNvPr id="139" name="文本框 138">
              <a:extLst>
                <a:ext uri="{FF2B5EF4-FFF2-40B4-BE49-F238E27FC236}">
                  <a16:creationId xmlns:a16="http://schemas.microsoft.com/office/drawing/2014/main" id="{70DF8B7B-6F8C-4922-BBE8-FF736AB0CFF4}"/>
                </a:ext>
              </a:extLst>
            </p:cNvPr>
            <p:cNvSpPr txBox="1"/>
            <p:nvPr/>
          </p:nvSpPr>
          <p:spPr>
            <a:xfrm rot="5400000">
              <a:off x="1240133" y="442743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文本框 139">
              <a:extLst>
                <a:ext uri="{FF2B5EF4-FFF2-40B4-BE49-F238E27FC236}">
                  <a16:creationId xmlns:a16="http://schemas.microsoft.com/office/drawing/2014/main" id="{C1764634-B850-45BB-8FFE-F517C8545D2C}"/>
                </a:ext>
              </a:extLst>
            </p:cNvPr>
            <p:cNvSpPr txBox="1"/>
            <p:nvPr/>
          </p:nvSpPr>
          <p:spPr>
            <a:xfrm rot="5400000">
              <a:off x="1617649" y="443106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文本框 140">
              <a:extLst>
                <a:ext uri="{FF2B5EF4-FFF2-40B4-BE49-F238E27FC236}">
                  <a16:creationId xmlns:a16="http://schemas.microsoft.com/office/drawing/2014/main" id="{EE0B044E-8354-418A-88FC-8D56FE1427E2}"/>
                </a:ext>
              </a:extLst>
            </p:cNvPr>
            <p:cNvSpPr txBox="1"/>
            <p:nvPr/>
          </p:nvSpPr>
          <p:spPr>
            <a:xfrm rot="5400000">
              <a:off x="2003473" y="443067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2" name="组合 141">
              <a:extLst>
                <a:ext uri="{FF2B5EF4-FFF2-40B4-BE49-F238E27FC236}">
                  <a16:creationId xmlns:a16="http://schemas.microsoft.com/office/drawing/2014/main" id="{86593BEB-0082-40EE-A185-E92940DC965A}"/>
                </a:ext>
              </a:extLst>
            </p:cNvPr>
            <p:cNvGrpSpPr/>
            <p:nvPr/>
          </p:nvGrpSpPr>
          <p:grpSpPr>
            <a:xfrm>
              <a:off x="3166648" y="3420041"/>
              <a:ext cx="1514878" cy="1271740"/>
              <a:chOff x="4502939" y="2617030"/>
              <a:chExt cx="1514878" cy="1271740"/>
            </a:xfrm>
          </p:grpSpPr>
          <p:sp>
            <p:nvSpPr>
              <p:cNvPr id="270" name="矩形 269">
                <a:extLst>
                  <a:ext uri="{FF2B5EF4-FFF2-40B4-BE49-F238E27FC236}">
                    <a16:creationId xmlns:a16="http://schemas.microsoft.com/office/drawing/2014/main" id="{B69CE4B6-6478-4B8C-BC81-BB1BE6556FFE}"/>
                  </a:ext>
                </a:extLst>
              </p:cNvPr>
              <p:cNvSpPr/>
              <p:nvPr/>
            </p:nvSpPr>
            <p:spPr>
              <a:xfrm>
                <a:off x="4503317"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1" name="矩形 270">
                <a:extLst>
                  <a:ext uri="{FF2B5EF4-FFF2-40B4-BE49-F238E27FC236}">
                    <a16:creationId xmlns:a16="http://schemas.microsoft.com/office/drawing/2014/main" id="{D609DEB0-F5CC-4206-89CE-719B4A1FEBBC}"/>
                  </a:ext>
                </a:extLst>
              </p:cNvPr>
              <p:cNvSpPr/>
              <p:nvPr/>
            </p:nvSpPr>
            <p:spPr>
              <a:xfrm>
                <a:off x="4880594" y="2617030"/>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2" name="矩形 271">
                <a:extLst>
                  <a:ext uri="{FF2B5EF4-FFF2-40B4-BE49-F238E27FC236}">
                    <a16:creationId xmlns:a16="http://schemas.microsoft.com/office/drawing/2014/main" id="{CBEFD0BC-CAF5-42D2-BAD2-F2409832CC11}"/>
                  </a:ext>
                </a:extLst>
              </p:cNvPr>
              <p:cNvSpPr/>
              <p:nvPr/>
            </p:nvSpPr>
            <p:spPr>
              <a:xfrm>
                <a:off x="5263074"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3" name="矩形 272">
                <a:extLst>
                  <a:ext uri="{FF2B5EF4-FFF2-40B4-BE49-F238E27FC236}">
                    <a16:creationId xmlns:a16="http://schemas.microsoft.com/office/drawing/2014/main" id="{A71DB6DE-D54A-4555-8190-7174557F1635}"/>
                  </a:ext>
                </a:extLst>
              </p:cNvPr>
              <p:cNvSpPr/>
              <p:nvPr/>
            </p:nvSpPr>
            <p:spPr>
              <a:xfrm>
                <a:off x="5640351"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4" name="矩形 273">
                <a:extLst>
                  <a:ext uri="{FF2B5EF4-FFF2-40B4-BE49-F238E27FC236}">
                    <a16:creationId xmlns:a16="http://schemas.microsoft.com/office/drawing/2014/main" id="{BEAC9DDE-299D-4385-A32F-D05E12AA5D81}"/>
                  </a:ext>
                </a:extLst>
              </p:cNvPr>
              <p:cNvSpPr/>
              <p:nvPr/>
            </p:nvSpPr>
            <p:spPr>
              <a:xfrm>
                <a:off x="4503317"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5" name="矩形 274">
                <a:extLst>
                  <a:ext uri="{FF2B5EF4-FFF2-40B4-BE49-F238E27FC236}">
                    <a16:creationId xmlns:a16="http://schemas.microsoft.com/office/drawing/2014/main" id="{E25EB183-1C15-4ACB-BDDB-D900DEB1E306}"/>
                  </a:ext>
                </a:extLst>
              </p:cNvPr>
              <p:cNvSpPr/>
              <p:nvPr/>
            </p:nvSpPr>
            <p:spPr>
              <a:xfrm>
                <a:off x="4880594" y="282210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6" name="矩形 275">
                <a:extLst>
                  <a:ext uri="{FF2B5EF4-FFF2-40B4-BE49-F238E27FC236}">
                    <a16:creationId xmlns:a16="http://schemas.microsoft.com/office/drawing/2014/main" id="{15C44AEA-418B-4FAF-92C7-F026C3FB3F71}"/>
                  </a:ext>
                </a:extLst>
              </p:cNvPr>
              <p:cNvSpPr/>
              <p:nvPr/>
            </p:nvSpPr>
            <p:spPr>
              <a:xfrm>
                <a:off x="5263074"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7" name="矩形 276">
                <a:extLst>
                  <a:ext uri="{FF2B5EF4-FFF2-40B4-BE49-F238E27FC236}">
                    <a16:creationId xmlns:a16="http://schemas.microsoft.com/office/drawing/2014/main" id="{79828501-9CFC-4CC4-A5D2-E239EBE605B8}"/>
                  </a:ext>
                </a:extLst>
              </p:cNvPr>
              <p:cNvSpPr/>
              <p:nvPr/>
            </p:nvSpPr>
            <p:spPr>
              <a:xfrm>
                <a:off x="5640351"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8" name="矩形 277">
                <a:extLst>
                  <a:ext uri="{FF2B5EF4-FFF2-40B4-BE49-F238E27FC236}">
                    <a16:creationId xmlns:a16="http://schemas.microsoft.com/office/drawing/2014/main" id="{5EC9D84C-D6EB-4D87-980A-D2EEFBD41E38}"/>
                  </a:ext>
                </a:extLst>
              </p:cNvPr>
              <p:cNvSpPr/>
              <p:nvPr/>
            </p:nvSpPr>
            <p:spPr>
              <a:xfrm>
                <a:off x="4502939"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9" name="矩形 278">
                <a:extLst>
                  <a:ext uri="{FF2B5EF4-FFF2-40B4-BE49-F238E27FC236}">
                    <a16:creationId xmlns:a16="http://schemas.microsoft.com/office/drawing/2014/main" id="{3297D580-AAA1-4B8C-AF6D-3BD1F3187FF3}"/>
                  </a:ext>
                </a:extLst>
              </p:cNvPr>
              <p:cNvSpPr/>
              <p:nvPr/>
            </p:nvSpPr>
            <p:spPr>
              <a:xfrm>
                <a:off x="4880216" y="322355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0" name="矩形 279">
                <a:extLst>
                  <a:ext uri="{FF2B5EF4-FFF2-40B4-BE49-F238E27FC236}">
                    <a16:creationId xmlns:a16="http://schemas.microsoft.com/office/drawing/2014/main" id="{A2CCC3B9-F069-4E6B-BF7C-87DC41D84B4A}"/>
                  </a:ext>
                </a:extLst>
              </p:cNvPr>
              <p:cNvSpPr/>
              <p:nvPr/>
            </p:nvSpPr>
            <p:spPr>
              <a:xfrm>
                <a:off x="5262696"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1" name="矩形 280">
                <a:extLst>
                  <a:ext uri="{FF2B5EF4-FFF2-40B4-BE49-F238E27FC236}">
                    <a16:creationId xmlns:a16="http://schemas.microsoft.com/office/drawing/2014/main" id="{1B0C90A3-E6C7-4F1F-B4C8-F705B622B52C}"/>
                  </a:ext>
                </a:extLst>
              </p:cNvPr>
              <p:cNvSpPr/>
              <p:nvPr/>
            </p:nvSpPr>
            <p:spPr>
              <a:xfrm>
                <a:off x="5639973"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2" name="矩形 281">
                <a:extLst>
                  <a:ext uri="{FF2B5EF4-FFF2-40B4-BE49-F238E27FC236}">
                    <a16:creationId xmlns:a16="http://schemas.microsoft.com/office/drawing/2014/main" id="{2C8A07C2-78DF-4A09-88FA-930717570CF8}"/>
                  </a:ext>
                </a:extLst>
              </p:cNvPr>
              <p:cNvSpPr/>
              <p:nvPr/>
            </p:nvSpPr>
            <p:spPr>
              <a:xfrm>
                <a:off x="4502939"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3" name="矩形 282">
                <a:extLst>
                  <a:ext uri="{FF2B5EF4-FFF2-40B4-BE49-F238E27FC236}">
                    <a16:creationId xmlns:a16="http://schemas.microsoft.com/office/drawing/2014/main" id="{5CF7BAB1-8585-4EEB-A88A-B9EF416236B9}"/>
                  </a:ext>
                </a:extLst>
              </p:cNvPr>
              <p:cNvSpPr/>
              <p:nvPr/>
            </p:nvSpPr>
            <p:spPr>
              <a:xfrm>
                <a:off x="4880216" y="3619083"/>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4" name="矩形 283">
                <a:extLst>
                  <a:ext uri="{FF2B5EF4-FFF2-40B4-BE49-F238E27FC236}">
                    <a16:creationId xmlns:a16="http://schemas.microsoft.com/office/drawing/2014/main" id="{1A9E88B0-C862-4A96-B8F2-450D47559100}"/>
                  </a:ext>
                </a:extLst>
              </p:cNvPr>
              <p:cNvSpPr/>
              <p:nvPr/>
            </p:nvSpPr>
            <p:spPr>
              <a:xfrm>
                <a:off x="5262696"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5" name="矩形 284">
                <a:extLst>
                  <a:ext uri="{FF2B5EF4-FFF2-40B4-BE49-F238E27FC236}">
                    <a16:creationId xmlns:a16="http://schemas.microsoft.com/office/drawing/2014/main" id="{C1AF6A95-9910-4A21-BD88-85A7F1F432E3}"/>
                  </a:ext>
                </a:extLst>
              </p:cNvPr>
              <p:cNvSpPr/>
              <p:nvPr/>
            </p:nvSpPr>
            <p:spPr>
              <a:xfrm>
                <a:off x="5639973"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 name="矩形 285">
                <a:extLst>
                  <a:ext uri="{FF2B5EF4-FFF2-40B4-BE49-F238E27FC236}">
                    <a16:creationId xmlns:a16="http://schemas.microsoft.com/office/drawing/2014/main" id="{3CE70D6F-8E63-465B-B07D-2194825E1FF7}"/>
                  </a:ext>
                </a:extLst>
              </p:cNvPr>
              <p:cNvSpPr/>
              <p:nvPr/>
            </p:nvSpPr>
            <p:spPr>
              <a:xfrm>
                <a:off x="4502939"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7" name="矩形 286">
                <a:extLst>
                  <a:ext uri="{FF2B5EF4-FFF2-40B4-BE49-F238E27FC236}">
                    <a16:creationId xmlns:a16="http://schemas.microsoft.com/office/drawing/2014/main" id="{D58B7E90-212F-4441-9026-3889F9DB0EE2}"/>
                  </a:ext>
                </a:extLst>
              </p:cNvPr>
              <p:cNvSpPr/>
              <p:nvPr/>
            </p:nvSpPr>
            <p:spPr>
              <a:xfrm>
                <a:off x="4880216" y="3025009"/>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8" name="矩形 287">
                <a:extLst>
                  <a:ext uri="{FF2B5EF4-FFF2-40B4-BE49-F238E27FC236}">
                    <a16:creationId xmlns:a16="http://schemas.microsoft.com/office/drawing/2014/main" id="{44CE6D31-6F2E-4600-8694-4D83015075A4}"/>
                  </a:ext>
                </a:extLst>
              </p:cNvPr>
              <p:cNvSpPr/>
              <p:nvPr/>
            </p:nvSpPr>
            <p:spPr>
              <a:xfrm>
                <a:off x="5262696"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9" name="矩形 288">
                <a:extLst>
                  <a:ext uri="{FF2B5EF4-FFF2-40B4-BE49-F238E27FC236}">
                    <a16:creationId xmlns:a16="http://schemas.microsoft.com/office/drawing/2014/main" id="{A30B758D-738C-4823-85AC-31A73FE718C7}"/>
                  </a:ext>
                </a:extLst>
              </p:cNvPr>
              <p:cNvSpPr/>
              <p:nvPr/>
            </p:nvSpPr>
            <p:spPr>
              <a:xfrm>
                <a:off x="5639973"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0" name="矩形 289">
                <a:extLst>
                  <a:ext uri="{FF2B5EF4-FFF2-40B4-BE49-F238E27FC236}">
                    <a16:creationId xmlns:a16="http://schemas.microsoft.com/office/drawing/2014/main" id="{079BEE20-4A47-4367-A928-05B17ADC7B9A}"/>
                  </a:ext>
                </a:extLst>
              </p:cNvPr>
              <p:cNvSpPr/>
              <p:nvPr/>
            </p:nvSpPr>
            <p:spPr>
              <a:xfrm>
                <a:off x="4502939"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1" name="矩形 290">
                <a:extLst>
                  <a:ext uri="{FF2B5EF4-FFF2-40B4-BE49-F238E27FC236}">
                    <a16:creationId xmlns:a16="http://schemas.microsoft.com/office/drawing/2014/main" id="{949601EA-E0BE-432B-B71A-6E646800FB31}"/>
                  </a:ext>
                </a:extLst>
              </p:cNvPr>
              <p:cNvSpPr/>
              <p:nvPr/>
            </p:nvSpPr>
            <p:spPr>
              <a:xfrm>
                <a:off x="4880216" y="3418491"/>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2" name="矩形 291">
                <a:extLst>
                  <a:ext uri="{FF2B5EF4-FFF2-40B4-BE49-F238E27FC236}">
                    <a16:creationId xmlns:a16="http://schemas.microsoft.com/office/drawing/2014/main" id="{3AD8ED90-9C3F-499C-BE8D-8267AE65A3DA}"/>
                  </a:ext>
                </a:extLst>
              </p:cNvPr>
              <p:cNvSpPr/>
              <p:nvPr/>
            </p:nvSpPr>
            <p:spPr>
              <a:xfrm>
                <a:off x="5262696"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3" name="矩形 292">
                <a:extLst>
                  <a:ext uri="{FF2B5EF4-FFF2-40B4-BE49-F238E27FC236}">
                    <a16:creationId xmlns:a16="http://schemas.microsoft.com/office/drawing/2014/main" id="{5D1A8685-401A-4723-9B65-1A3979F01B5B}"/>
                  </a:ext>
                </a:extLst>
              </p:cNvPr>
              <p:cNvSpPr/>
              <p:nvPr/>
            </p:nvSpPr>
            <p:spPr>
              <a:xfrm>
                <a:off x="5639973"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4" name="文本框 293">
                <a:extLst>
                  <a:ext uri="{FF2B5EF4-FFF2-40B4-BE49-F238E27FC236}">
                    <a16:creationId xmlns:a16="http://schemas.microsoft.com/office/drawing/2014/main" id="{5FC51419-C191-4904-A8A7-BFB422C41E16}"/>
                  </a:ext>
                </a:extLst>
              </p:cNvPr>
              <p:cNvSpPr txBox="1"/>
              <p:nvPr/>
            </p:nvSpPr>
            <p:spPr>
              <a:xfrm rot="5400000">
                <a:off x="4550993" y="283040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5" name="文本框 294">
                <a:extLst>
                  <a:ext uri="{FF2B5EF4-FFF2-40B4-BE49-F238E27FC236}">
                    <a16:creationId xmlns:a16="http://schemas.microsoft.com/office/drawing/2014/main" id="{3B5B7BA5-63F3-4E7D-9A2D-6143D0B07684}"/>
                  </a:ext>
                </a:extLst>
              </p:cNvPr>
              <p:cNvSpPr txBox="1"/>
              <p:nvPr/>
            </p:nvSpPr>
            <p:spPr>
              <a:xfrm rot="5400000">
                <a:off x="4931993" y="283357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6" name="文本框 295">
                <a:extLst>
                  <a:ext uri="{FF2B5EF4-FFF2-40B4-BE49-F238E27FC236}">
                    <a16:creationId xmlns:a16="http://schemas.microsoft.com/office/drawing/2014/main" id="{F2590838-F2EE-45FF-9B9B-3EA389A16A2F}"/>
                  </a:ext>
                </a:extLst>
              </p:cNvPr>
              <p:cNvSpPr txBox="1"/>
              <p:nvPr/>
            </p:nvSpPr>
            <p:spPr>
              <a:xfrm rot="5400000">
                <a:off x="5305072" y="283675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 name="文本框 296">
                <a:extLst>
                  <a:ext uri="{FF2B5EF4-FFF2-40B4-BE49-F238E27FC236}">
                    <a16:creationId xmlns:a16="http://schemas.microsoft.com/office/drawing/2014/main" id="{BD7ACD18-D37F-4683-BA09-AE7703A43599}"/>
                  </a:ext>
                </a:extLst>
              </p:cNvPr>
              <p:cNvSpPr txBox="1"/>
              <p:nvPr/>
            </p:nvSpPr>
            <p:spPr>
              <a:xfrm rot="5400000">
                <a:off x="4549453" y="323313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8" name="文本框 297">
                <a:extLst>
                  <a:ext uri="{FF2B5EF4-FFF2-40B4-BE49-F238E27FC236}">
                    <a16:creationId xmlns:a16="http://schemas.microsoft.com/office/drawing/2014/main" id="{2221CA7A-F8D1-43D8-8095-780B0945439F}"/>
                  </a:ext>
                </a:extLst>
              </p:cNvPr>
              <p:cNvSpPr txBox="1"/>
              <p:nvPr/>
            </p:nvSpPr>
            <p:spPr>
              <a:xfrm rot="5400000">
                <a:off x="4930453" y="323631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9" name="文本框 298">
                <a:extLst>
                  <a:ext uri="{FF2B5EF4-FFF2-40B4-BE49-F238E27FC236}">
                    <a16:creationId xmlns:a16="http://schemas.microsoft.com/office/drawing/2014/main" id="{02A21876-DC67-4491-A813-6A6408623C13}"/>
                  </a:ext>
                </a:extLst>
              </p:cNvPr>
              <p:cNvSpPr txBox="1"/>
              <p:nvPr/>
            </p:nvSpPr>
            <p:spPr>
              <a:xfrm rot="5400000">
                <a:off x="5303532" y="323631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0" name="文本框 299">
                <a:extLst>
                  <a:ext uri="{FF2B5EF4-FFF2-40B4-BE49-F238E27FC236}">
                    <a16:creationId xmlns:a16="http://schemas.microsoft.com/office/drawing/2014/main" id="{31D6ABF0-84FE-4611-BD1D-AD1F29ED9C44}"/>
                  </a:ext>
                </a:extLst>
              </p:cNvPr>
              <p:cNvSpPr txBox="1"/>
              <p:nvPr/>
            </p:nvSpPr>
            <p:spPr>
              <a:xfrm rot="5400000">
                <a:off x="4548939" y="363092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1" name="文本框 300">
                <a:extLst>
                  <a:ext uri="{FF2B5EF4-FFF2-40B4-BE49-F238E27FC236}">
                    <a16:creationId xmlns:a16="http://schemas.microsoft.com/office/drawing/2014/main" id="{3EBA9024-8B33-4A28-892E-5C112CC66E2D}"/>
                  </a:ext>
                </a:extLst>
              </p:cNvPr>
              <p:cNvSpPr txBox="1"/>
              <p:nvPr/>
            </p:nvSpPr>
            <p:spPr>
              <a:xfrm rot="5400000">
                <a:off x="4929939" y="363410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2" name="文本框 301">
                <a:extLst>
                  <a:ext uri="{FF2B5EF4-FFF2-40B4-BE49-F238E27FC236}">
                    <a16:creationId xmlns:a16="http://schemas.microsoft.com/office/drawing/2014/main" id="{689F1CEE-CC6D-48DA-A2FE-763C19AE5E8B}"/>
                  </a:ext>
                </a:extLst>
              </p:cNvPr>
              <p:cNvSpPr txBox="1"/>
              <p:nvPr/>
            </p:nvSpPr>
            <p:spPr>
              <a:xfrm rot="5400000">
                <a:off x="5303018" y="363410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3" name="文本框 302">
                <a:extLst>
                  <a:ext uri="{FF2B5EF4-FFF2-40B4-BE49-F238E27FC236}">
                    <a16:creationId xmlns:a16="http://schemas.microsoft.com/office/drawing/2014/main" id="{CED4F7F5-09AA-4E5F-8A26-63FB6D5697BD}"/>
                  </a:ext>
                </a:extLst>
              </p:cNvPr>
              <p:cNvSpPr txBox="1"/>
              <p:nvPr/>
            </p:nvSpPr>
            <p:spPr>
              <a:xfrm rot="5400000">
                <a:off x="5680705" y="283915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4" name="文本框 303">
                <a:extLst>
                  <a:ext uri="{FF2B5EF4-FFF2-40B4-BE49-F238E27FC236}">
                    <a16:creationId xmlns:a16="http://schemas.microsoft.com/office/drawing/2014/main" id="{10BB2809-999A-45CD-A70D-7F631F91AA61}"/>
                  </a:ext>
                </a:extLst>
              </p:cNvPr>
              <p:cNvSpPr txBox="1"/>
              <p:nvPr/>
            </p:nvSpPr>
            <p:spPr>
              <a:xfrm rot="5400000">
                <a:off x="5688180" y="323313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5" name="文本框 304">
                <a:extLst>
                  <a:ext uri="{FF2B5EF4-FFF2-40B4-BE49-F238E27FC236}">
                    <a16:creationId xmlns:a16="http://schemas.microsoft.com/office/drawing/2014/main" id="{87369029-8666-45E6-9F9F-02FEF06A2CC9}"/>
                  </a:ext>
                </a:extLst>
              </p:cNvPr>
              <p:cNvSpPr txBox="1"/>
              <p:nvPr/>
            </p:nvSpPr>
            <p:spPr>
              <a:xfrm rot="5400000">
                <a:off x="5682955" y="363347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3" name="组合 142">
              <a:extLst>
                <a:ext uri="{FF2B5EF4-FFF2-40B4-BE49-F238E27FC236}">
                  <a16:creationId xmlns:a16="http://schemas.microsoft.com/office/drawing/2014/main" id="{91E56C65-F918-4045-A1D9-1A90F56EBF76}"/>
                </a:ext>
              </a:extLst>
            </p:cNvPr>
            <p:cNvGrpSpPr/>
            <p:nvPr/>
          </p:nvGrpSpPr>
          <p:grpSpPr>
            <a:xfrm>
              <a:off x="5144130" y="3420041"/>
              <a:ext cx="1514878" cy="1271740"/>
              <a:chOff x="7097091" y="2617030"/>
              <a:chExt cx="1514878" cy="1271740"/>
            </a:xfrm>
          </p:grpSpPr>
          <p:sp>
            <p:nvSpPr>
              <p:cNvPr id="234" name="矩形 233">
                <a:extLst>
                  <a:ext uri="{FF2B5EF4-FFF2-40B4-BE49-F238E27FC236}">
                    <a16:creationId xmlns:a16="http://schemas.microsoft.com/office/drawing/2014/main" id="{39AB986B-C201-4377-82EC-DE597ED7010E}"/>
                  </a:ext>
                </a:extLst>
              </p:cNvPr>
              <p:cNvSpPr/>
              <p:nvPr/>
            </p:nvSpPr>
            <p:spPr>
              <a:xfrm>
                <a:off x="7097469"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5" name="矩形 234">
                <a:extLst>
                  <a:ext uri="{FF2B5EF4-FFF2-40B4-BE49-F238E27FC236}">
                    <a16:creationId xmlns:a16="http://schemas.microsoft.com/office/drawing/2014/main" id="{9E360FE6-563F-4089-AFE0-EC431D20E12A}"/>
                  </a:ext>
                </a:extLst>
              </p:cNvPr>
              <p:cNvSpPr/>
              <p:nvPr/>
            </p:nvSpPr>
            <p:spPr>
              <a:xfrm>
                <a:off x="7474746"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6" name="矩形 235">
                <a:extLst>
                  <a:ext uri="{FF2B5EF4-FFF2-40B4-BE49-F238E27FC236}">
                    <a16:creationId xmlns:a16="http://schemas.microsoft.com/office/drawing/2014/main" id="{66691262-E48D-415E-BBD5-1B900440B537}"/>
                  </a:ext>
                </a:extLst>
              </p:cNvPr>
              <p:cNvSpPr/>
              <p:nvPr/>
            </p:nvSpPr>
            <p:spPr>
              <a:xfrm>
                <a:off x="7857226" y="2617030"/>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7" name="矩形 236">
                <a:extLst>
                  <a:ext uri="{FF2B5EF4-FFF2-40B4-BE49-F238E27FC236}">
                    <a16:creationId xmlns:a16="http://schemas.microsoft.com/office/drawing/2014/main" id="{B600E626-2EAC-4E9B-BE04-0BDA13D3A922}"/>
                  </a:ext>
                </a:extLst>
              </p:cNvPr>
              <p:cNvSpPr/>
              <p:nvPr/>
            </p:nvSpPr>
            <p:spPr>
              <a:xfrm>
                <a:off x="8234503"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8" name="矩形 237">
                <a:extLst>
                  <a:ext uri="{FF2B5EF4-FFF2-40B4-BE49-F238E27FC236}">
                    <a16:creationId xmlns:a16="http://schemas.microsoft.com/office/drawing/2014/main" id="{25D7925D-D62C-4668-BDDD-457D8C7D2D45}"/>
                  </a:ext>
                </a:extLst>
              </p:cNvPr>
              <p:cNvSpPr/>
              <p:nvPr/>
            </p:nvSpPr>
            <p:spPr>
              <a:xfrm>
                <a:off x="7097469"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9" name="矩形 238">
                <a:extLst>
                  <a:ext uri="{FF2B5EF4-FFF2-40B4-BE49-F238E27FC236}">
                    <a16:creationId xmlns:a16="http://schemas.microsoft.com/office/drawing/2014/main" id="{FDFEFD60-F84C-4CE3-B0ED-77AE0D749E04}"/>
                  </a:ext>
                </a:extLst>
              </p:cNvPr>
              <p:cNvSpPr/>
              <p:nvPr/>
            </p:nvSpPr>
            <p:spPr>
              <a:xfrm>
                <a:off x="7474746"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0" name="矩形 239">
                <a:extLst>
                  <a:ext uri="{FF2B5EF4-FFF2-40B4-BE49-F238E27FC236}">
                    <a16:creationId xmlns:a16="http://schemas.microsoft.com/office/drawing/2014/main" id="{AB97FD4F-5466-4557-BDAC-C64C77746CC9}"/>
                  </a:ext>
                </a:extLst>
              </p:cNvPr>
              <p:cNvSpPr/>
              <p:nvPr/>
            </p:nvSpPr>
            <p:spPr>
              <a:xfrm>
                <a:off x="7857226" y="282210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1" name="矩形 240">
                <a:extLst>
                  <a:ext uri="{FF2B5EF4-FFF2-40B4-BE49-F238E27FC236}">
                    <a16:creationId xmlns:a16="http://schemas.microsoft.com/office/drawing/2014/main" id="{4AF7FF45-D938-4249-A50E-E5E61DB991DE}"/>
                  </a:ext>
                </a:extLst>
              </p:cNvPr>
              <p:cNvSpPr/>
              <p:nvPr/>
            </p:nvSpPr>
            <p:spPr>
              <a:xfrm>
                <a:off x="8234503"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2" name="矩形 241">
                <a:extLst>
                  <a:ext uri="{FF2B5EF4-FFF2-40B4-BE49-F238E27FC236}">
                    <a16:creationId xmlns:a16="http://schemas.microsoft.com/office/drawing/2014/main" id="{0F29CAA4-F1C4-4AB2-86B5-DCBE0B73DA16}"/>
                  </a:ext>
                </a:extLst>
              </p:cNvPr>
              <p:cNvSpPr/>
              <p:nvPr/>
            </p:nvSpPr>
            <p:spPr>
              <a:xfrm>
                <a:off x="7097091"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3" name="矩形 242">
                <a:extLst>
                  <a:ext uri="{FF2B5EF4-FFF2-40B4-BE49-F238E27FC236}">
                    <a16:creationId xmlns:a16="http://schemas.microsoft.com/office/drawing/2014/main" id="{16D1EFF7-D8D5-4FCD-8F11-A7B762BD1C61}"/>
                  </a:ext>
                </a:extLst>
              </p:cNvPr>
              <p:cNvSpPr/>
              <p:nvPr/>
            </p:nvSpPr>
            <p:spPr>
              <a:xfrm>
                <a:off x="7474368"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4" name="矩形 243">
                <a:extLst>
                  <a:ext uri="{FF2B5EF4-FFF2-40B4-BE49-F238E27FC236}">
                    <a16:creationId xmlns:a16="http://schemas.microsoft.com/office/drawing/2014/main" id="{08B64419-F2FD-4F55-824A-205A1912ADB1}"/>
                  </a:ext>
                </a:extLst>
              </p:cNvPr>
              <p:cNvSpPr/>
              <p:nvPr/>
            </p:nvSpPr>
            <p:spPr>
              <a:xfrm>
                <a:off x="7856848" y="322355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5" name="矩形 244">
                <a:extLst>
                  <a:ext uri="{FF2B5EF4-FFF2-40B4-BE49-F238E27FC236}">
                    <a16:creationId xmlns:a16="http://schemas.microsoft.com/office/drawing/2014/main" id="{56E699DE-F36C-494A-9162-DD34E988EDFF}"/>
                  </a:ext>
                </a:extLst>
              </p:cNvPr>
              <p:cNvSpPr/>
              <p:nvPr/>
            </p:nvSpPr>
            <p:spPr>
              <a:xfrm>
                <a:off x="8234125"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6" name="矩形 245">
                <a:extLst>
                  <a:ext uri="{FF2B5EF4-FFF2-40B4-BE49-F238E27FC236}">
                    <a16:creationId xmlns:a16="http://schemas.microsoft.com/office/drawing/2014/main" id="{26AAA504-BCF3-4F52-8D20-2F357138E542}"/>
                  </a:ext>
                </a:extLst>
              </p:cNvPr>
              <p:cNvSpPr/>
              <p:nvPr/>
            </p:nvSpPr>
            <p:spPr>
              <a:xfrm>
                <a:off x="7097091"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7" name="矩形 246">
                <a:extLst>
                  <a:ext uri="{FF2B5EF4-FFF2-40B4-BE49-F238E27FC236}">
                    <a16:creationId xmlns:a16="http://schemas.microsoft.com/office/drawing/2014/main" id="{F31FCC3D-C58D-4C5E-BEAC-378D637287FA}"/>
                  </a:ext>
                </a:extLst>
              </p:cNvPr>
              <p:cNvSpPr/>
              <p:nvPr/>
            </p:nvSpPr>
            <p:spPr>
              <a:xfrm>
                <a:off x="7474368"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8" name="矩形 247">
                <a:extLst>
                  <a:ext uri="{FF2B5EF4-FFF2-40B4-BE49-F238E27FC236}">
                    <a16:creationId xmlns:a16="http://schemas.microsoft.com/office/drawing/2014/main" id="{BDD375B7-38E7-44DB-8405-F24F3AF99E6B}"/>
                  </a:ext>
                </a:extLst>
              </p:cNvPr>
              <p:cNvSpPr/>
              <p:nvPr/>
            </p:nvSpPr>
            <p:spPr>
              <a:xfrm>
                <a:off x="7856848" y="3619083"/>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9" name="矩形 248">
                <a:extLst>
                  <a:ext uri="{FF2B5EF4-FFF2-40B4-BE49-F238E27FC236}">
                    <a16:creationId xmlns:a16="http://schemas.microsoft.com/office/drawing/2014/main" id="{5B1D0179-2758-4C6B-9908-D2764CF7932D}"/>
                  </a:ext>
                </a:extLst>
              </p:cNvPr>
              <p:cNvSpPr/>
              <p:nvPr/>
            </p:nvSpPr>
            <p:spPr>
              <a:xfrm>
                <a:off x="8234125"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0" name="矩形 249">
                <a:extLst>
                  <a:ext uri="{FF2B5EF4-FFF2-40B4-BE49-F238E27FC236}">
                    <a16:creationId xmlns:a16="http://schemas.microsoft.com/office/drawing/2014/main" id="{A497BA2E-2DF8-4331-BC8D-AABF4DB442EB}"/>
                  </a:ext>
                </a:extLst>
              </p:cNvPr>
              <p:cNvSpPr/>
              <p:nvPr/>
            </p:nvSpPr>
            <p:spPr>
              <a:xfrm>
                <a:off x="7097091"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1" name="矩形 250">
                <a:extLst>
                  <a:ext uri="{FF2B5EF4-FFF2-40B4-BE49-F238E27FC236}">
                    <a16:creationId xmlns:a16="http://schemas.microsoft.com/office/drawing/2014/main" id="{552C7F9C-4AE0-4637-B158-31218B88185E}"/>
                  </a:ext>
                </a:extLst>
              </p:cNvPr>
              <p:cNvSpPr/>
              <p:nvPr/>
            </p:nvSpPr>
            <p:spPr>
              <a:xfrm>
                <a:off x="7474368"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2" name="矩形 251">
                <a:extLst>
                  <a:ext uri="{FF2B5EF4-FFF2-40B4-BE49-F238E27FC236}">
                    <a16:creationId xmlns:a16="http://schemas.microsoft.com/office/drawing/2014/main" id="{FEAE72BB-3F96-44C3-AD93-1E076904EDDC}"/>
                  </a:ext>
                </a:extLst>
              </p:cNvPr>
              <p:cNvSpPr/>
              <p:nvPr/>
            </p:nvSpPr>
            <p:spPr>
              <a:xfrm>
                <a:off x="7856848" y="3025009"/>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3" name="矩形 252">
                <a:extLst>
                  <a:ext uri="{FF2B5EF4-FFF2-40B4-BE49-F238E27FC236}">
                    <a16:creationId xmlns:a16="http://schemas.microsoft.com/office/drawing/2014/main" id="{00875E72-03EB-4D33-976C-B2AE0F9D44BF}"/>
                  </a:ext>
                </a:extLst>
              </p:cNvPr>
              <p:cNvSpPr/>
              <p:nvPr/>
            </p:nvSpPr>
            <p:spPr>
              <a:xfrm>
                <a:off x="8234125"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4" name="矩形 253">
                <a:extLst>
                  <a:ext uri="{FF2B5EF4-FFF2-40B4-BE49-F238E27FC236}">
                    <a16:creationId xmlns:a16="http://schemas.microsoft.com/office/drawing/2014/main" id="{8E01A8FD-D123-45B4-B043-F17368B80456}"/>
                  </a:ext>
                </a:extLst>
              </p:cNvPr>
              <p:cNvSpPr/>
              <p:nvPr/>
            </p:nvSpPr>
            <p:spPr>
              <a:xfrm>
                <a:off x="7097091"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5" name="矩形 254">
                <a:extLst>
                  <a:ext uri="{FF2B5EF4-FFF2-40B4-BE49-F238E27FC236}">
                    <a16:creationId xmlns:a16="http://schemas.microsoft.com/office/drawing/2014/main" id="{697D4432-8B84-40DC-B8AE-2E5878AB1CF0}"/>
                  </a:ext>
                </a:extLst>
              </p:cNvPr>
              <p:cNvSpPr/>
              <p:nvPr/>
            </p:nvSpPr>
            <p:spPr>
              <a:xfrm>
                <a:off x="7474368"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 name="矩形 255">
                <a:extLst>
                  <a:ext uri="{FF2B5EF4-FFF2-40B4-BE49-F238E27FC236}">
                    <a16:creationId xmlns:a16="http://schemas.microsoft.com/office/drawing/2014/main" id="{CB4C35C0-4466-4672-B8B1-AB5A88298360}"/>
                  </a:ext>
                </a:extLst>
              </p:cNvPr>
              <p:cNvSpPr/>
              <p:nvPr/>
            </p:nvSpPr>
            <p:spPr>
              <a:xfrm>
                <a:off x="7856848" y="3418491"/>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7" name="矩形 256">
                <a:extLst>
                  <a:ext uri="{FF2B5EF4-FFF2-40B4-BE49-F238E27FC236}">
                    <a16:creationId xmlns:a16="http://schemas.microsoft.com/office/drawing/2014/main" id="{BE9E7107-910E-4EEE-94A8-A14FA95F0796}"/>
                  </a:ext>
                </a:extLst>
              </p:cNvPr>
              <p:cNvSpPr/>
              <p:nvPr/>
            </p:nvSpPr>
            <p:spPr>
              <a:xfrm>
                <a:off x="8234125"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8" name="文本框 257">
                <a:extLst>
                  <a:ext uri="{FF2B5EF4-FFF2-40B4-BE49-F238E27FC236}">
                    <a16:creationId xmlns:a16="http://schemas.microsoft.com/office/drawing/2014/main" id="{6721E14B-0BAE-43A3-B9B1-19CEE8DA4EE8}"/>
                  </a:ext>
                </a:extLst>
              </p:cNvPr>
              <p:cNvSpPr txBox="1"/>
              <p:nvPr/>
            </p:nvSpPr>
            <p:spPr>
              <a:xfrm rot="5400000">
                <a:off x="7145145" y="283040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9" name="文本框 258">
                <a:extLst>
                  <a:ext uri="{FF2B5EF4-FFF2-40B4-BE49-F238E27FC236}">
                    <a16:creationId xmlns:a16="http://schemas.microsoft.com/office/drawing/2014/main" id="{9D4A5782-D40B-4D8F-80E4-EE69FE9145FF}"/>
                  </a:ext>
                </a:extLst>
              </p:cNvPr>
              <p:cNvSpPr txBox="1"/>
              <p:nvPr/>
            </p:nvSpPr>
            <p:spPr>
              <a:xfrm rot="5400000">
                <a:off x="7526145" y="283357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0" name="文本框 259">
                <a:extLst>
                  <a:ext uri="{FF2B5EF4-FFF2-40B4-BE49-F238E27FC236}">
                    <a16:creationId xmlns:a16="http://schemas.microsoft.com/office/drawing/2014/main" id="{B83A65E3-48AE-4259-A3A4-5A2279B09EC5}"/>
                  </a:ext>
                </a:extLst>
              </p:cNvPr>
              <p:cNvSpPr txBox="1"/>
              <p:nvPr/>
            </p:nvSpPr>
            <p:spPr>
              <a:xfrm rot="5400000">
                <a:off x="7899224" y="283675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1" name="文本框 260">
                <a:extLst>
                  <a:ext uri="{FF2B5EF4-FFF2-40B4-BE49-F238E27FC236}">
                    <a16:creationId xmlns:a16="http://schemas.microsoft.com/office/drawing/2014/main" id="{296125F7-5354-460C-9068-B146BF77DCFA}"/>
                  </a:ext>
                </a:extLst>
              </p:cNvPr>
              <p:cNvSpPr txBox="1"/>
              <p:nvPr/>
            </p:nvSpPr>
            <p:spPr>
              <a:xfrm rot="5400000">
                <a:off x="7143605" y="323313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文本框 261">
                <a:extLst>
                  <a:ext uri="{FF2B5EF4-FFF2-40B4-BE49-F238E27FC236}">
                    <a16:creationId xmlns:a16="http://schemas.microsoft.com/office/drawing/2014/main" id="{89396B32-10F0-4DF1-A85B-D3430775DFE8}"/>
                  </a:ext>
                </a:extLst>
              </p:cNvPr>
              <p:cNvSpPr txBox="1"/>
              <p:nvPr/>
            </p:nvSpPr>
            <p:spPr>
              <a:xfrm rot="5400000">
                <a:off x="7524605" y="323631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3" name="文本框 262">
                <a:extLst>
                  <a:ext uri="{FF2B5EF4-FFF2-40B4-BE49-F238E27FC236}">
                    <a16:creationId xmlns:a16="http://schemas.microsoft.com/office/drawing/2014/main" id="{A113DC18-64D1-4F51-B229-CC98C1687E29}"/>
                  </a:ext>
                </a:extLst>
              </p:cNvPr>
              <p:cNvSpPr txBox="1"/>
              <p:nvPr/>
            </p:nvSpPr>
            <p:spPr>
              <a:xfrm rot="5400000">
                <a:off x="7897684" y="323631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4" name="文本框 263">
                <a:extLst>
                  <a:ext uri="{FF2B5EF4-FFF2-40B4-BE49-F238E27FC236}">
                    <a16:creationId xmlns:a16="http://schemas.microsoft.com/office/drawing/2014/main" id="{333F6445-DCCD-4190-BB67-9BF76F4A0A63}"/>
                  </a:ext>
                </a:extLst>
              </p:cNvPr>
              <p:cNvSpPr txBox="1"/>
              <p:nvPr/>
            </p:nvSpPr>
            <p:spPr>
              <a:xfrm rot="5400000">
                <a:off x="7143091" y="363092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5" name="文本框 264">
                <a:extLst>
                  <a:ext uri="{FF2B5EF4-FFF2-40B4-BE49-F238E27FC236}">
                    <a16:creationId xmlns:a16="http://schemas.microsoft.com/office/drawing/2014/main" id="{A68ADFD5-86D7-4D7D-A0BC-AAFCDE5594B4}"/>
                  </a:ext>
                </a:extLst>
              </p:cNvPr>
              <p:cNvSpPr txBox="1"/>
              <p:nvPr/>
            </p:nvSpPr>
            <p:spPr>
              <a:xfrm rot="5400000">
                <a:off x="7524091" y="363410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6" name="文本框 265">
                <a:extLst>
                  <a:ext uri="{FF2B5EF4-FFF2-40B4-BE49-F238E27FC236}">
                    <a16:creationId xmlns:a16="http://schemas.microsoft.com/office/drawing/2014/main" id="{4F87CB96-0499-42C4-A2EB-635ECEE4D6DB}"/>
                  </a:ext>
                </a:extLst>
              </p:cNvPr>
              <p:cNvSpPr txBox="1"/>
              <p:nvPr/>
            </p:nvSpPr>
            <p:spPr>
              <a:xfrm rot="5400000">
                <a:off x="7897170" y="363410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7" name="文本框 266">
                <a:extLst>
                  <a:ext uri="{FF2B5EF4-FFF2-40B4-BE49-F238E27FC236}">
                    <a16:creationId xmlns:a16="http://schemas.microsoft.com/office/drawing/2014/main" id="{1BCEA873-BA18-4C50-ADCC-99F59F76CBBD}"/>
                  </a:ext>
                </a:extLst>
              </p:cNvPr>
              <p:cNvSpPr txBox="1"/>
              <p:nvPr/>
            </p:nvSpPr>
            <p:spPr>
              <a:xfrm rot="5400000">
                <a:off x="8274857" y="283915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8" name="文本框 267">
                <a:extLst>
                  <a:ext uri="{FF2B5EF4-FFF2-40B4-BE49-F238E27FC236}">
                    <a16:creationId xmlns:a16="http://schemas.microsoft.com/office/drawing/2014/main" id="{10FB1A56-A30C-4F90-BE7D-4B5844928174}"/>
                  </a:ext>
                </a:extLst>
              </p:cNvPr>
              <p:cNvSpPr txBox="1"/>
              <p:nvPr/>
            </p:nvSpPr>
            <p:spPr>
              <a:xfrm rot="5400000">
                <a:off x="8282332" y="323313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9" name="文本框 268">
                <a:extLst>
                  <a:ext uri="{FF2B5EF4-FFF2-40B4-BE49-F238E27FC236}">
                    <a16:creationId xmlns:a16="http://schemas.microsoft.com/office/drawing/2014/main" id="{7C3E23E3-65B4-40F1-9B35-5853CFABF40B}"/>
                  </a:ext>
                </a:extLst>
              </p:cNvPr>
              <p:cNvSpPr txBox="1"/>
              <p:nvPr/>
            </p:nvSpPr>
            <p:spPr>
              <a:xfrm rot="5400000">
                <a:off x="8277107" y="363347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4" name="组合 143">
              <a:extLst>
                <a:ext uri="{FF2B5EF4-FFF2-40B4-BE49-F238E27FC236}">
                  <a16:creationId xmlns:a16="http://schemas.microsoft.com/office/drawing/2014/main" id="{F18A6D8B-7735-47EF-9CAD-715E5678FAF9}"/>
                </a:ext>
              </a:extLst>
            </p:cNvPr>
            <p:cNvGrpSpPr/>
            <p:nvPr/>
          </p:nvGrpSpPr>
          <p:grpSpPr>
            <a:xfrm>
              <a:off x="402669" y="3101807"/>
              <a:ext cx="2777624" cy="1784619"/>
              <a:chOff x="3498115" y="492087"/>
              <a:chExt cx="2777624" cy="1784619"/>
            </a:xfrm>
          </p:grpSpPr>
          <p:cxnSp>
            <p:nvCxnSpPr>
              <p:cNvPr id="161" name="直接箭头连接符 160">
                <a:extLst>
                  <a:ext uri="{FF2B5EF4-FFF2-40B4-BE49-F238E27FC236}">
                    <a16:creationId xmlns:a16="http://schemas.microsoft.com/office/drawing/2014/main" id="{5C9FA2B6-6CE1-417E-8157-E5754B4FA6DF}"/>
                  </a:ext>
                </a:extLst>
              </p:cNvPr>
              <p:cNvCxnSpPr/>
              <p:nvPr/>
            </p:nvCxnSpPr>
            <p:spPr>
              <a:xfrm>
                <a:off x="5781785" y="2015004"/>
                <a:ext cx="2831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82C44D44-8280-4821-8B30-CA75E2BE1BDE}"/>
                  </a:ext>
                </a:extLst>
              </p:cNvPr>
              <p:cNvCxnSpPr/>
              <p:nvPr/>
            </p:nvCxnSpPr>
            <p:spPr>
              <a:xfrm flipV="1">
                <a:off x="4261325" y="566795"/>
                <a:ext cx="0" cy="247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文本框 162">
                <a:extLst>
                  <a:ext uri="{FF2B5EF4-FFF2-40B4-BE49-F238E27FC236}">
                    <a16:creationId xmlns:a16="http://schemas.microsoft.com/office/drawing/2014/main" id="{5524F4F1-4796-424B-815A-FF31BD55E0FF}"/>
                  </a:ext>
                </a:extLst>
              </p:cNvPr>
              <p:cNvSpPr txBox="1"/>
              <p:nvPr/>
            </p:nvSpPr>
            <p:spPr>
              <a:xfrm>
                <a:off x="3498115" y="492087"/>
                <a:ext cx="896071" cy="246221"/>
              </a:xfrm>
              <a:prstGeom prst="rect">
                <a:avLst/>
              </a:prstGeom>
              <a:noFill/>
            </p:spPr>
            <p:txBody>
              <a:bodyPr wrap="square" rtlCol="0">
                <a:spAutoFit/>
              </a:bodyPr>
              <a:lstStyle/>
              <a:p>
                <a:r>
                  <a:rPr lang="en-US" altLang="zh-CN" sz="1000">
                    <a:latin typeface="Times New Roman" panose="02020603050405020304" pitchFamily="18" charset="0"/>
                    <a:ea typeface="微软雅黑" panose="020B0503020204020204" pitchFamily="34" charset="-122"/>
                    <a:cs typeface="Times New Roman" panose="02020603050405020304" pitchFamily="18" charset="0"/>
                  </a:rPr>
                  <a:t>Frequency</a:t>
                </a:r>
                <a:endParaRPr lang="zh-CN" altLang="en-US" sz="10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4" name="文本框 163">
                <a:extLst>
                  <a:ext uri="{FF2B5EF4-FFF2-40B4-BE49-F238E27FC236}">
                    <a16:creationId xmlns:a16="http://schemas.microsoft.com/office/drawing/2014/main" id="{FA9F4BC5-E9B3-43BA-ADD4-B2AB61E8CC3A}"/>
                  </a:ext>
                </a:extLst>
              </p:cNvPr>
              <p:cNvSpPr txBox="1"/>
              <p:nvPr/>
            </p:nvSpPr>
            <p:spPr>
              <a:xfrm>
                <a:off x="5702146" y="1776758"/>
                <a:ext cx="573593" cy="246221"/>
              </a:xfrm>
              <a:prstGeom prst="rect">
                <a:avLst/>
              </a:prstGeom>
              <a:noFill/>
            </p:spPr>
            <p:txBody>
              <a:bodyPr wrap="square" rtlCol="0">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Time</a:t>
                </a:r>
                <a:endParaRPr lang="zh-CN" altLang="en-US" sz="10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D1348F8B-730D-44E8-A968-0EA0912F17B4}"/>
                      </a:ext>
                    </a:extLst>
                  </p:cNvPr>
                  <p:cNvSpPr txBox="1"/>
                  <p:nvPr/>
                </p:nvSpPr>
                <p:spPr>
                  <a:xfrm>
                    <a:off x="5393470" y="761772"/>
                    <a:ext cx="383876" cy="276999"/>
                  </a:xfrm>
                  <a:prstGeom prst="rect">
                    <a:avLst/>
                  </a:prstGeom>
                  <a:noFill/>
                </p:spPr>
                <p:txBody>
                  <a:bodyPr wrap="square" rtlCol="0">
                    <a:spAutoFit/>
                  </a:bodyPr>
                  <a:lstStyle/>
                  <a:p>
                    <a:pPr algn="ctr"/>
                    <a:r>
                      <a:rPr lang="en-US" altLang="zh-CN"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Tx#</a:t>
                    </a:r>
                  </a:p>
                  <a:p>
                    <a:pPr algn="ctr"/>
                    <a14:m>
                      <m:oMathPara xmlns:m="http://schemas.openxmlformats.org/officeDocument/2006/math">
                        <m:oMathParaPr>
                          <m:jc m:val="centerGroup"/>
                        </m:oMathParaPr>
                        <m:oMath xmlns:m="http://schemas.openxmlformats.org/officeDocument/2006/math">
                          <m:sSub>
                            <m:sSubPr>
                              <m:ctrlPr>
                                <a:rPr lang="en-US" altLang="zh-CN" sz="6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6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6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m:oMathPara>
                    </a14:m>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50" name="文本框 849">
                    <a:extLst>
                      <a:ext uri="{FF2B5EF4-FFF2-40B4-BE49-F238E27FC236}">
                        <a16:creationId xmlns:a16="http://schemas.microsoft.com/office/drawing/2014/main" id="{1E141AF2-F442-4628-9612-AC9B4ABDD998}"/>
                      </a:ext>
                    </a:extLst>
                  </p:cNvPr>
                  <p:cNvSpPr txBox="1">
                    <a:spLocks noRot="1" noChangeAspect="1" noMove="1" noResize="1" noEditPoints="1" noAdjustHandles="1" noChangeArrowheads="1" noChangeShapeType="1" noTextEdit="1"/>
                  </p:cNvSpPr>
                  <p:nvPr/>
                </p:nvSpPr>
                <p:spPr>
                  <a:xfrm>
                    <a:off x="5393470" y="761772"/>
                    <a:ext cx="383876" cy="276999"/>
                  </a:xfrm>
                  <a:prstGeom prst="rect">
                    <a:avLst/>
                  </a:prstGeom>
                  <a:blipFill>
                    <a:blip r:embed="rId61"/>
                    <a:stretch>
                      <a:fillRect/>
                    </a:stretch>
                  </a:blipFill>
                </p:spPr>
                <p:txBody>
                  <a:bodyPr/>
                  <a:lstStyle/>
                  <a:p>
                    <a:r>
                      <a:rPr lang="zh-CN" altLang="en-US">
                        <a:noFill/>
                      </a:rPr>
                      <a:t> </a:t>
                    </a:r>
                  </a:p>
                </p:txBody>
              </p:sp>
            </mc:Fallback>
          </mc:AlternateContent>
          <p:sp>
            <p:nvSpPr>
              <p:cNvPr id="166" name="文本框 165">
                <a:extLst>
                  <a:ext uri="{FF2B5EF4-FFF2-40B4-BE49-F238E27FC236}">
                    <a16:creationId xmlns:a16="http://schemas.microsoft.com/office/drawing/2014/main" id="{ACC77698-25AA-4EFD-B6B9-2EA4D26CFC77}"/>
                  </a:ext>
                </a:extLst>
              </p:cNvPr>
              <p:cNvSpPr txBox="1"/>
              <p:nvPr/>
            </p:nvSpPr>
            <p:spPr>
              <a:xfrm rot="5400000">
                <a:off x="4307325" y="182441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7" name="文本框 166">
                <a:extLst>
                  <a:ext uri="{FF2B5EF4-FFF2-40B4-BE49-F238E27FC236}">
                    <a16:creationId xmlns:a16="http://schemas.microsoft.com/office/drawing/2014/main" id="{4D68EA58-E8F2-497D-96D7-9B36E43081CD}"/>
                  </a:ext>
                </a:extLst>
              </p:cNvPr>
              <p:cNvSpPr txBox="1"/>
              <p:nvPr/>
            </p:nvSpPr>
            <p:spPr>
              <a:xfrm rot="5400000">
                <a:off x="4688325" y="182758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8" name="文本框 167">
                <a:extLst>
                  <a:ext uri="{FF2B5EF4-FFF2-40B4-BE49-F238E27FC236}">
                    <a16:creationId xmlns:a16="http://schemas.microsoft.com/office/drawing/2014/main" id="{2DCAD562-4695-457B-8AAC-D125BACF9C15}"/>
                  </a:ext>
                </a:extLst>
              </p:cNvPr>
              <p:cNvSpPr txBox="1"/>
              <p:nvPr/>
            </p:nvSpPr>
            <p:spPr>
              <a:xfrm rot="5400000">
                <a:off x="5061404" y="1827586"/>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9" name="矩形 168">
                <a:extLst>
                  <a:ext uri="{FF2B5EF4-FFF2-40B4-BE49-F238E27FC236}">
                    <a16:creationId xmlns:a16="http://schemas.microsoft.com/office/drawing/2014/main" id="{E2C4558D-35E3-418F-ADC9-3AEF2310C75F}"/>
                  </a:ext>
                </a:extLst>
              </p:cNvPr>
              <p:cNvSpPr/>
              <p:nvPr/>
            </p:nvSpPr>
            <p:spPr>
              <a:xfrm>
                <a:off x="4261703" y="810513"/>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0" name="矩形 169">
                <a:extLst>
                  <a:ext uri="{FF2B5EF4-FFF2-40B4-BE49-F238E27FC236}">
                    <a16:creationId xmlns:a16="http://schemas.microsoft.com/office/drawing/2014/main" id="{5AF215E2-5A99-42E4-92CD-6850C06C9C0B}"/>
                  </a:ext>
                </a:extLst>
              </p:cNvPr>
              <p:cNvSpPr/>
              <p:nvPr/>
            </p:nvSpPr>
            <p:spPr>
              <a:xfrm>
                <a:off x="463898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897141E7-3AC9-449B-B824-734207961651}"/>
                  </a:ext>
                </a:extLst>
              </p:cNvPr>
              <p:cNvSpPr/>
              <p:nvPr/>
            </p:nvSpPr>
            <p:spPr>
              <a:xfrm>
                <a:off x="502146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2" name="矩形 171">
                <a:extLst>
                  <a:ext uri="{FF2B5EF4-FFF2-40B4-BE49-F238E27FC236}">
                    <a16:creationId xmlns:a16="http://schemas.microsoft.com/office/drawing/2014/main" id="{8368A99B-20BF-493C-A22B-07CEDDC8DB1B}"/>
                  </a:ext>
                </a:extLst>
              </p:cNvPr>
              <p:cNvSpPr/>
              <p:nvPr/>
            </p:nvSpPr>
            <p:spPr>
              <a:xfrm>
                <a:off x="5398737"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3" name="矩形 172">
                <a:extLst>
                  <a:ext uri="{FF2B5EF4-FFF2-40B4-BE49-F238E27FC236}">
                    <a16:creationId xmlns:a16="http://schemas.microsoft.com/office/drawing/2014/main" id="{893650F2-5CBD-47FC-B317-4E7E00A8F4EF}"/>
                  </a:ext>
                </a:extLst>
              </p:cNvPr>
              <p:cNvSpPr/>
              <p:nvPr/>
            </p:nvSpPr>
            <p:spPr>
              <a:xfrm>
                <a:off x="4261703" y="101558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 name="矩形 173">
                <a:extLst>
                  <a:ext uri="{FF2B5EF4-FFF2-40B4-BE49-F238E27FC236}">
                    <a16:creationId xmlns:a16="http://schemas.microsoft.com/office/drawing/2014/main" id="{F7084B9F-E9A4-46D5-B803-04713A974A11}"/>
                  </a:ext>
                </a:extLst>
              </p:cNvPr>
              <p:cNvSpPr/>
              <p:nvPr/>
            </p:nvSpPr>
            <p:spPr>
              <a:xfrm>
                <a:off x="463898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5" name="矩形 174">
                <a:extLst>
                  <a:ext uri="{FF2B5EF4-FFF2-40B4-BE49-F238E27FC236}">
                    <a16:creationId xmlns:a16="http://schemas.microsoft.com/office/drawing/2014/main" id="{AF0584B5-88E5-4704-9CC4-7696711780E8}"/>
                  </a:ext>
                </a:extLst>
              </p:cNvPr>
              <p:cNvSpPr/>
              <p:nvPr/>
            </p:nvSpPr>
            <p:spPr>
              <a:xfrm>
                <a:off x="502146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6" name="矩形 175">
                <a:extLst>
                  <a:ext uri="{FF2B5EF4-FFF2-40B4-BE49-F238E27FC236}">
                    <a16:creationId xmlns:a16="http://schemas.microsoft.com/office/drawing/2014/main" id="{5D718463-EF4F-4979-9EC1-6DAB6EFA7BE2}"/>
                  </a:ext>
                </a:extLst>
              </p:cNvPr>
              <p:cNvSpPr/>
              <p:nvPr/>
            </p:nvSpPr>
            <p:spPr>
              <a:xfrm>
                <a:off x="5398737"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7" name="矩形 176">
                <a:extLst>
                  <a:ext uri="{FF2B5EF4-FFF2-40B4-BE49-F238E27FC236}">
                    <a16:creationId xmlns:a16="http://schemas.microsoft.com/office/drawing/2014/main" id="{4CE0FC91-2281-4D09-92CF-241FC76F6AB9}"/>
                  </a:ext>
                </a:extLst>
              </p:cNvPr>
              <p:cNvSpPr/>
              <p:nvPr/>
            </p:nvSpPr>
            <p:spPr>
              <a:xfrm>
                <a:off x="4261325" y="141703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8" name="矩形 177">
                <a:extLst>
                  <a:ext uri="{FF2B5EF4-FFF2-40B4-BE49-F238E27FC236}">
                    <a16:creationId xmlns:a16="http://schemas.microsoft.com/office/drawing/2014/main" id="{9B7544F7-87AB-4B78-9B00-844FE2387D14}"/>
                  </a:ext>
                </a:extLst>
              </p:cNvPr>
              <p:cNvSpPr/>
              <p:nvPr/>
            </p:nvSpPr>
            <p:spPr>
              <a:xfrm>
                <a:off x="463860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9" name="矩形 178">
                <a:extLst>
                  <a:ext uri="{FF2B5EF4-FFF2-40B4-BE49-F238E27FC236}">
                    <a16:creationId xmlns:a16="http://schemas.microsoft.com/office/drawing/2014/main" id="{ABA9F426-94BA-4818-946D-6347ED0FFE28}"/>
                  </a:ext>
                </a:extLst>
              </p:cNvPr>
              <p:cNvSpPr/>
              <p:nvPr/>
            </p:nvSpPr>
            <p:spPr>
              <a:xfrm>
                <a:off x="502108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0" name="矩形 179">
                <a:extLst>
                  <a:ext uri="{FF2B5EF4-FFF2-40B4-BE49-F238E27FC236}">
                    <a16:creationId xmlns:a16="http://schemas.microsoft.com/office/drawing/2014/main" id="{1EB914E2-1D25-45E3-9228-C1C958CB5753}"/>
                  </a:ext>
                </a:extLst>
              </p:cNvPr>
              <p:cNvSpPr/>
              <p:nvPr/>
            </p:nvSpPr>
            <p:spPr>
              <a:xfrm>
                <a:off x="5398359"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 name="矩形 180">
                <a:extLst>
                  <a:ext uri="{FF2B5EF4-FFF2-40B4-BE49-F238E27FC236}">
                    <a16:creationId xmlns:a16="http://schemas.microsoft.com/office/drawing/2014/main" id="{83AAEC5A-79FC-4F80-B740-68348A1E5A90}"/>
                  </a:ext>
                </a:extLst>
              </p:cNvPr>
              <p:cNvSpPr/>
              <p:nvPr/>
            </p:nvSpPr>
            <p:spPr>
              <a:xfrm>
                <a:off x="4261325" y="1812566"/>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2" name="矩形 181">
                <a:extLst>
                  <a:ext uri="{FF2B5EF4-FFF2-40B4-BE49-F238E27FC236}">
                    <a16:creationId xmlns:a16="http://schemas.microsoft.com/office/drawing/2014/main" id="{824F99F8-F3F4-4978-8647-F5F5A003785D}"/>
                  </a:ext>
                </a:extLst>
              </p:cNvPr>
              <p:cNvSpPr/>
              <p:nvPr/>
            </p:nvSpPr>
            <p:spPr>
              <a:xfrm>
                <a:off x="463860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3" name="矩形 182">
                <a:extLst>
                  <a:ext uri="{FF2B5EF4-FFF2-40B4-BE49-F238E27FC236}">
                    <a16:creationId xmlns:a16="http://schemas.microsoft.com/office/drawing/2014/main" id="{05A8619C-B830-4EB3-8867-95FC0406FC6A}"/>
                  </a:ext>
                </a:extLst>
              </p:cNvPr>
              <p:cNvSpPr/>
              <p:nvPr/>
            </p:nvSpPr>
            <p:spPr>
              <a:xfrm>
                <a:off x="502108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 name="矩形 183">
                <a:extLst>
                  <a:ext uri="{FF2B5EF4-FFF2-40B4-BE49-F238E27FC236}">
                    <a16:creationId xmlns:a16="http://schemas.microsoft.com/office/drawing/2014/main" id="{5A758265-1880-45E5-AE41-AAF7F5265E97}"/>
                  </a:ext>
                </a:extLst>
              </p:cNvPr>
              <p:cNvSpPr/>
              <p:nvPr/>
            </p:nvSpPr>
            <p:spPr>
              <a:xfrm>
                <a:off x="5398801"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5" name="矩形 184">
                <a:extLst>
                  <a:ext uri="{FF2B5EF4-FFF2-40B4-BE49-F238E27FC236}">
                    <a16:creationId xmlns:a16="http://schemas.microsoft.com/office/drawing/2014/main" id="{AED3DF24-4957-479D-878F-7982DD8EB25A}"/>
                  </a:ext>
                </a:extLst>
              </p:cNvPr>
              <p:cNvSpPr/>
              <p:nvPr/>
            </p:nvSpPr>
            <p:spPr>
              <a:xfrm>
                <a:off x="4261325" y="1218492"/>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6" name="矩形 185">
                <a:extLst>
                  <a:ext uri="{FF2B5EF4-FFF2-40B4-BE49-F238E27FC236}">
                    <a16:creationId xmlns:a16="http://schemas.microsoft.com/office/drawing/2014/main" id="{1E980079-2A78-4B5B-8734-0D5746B74A47}"/>
                  </a:ext>
                </a:extLst>
              </p:cNvPr>
              <p:cNvSpPr/>
              <p:nvPr/>
            </p:nvSpPr>
            <p:spPr>
              <a:xfrm>
                <a:off x="463860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7" name="矩形 186">
                <a:extLst>
                  <a:ext uri="{FF2B5EF4-FFF2-40B4-BE49-F238E27FC236}">
                    <a16:creationId xmlns:a16="http://schemas.microsoft.com/office/drawing/2014/main" id="{4BB8C9C5-B7F0-491C-A168-6D3AC00BEA1B}"/>
                  </a:ext>
                </a:extLst>
              </p:cNvPr>
              <p:cNvSpPr/>
              <p:nvPr/>
            </p:nvSpPr>
            <p:spPr>
              <a:xfrm>
                <a:off x="502108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8" name="矩形 187">
                <a:extLst>
                  <a:ext uri="{FF2B5EF4-FFF2-40B4-BE49-F238E27FC236}">
                    <a16:creationId xmlns:a16="http://schemas.microsoft.com/office/drawing/2014/main" id="{EED21F80-D7F1-489B-8A16-A920F1244A64}"/>
                  </a:ext>
                </a:extLst>
              </p:cNvPr>
              <p:cNvSpPr/>
              <p:nvPr/>
            </p:nvSpPr>
            <p:spPr>
              <a:xfrm>
                <a:off x="5398359"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9" name="矩形 188">
                <a:extLst>
                  <a:ext uri="{FF2B5EF4-FFF2-40B4-BE49-F238E27FC236}">
                    <a16:creationId xmlns:a16="http://schemas.microsoft.com/office/drawing/2014/main" id="{2B82F7FD-B371-471D-8686-49070DC9E3DB}"/>
                  </a:ext>
                </a:extLst>
              </p:cNvPr>
              <p:cNvSpPr/>
              <p:nvPr/>
            </p:nvSpPr>
            <p:spPr>
              <a:xfrm>
                <a:off x="4261325" y="1611974"/>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0" name="矩形 189">
                <a:extLst>
                  <a:ext uri="{FF2B5EF4-FFF2-40B4-BE49-F238E27FC236}">
                    <a16:creationId xmlns:a16="http://schemas.microsoft.com/office/drawing/2014/main" id="{229E7399-69B1-45DD-9CE8-9A5A1791CFD4}"/>
                  </a:ext>
                </a:extLst>
              </p:cNvPr>
              <p:cNvSpPr/>
              <p:nvPr/>
            </p:nvSpPr>
            <p:spPr>
              <a:xfrm>
                <a:off x="463860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1" name="矩形 190">
                <a:extLst>
                  <a:ext uri="{FF2B5EF4-FFF2-40B4-BE49-F238E27FC236}">
                    <a16:creationId xmlns:a16="http://schemas.microsoft.com/office/drawing/2014/main" id="{621F72E3-F05B-49F5-BD39-F82EF20A1D06}"/>
                  </a:ext>
                </a:extLst>
              </p:cNvPr>
              <p:cNvSpPr/>
              <p:nvPr/>
            </p:nvSpPr>
            <p:spPr>
              <a:xfrm>
                <a:off x="502108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2" name="矩形 191">
                <a:extLst>
                  <a:ext uri="{FF2B5EF4-FFF2-40B4-BE49-F238E27FC236}">
                    <a16:creationId xmlns:a16="http://schemas.microsoft.com/office/drawing/2014/main" id="{CBCA1C21-D861-45CD-8B71-E540A6479EF9}"/>
                  </a:ext>
                </a:extLst>
              </p:cNvPr>
              <p:cNvSpPr/>
              <p:nvPr/>
            </p:nvSpPr>
            <p:spPr>
              <a:xfrm>
                <a:off x="5398359"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3" name="文本框 192">
                <a:extLst>
                  <a:ext uri="{FF2B5EF4-FFF2-40B4-BE49-F238E27FC236}">
                    <a16:creationId xmlns:a16="http://schemas.microsoft.com/office/drawing/2014/main" id="{8D99B326-A051-47E8-A54D-270D490F5C1D}"/>
                  </a:ext>
                </a:extLst>
              </p:cNvPr>
              <p:cNvSpPr txBox="1"/>
              <p:nvPr/>
            </p:nvSpPr>
            <p:spPr>
              <a:xfrm rot="5400000">
                <a:off x="4309379" y="1023883"/>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 name="文本框 193">
                <a:extLst>
                  <a:ext uri="{FF2B5EF4-FFF2-40B4-BE49-F238E27FC236}">
                    <a16:creationId xmlns:a16="http://schemas.microsoft.com/office/drawing/2014/main" id="{DED283AC-6BB4-4FED-8998-0EC147313281}"/>
                  </a:ext>
                </a:extLst>
              </p:cNvPr>
              <p:cNvSpPr txBox="1"/>
              <p:nvPr/>
            </p:nvSpPr>
            <p:spPr>
              <a:xfrm rot="5400000">
                <a:off x="4690379" y="102705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5" name="文本框 194">
                <a:extLst>
                  <a:ext uri="{FF2B5EF4-FFF2-40B4-BE49-F238E27FC236}">
                    <a16:creationId xmlns:a16="http://schemas.microsoft.com/office/drawing/2014/main" id="{536C48E4-8295-4275-9B9D-414855B4DDD6}"/>
                  </a:ext>
                </a:extLst>
              </p:cNvPr>
              <p:cNvSpPr txBox="1"/>
              <p:nvPr/>
            </p:nvSpPr>
            <p:spPr>
              <a:xfrm rot="5400000">
                <a:off x="5063458" y="103023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6" name="文本框 195">
                <a:extLst>
                  <a:ext uri="{FF2B5EF4-FFF2-40B4-BE49-F238E27FC236}">
                    <a16:creationId xmlns:a16="http://schemas.microsoft.com/office/drawing/2014/main" id="{54A13277-0FC3-46F2-B1A1-F13BC783F593}"/>
                  </a:ext>
                </a:extLst>
              </p:cNvPr>
              <p:cNvSpPr txBox="1"/>
              <p:nvPr/>
            </p:nvSpPr>
            <p:spPr>
              <a:xfrm rot="5400000">
                <a:off x="4307839" y="142662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7" name="文本框 196">
                <a:extLst>
                  <a:ext uri="{FF2B5EF4-FFF2-40B4-BE49-F238E27FC236}">
                    <a16:creationId xmlns:a16="http://schemas.microsoft.com/office/drawing/2014/main" id="{4590822E-66F3-4EE3-86A3-F22FD256DC7A}"/>
                  </a:ext>
                </a:extLst>
              </p:cNvPr>
              <p:cNvSpPr txBox="1"/>
              <p:nvPr/>
            </p:nvSpPr>
            <p:spPr>
              <a:xfrm rot="5400000">
                <a:off x="4688839" y="1429797"/>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8" name="文本框 197">
                <a:extLst>
                  <a:ext uri="{FF2B5EF4-FFF2-40B4-BE49-F238E27FC236}">
                    <a16:creationId xmlns:a16="http://schemas.microsoft.com/office/drawing/2014/main" id="{B259C548-ABD8-41F3-8E57-2E5EAA952C1C}"/>
                  </a:ext>
                </a:extLst>
              </p:cNvPr>
              <p:cNvSpPr txBox="1"/>
              <p:nvPr/>
            </p:nvSpPr>
            <p:spPr>
              <a:xfrm rot="5400000">
                <a:off x="5061918" y="142979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9" name="文本框 198">
                <a:extLst>
                  <a:ext uri="{FF2B5EF4-FFF2-40B4-BE49-F238E27FC236}">
                    <a16:creationId xmlns:a16="http://schemas.microsoft.com/office/drawing/2014/main" id="{140BB341-A58D-4668-B9E3-1D7D6B1E6F0B}"/>
                  </a:ext>
                </a:extLst>
              </p:cNvPr>
              <p:cNvSpPr txBox="1"/>
              <p:nvPr/>
            </p:nvSpPr>
            <p:spPr>
              <a:xfrm rot="5400000">
                <a:off x="5439091" y="1032635"/>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0" name="文本框 199">
                <a:extLst>
                  <a:ext uri="{FF2B5EF4-FFF2-40B4-BE49-F238E27FC236}">
                    <a16:creationId xmlns:a16="http://schemas.microsoft.com/office/drawing/2014/main" id="{F5E7286C-5FCA-461D-8462-79B7F72076F2}"/>
                  </a:ext>
                </a:extLst>
              </p:cNvPr>
              <p:cNvSpPr txBox="1"/>
              <p:nvPr/>
            </p:nvSpPr>
            <p:spPr>
              <a:xfrm rot="5400000">
                <a:off x="5446566" y="1426622"/>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1" name="文本框 200">
                <a:extLst>
                  <a:ext uri="{FF2B5EF4-FFF2-40B4-BE49-F238E27FC236}">
                    <a16:creationId xmlns:a16="http://schemas.microsoft.com/office/drawing/2014/main" id="{B82559C2-ABA9-459E-A2F9-D2F1650695D2}"/>
                  </a:ext>
                </a:extLst>
              </p:cNvPr>
              <p:cNvSpPr txBox="1"/>
              <p:nvPr/>
            </p:nvSpPr>
            <p:spPr>
              <a:xfrm rot="5400000">
                <a:off x="5441341" y="1826959"/>
                <a:ext cx="324669" cy="184666"/>
              </a:xfrm>
              <a:prstGeom prst="rect">
                <a:avLst/>
              </a:prstGeom>
              <a:noFill/>
            </p:spPr>
            <p:txBody>
              <a:bodyPr wrap="square">
                <a:spAutoFit/>
              </a:bodyPr>
              <a:lstStyle/>
              <a:p>
                <a:pPr algn="ctr"/>
                <a:r>
                  <a:rPr lang="en-US" altLang="zh-CN"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2" name="组合 201">
                <a:extLst>
                  <a:ext uri="{FF2B5EF4-FFF2-40B4-BE49-F238E27FC236}">
                    <a16:creationId xmlns:a16="http://schemas.microsoft.com/office/drawing/2014/main" id="{4E4ED897-9A0F-41AA-AC38-3F26C4AD08BE}"/>
                  </a:ext>
                </a:extLst>
              </p:cNvPr>
              <p:cNvGrpSpPr/>
              <p:nvPr/>
            </p:nvGrpSpPr>
            <p:grpSpPr>
              <a:xfrm rot="5400000">
                <a:off x="3552307" y="1311278"/>
                <a:ext cx="1216604" cy="194755"/>
                <a:chOff x="1734076" y="1688672"/>
                <a:chExt cx="3678217" cy="194755"/>
              </a:xfrm>
            </p:grpSpPr>
            <p:cxnSp>
              <p:nvCxnSpPr>
                <p:cNvPr id="231" name="直接连接符 230">
                  <a:extLst>
                    <a:ext uri="{FF2B5EF4-FFF2-40B4-BE49-F238E27FC236}">
                      <a16:creationId xmlns:a16="http://schemas.microsoft.com/office/drawing/2014/main" id="{F56CCF6F-6034-4A30-8EAF-2F5F33029982}"/>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CFE32FAB-0A08-4FC5-A320-137E1FFD05AB}"/>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747FCB96-8B2D-4352-89A2-C315CDAEBD75}"/>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grpSp>
            <p:nvGrpSpPr>
              <p:cNvPr id="203" name="组合 202">
                <a:extLst>
                  <a:ext uri="{FF2B5EF4-FFF2-40B4-BE49-F238E27FC236}">
                    <a16:creationId xmlns:a16="http://schemas.microsoft.com/office/drawing/2014/main" id="{7D3E4BA4-AB88-41E4-BC05-DD8B87DCC7D6}"/>
                  </a:ext>
                </a:extLst>
              </p:cNvPr>
              <p:cNvGrpSpPr/>
              <p:nvPr/>
            </p:nvGrpSpPr>
            <p:grpSpPr>
              <a:xfrm>
                <a:off x="4257986" y="627183"/>
                <a:ext cx="1517447" cy="194755"/>
                <a:chOff x="1734076" y="1688672"/>
                <a:chExt cx="3678217" cy="194755"/>
              </a:xfrm>
            </p:grpSpPr>
            <p:cxnSp>
              <p:nvCxnSpPr>
                <p:cNvPr id="228" name="直接连接符 227">
                  <a:extLst>
                    <a:ext uri="{FF2B5EF4-FFF2-40B4-BE49-F238E27FC236}">
                      <a16:creationId xmlns:a16="http://schemas.microsoft.com/office/drawing/2014/main" id="{DEC358BB-156D-4616-9811-E61E04115D17}"/>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F93BC49C-5816-470C-9921-A489E66F3DFF}"/>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CDF882E5-89E4-4A80-9313-07C9B8D91808}"/>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sp>
            <p:nvSpPr>
              <p:cNvPr id="204" name="Rectangle 7">
                <a:extLst>
                  <a:ext uri="{FF2B5EF4-FFF2-40B4-BE49-F238E27FC236}">
                    <a16:creationId xmlns:a16="http://schemas.microsoft.com/office/drawing/2014/main" id="{5DFD675E-CAA5-4C51-8889-8FDDC0332977}"/>
                  </a:ext>
                </a:extLst>
              </p:cNvPr>
              <p:cNvSpPr>
                <a:spLocks noChangeArrowheads="1"/>
              </p:cNvSpPr>
              <p:nvPr/>
            </p:nvSpPr>
            <p:spPr bwMode="auto">
              <a:xfrm>
                <a:off x="4434767" y="548471"/>
                <a:ext cx="1207805" cy="134658"/>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zh-CN" sz="1000" dirty="0">
                    <a:latin typeface="Times New Roman" panose="02020603050405020304" pitchFamily="18" charset="0"/>
                    <a:cs typeface="Times New Roman" panose="02020603050405020304" pitchFamily="18" charset="0"/>
                  </a:rPr>
                  <a:t>Coherence time block</a:t>
                </a:r>
                <a:endParaRPr lang="zh-CN" altLang="zh-CN"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5" name="Rectangle 7">
                    <a:extLst>
                      <a:ext uri="{FF2B5EF4-FFF2-40B4-BE49-F238E27FC236}">
                        <a16:creationId xmlns:a16="http://schemas.microsoft.com/office/drawing/2014/main" id="{98C04372-79BC-4104-AE40-8669EC9505D7}"/>
                      </a:ext>
                    </a:extLst>
                  </p:cNvPr>
                  <p:cNvSpPr>
                    <a:spLocks noChangeArrowheads="1"/>
                  </p:cNvSpPr>
                  <p:nvPr/>
                </p:nvSpPr>
                <p:spPr bwMode="auto">
                  <a:xfrm rot="5400000">
                    <a:off x="3550460" y="1288633"/>
                    <a:ext cx="877522" cy="134658"/>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r>
                          <a:rPr lang="en-US" altLang="zh-CN" sz="1000" b="0" i="1" smtClean="0">
                            <a:latin typeface="Cambria Math" panose="02040503050406030204" pitchFamily="18" charset="0"/>
                            <a:cs typeface="Times New Roman" panose="02020603050405020304" pitchFamily="18" charset="0"/>
                          </a:rPr>
                          <m:t>𝑀</m:t>
                        </m:r>
                      </m:oMath>
                    </a14:m>
                    <a:r>
                      <a:rPr lang="en-US" altLang="zh-CN" sz="1000">
                        <a:latin typeface="Times New Roman" panose="02020603050405020304" pitchFamily="18" charset="0"/>
                        <a:cs typeface="Times New Roman" panose="02020603050405020304" pitchFamily="18" charset="0"/>
                      </a:rPr>
                      <a:t> sub-carriers</a:t>
                    </a:r>
                    <a:endParaRPr lang="zh-CN" altLang="zh-CN" sz="1000">
                      <a:latin typeface="Times New Roman" panose="02020603050405020304" pitchFamily="18" charset="0"/>
                      <a:cs typeface="Times New Roman" panose="02020603050405020304" pitchFamily="18" charset="0"/>
                    </a:endParaRPr>
                  </a:p>
                </p:txBody>
              </p:sp>
            </mc:Choice>
            <mc:Fallback xmlns="">
              <p:sp>
                <p:nvSpPr>
                  <p:cNvPr id="890" name="Rectangle 7">
                    <a:extLst>
                      <a:ext uri="{FF2B5EF4-FFF2-40B4-BE49-F238E27FC236}">
                        <a16:creationId xmlns:a16="http://schemas.microsoft.com/office/drawing/2014/main" id="{E46EC5A6-F21E-4B0D-9E91-07AD008073EA}"/>
                      </a:ext>
                    </a:extLst>
                  </p:cNvPr>
                  <p:cNvSpPr>
                    <a:spLocks noRot="1" noChangeAspect="1" noMove="1" noResize="1" noEditPoints="1" noAdjustHandles="1" noChangeArrowheads="1" noChangeShapeType="1" noTextEdit="1"/>
                  </p:cNvSpPr>
                  <p:nvPr/>
                </p:nvSpPr>
                <p:spPr bwMode="auto">
                  <a:xfrm rot="5400000">
                    <a:off x="3550460" y="1288633"/>
                    <a:ext cx="877522" cy="134658"/>
                  </a:xfrm>
                  <a:prstGeom prst="rect">
                    <a:avLst/>
                  </a:prstGeom>
                  <a:blipFill>
                    <a:blip r:embed="rId62"/>
                    <a:stretch>
                      <a:fillRect l="-68182" r="-36364" b="-694"/>
                    </a:stretch>
                  </a:blipFill>
                  <a:ln>
                    <a:noFill/>
                  </a:ln>
                  <a:effectLst/>
                </p:spPr>
                <p:txBody>
                  <a:bodyPr/>
                  <a:lstStyle/>
                  <a:p>
                    <a:r>
                      <a:rPr lang="zh-CN" altLang="en-US">
                        <a:noFill/>
                      </a:rPr>
                      <a:t> </a:t>
                    </a:r>
                  </a:p>
                </p:txBody>
              </p:sp>
            </mc:Fallback>
          </mc:AlternateContent>
          <p:sp>
            <p:nvSpPr>
              <p:cNvPr id="206" name="矩形 205">
                <a:extLst>
                  <a:ext uri="{FF2B5EF4-FFF2-40B4-BE49-F238E27FC236}">
                    <a16:creationId xmlns:a16="http://schemas.microsoft.com/office/drawing/2014/main" id="{D96F74FD-29CC-4B70-9B26-0C6B9D38695A}"/>
                  </a:ext>
                </a:extLst>
              </p:cNvPr>
              <p:cNvSpPr/>
              <p:nvPr/>
            </p:nvSpPr>
            <p:spPr>
              <a:xfrm flipV="1">
                <a:off x="4218644" y="762851"/>
                <a:ext cx="447566" cy="1293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7" name="Rectangle 7">
                    <a:extLst>
                      <a:ext uri="{FF2B5EF4-FFF2-40B4-BE49-F238E27FC236}">
                        <a16:creationId xmlns:a16="http://schemas.microsoft.com/office/drawing/2014/main" id="{12FA5E98-3EDD-4E2B-B647-8E0BBC507A52}"/>
                      </a:ext>
                    </a:extLst>
                  </p:cNvPr>
                  <p:cNvSpPr>
                    <a:spLocks noChangeArrowheads="1"/>
                  </p:cNvSpPr>
                  <p:nvPr/>
                </p:nvSpPr>
                <p:spPr bwMode="auto">
                  <a:xfrm rot="5400000">
                    <a:off x="5602717" y="1288633"/>
                    <a:ext cx="877522" cy="134658"/>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sSup>
                          <m:sSupPr>
                            <m:ctrlPr>
                              <a:rPr lang="en-US" altLang="zh-CN" sz="1000" i="1" smtClean="0">
                                <a:latin typeface="Cambria Math" panose="02040503050406030204" pitchFamily="18" charset="0"/>
                                <a:cs typeface="Times New Roman" panose="02020603050405020304" pitchFamily="18" charset="0"/>
                              </a:rPr>
                            </m:ctrlPr>
                          </m:sSupPr>
                          <m:e>
                            <m:r>
                              <a:rPr lang="en-US" altLang="zh-CN" sz="1000" b="0" i="1" smtClean="0">
                                <a:latin typeface="Cambria Math" panose="02040503050406030204" pitchFamily="18" charset="0"/>
                                <a:cs typeface="Times New Roman" panose="02020603050405020304" pitchFamily="18" charset="0"/>
                              </a:rPr>
                              <m:t>𝑀</m:t>
                            </m:r>
                          </m:e>
                          <m:sup>
                            <m:r>
                              <a:rPr lang="en-US" altLang="zh-CN" sz="1000" b="0" i="1" smtClean="0">
                                <a:latin typeface="Cambria Math" panose="02040503050406030204" pitchFamily="18" charset="0"/>
                                <a:cs typeface="Times New Roman" panose="02020603050405020304" pitchFamily="18" charset="0"/>
                              </a:rPr>
                              <m:t>′</m:t>
                            </m:r>
                          </m:sup>
                        </m:sSup>
                      </m:oMath>
                    </a14:m>
                    <a:r>
                      <a:rPr lang="en-US" altLang="zh-CN" sz="1000">
                        <a:latin typeface="Times New Roman" panose="02020603050405020304" pitchFamily="18" charset="0"/>
                        <a:cs typeface="Times New Roman" panose="02020603050405020304" pitchFamily="18" charset="0"/>
                      </a:rPr>
                      <a:t>sub-carriers</a:t>
                    </a:r>
                    <a:endParaRPr lang="zh-CN" altLang="zh-CN" sz="1000">
                      <a:latin typeface="Times New Roman" panose="02020603050405020304" pitchFamily="18" charset="0"/>
                      <a:cs typeface="Times New Roman" panose="02020603050405020304" pitchFamily="18" charset="0"/>
                    </a:endParaRPr>
                  </a:p>
                </p:txBody>
              </p:sp>
            </mc:Choice>
            <mc:Fallback xmlns="">
              <p:sp>
                <p:nvSpPr>
                  <p:cNvPr id="892" name="Rectangle 7">
                    <a:extLst>
                      <a:ext uri="{FF2B5EF4-FFF2-40B4-BE49-F238E27FC236}">
                        <a16:creationId xmlns:a16="http://schemas.microsoft.com/office/drawing/2014/main" id="{D8CA3F66-5368-44DE-A488-8A27593F8DC7}"/>
                      </a:ext>
                    </a:extLst>
                  </p:cNvPr>
                  <p:cNvSpPr>
                    <a:spLocks noRot="1" noChangeAspect="1" noMove="1" noResize="1" noEditPoints="1" noAdjustHandles="1" noChangeArrowheads="1" noChangeShapeType="1" noTextEdit="1"/>
                  </p:cNvSpPr>
                  <p:nvPr/>
                </p:nvSpPr>
                <p:spPr bwMode="auto">
                  <a:xfrm rot="5400000">
                    <a:off x="5602717" y="1288633"/>
                    <a:ext cx="877522" cy="134658"/>
                  </a:xfrm>
                  <a:prstGeom prst="rect">
                    <a:avLst/>
                  </a:prstGeom>
                  <a:blipFill>
                    <a:blip r:embed="rId63"/>
                    <a:stretch>
                      <a:fillRect l="-63636" r="-40909" b="-1389"/>
                    </a:stretch>
                  </a:blipFill>
                  <a:ln>
                    <a:noFill/>
                  </a:ln>
                  <a:effectLst/>
                </p:spPr>
                <p:txBody>
                  <a:bodyPr/>
                  <a:lstStyle/>
                  <a:p>
                    <a:r>
                      <a:rPr lang="zh-CN" altLang="en-US">
                        <a:noFill/>
                      </a:rPr>
                      <a:t> </a:t>
                    </a:r>
                  </a:p>
                </p:txBody>
              </p:sp>
            </mc:Fallback>
          </mc:AlternateContent>
          <p:grpSp>
            <p:nvGrpSpPr>
              <p:cNvPr id="208" name="组合 207">
                <a:extLst>
                  <a:ext uri="{FF2B5EF4-FFF2-40B4-BE49-F238E27FC236}">
                    <a16:creationId xmlns:a16="http://schemas.microsoft.com/office/drawing/2014/main" id="{602FCB24-81CE-441E-A6DE-FD00F7885881}"/>
                  </a:ext>
                </a:extLst>
              </p:cNvPr>
              <p:cNvGrpSpPr/>
              <p:nvPr/>
            </p:nvGrpSpPr>
            <p:grpSpPr>
              <a:xfrm rot="10800000">
                <a:off x="5726310" y="919012"/>
                <a:ext cx="233711" cy="813964"/>
                <a:chOff x="5616892" y="1393577"/>
                <a:chExt cx="233711" cy="813964"/>
              </a:xfrm>
            </p:grpSpPr>
            <p:cxnSp>
              <p:nvCxnSpPr>
                <p:cNvPr id="222" name="直接连接符 221">
                  <a:extLst>
                    <a:ext uri="{FF2B5EF4-FFF2-40B4-BE49-F238E27FC236}">
                      <a16:creationId xmlns:a16="http://schemas.microsoft.com/office/drawing/2014/main" id="{FFA99A0D-5DA4-48B0-B0CF-DD537F38928D}"/>
                    </a:ext>
                  </a:extLst>
                </p:cNvPr>
                <p:cNvCxnSpPr>
                  <a:cxnSpLocks/>
                </p:cNvCxnSpPr>
                <p:nvPr/>
              </p:nvCxnSpPr>
              <p:spPr>
                <a:xfrm flipH="1" flipV="1">
                  <a:off x="5687538" y="1396625"/>
                  <a:ext cx="108000" cy="1297"/>
                </a:xfrm>
                <a:prstGeom prst="line">
                  <a:avLst/>
                </a:prstGeom>
                <a:ln w="12700"/>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D2ABAEF8-BCA6-419A-9A89-B54575842531}"/>
                    </a:ext>
                  </a:extLst>
                </p:cNvPr>
                <p:cNvCxnSpPr>
                  <a:cxnSpLocks/>
                </p:cNvCxnSpPr>
                <p:nvPr/>
              </p:nvCxnSpPr>
              <p:spPr>
                <a:xfrm flipH="1" flipV="1">
                  <a:off x="5684096" y="2205160"/>
                  <a:ext cx="108000" cy="1297"/>
                </a:xfrm>
                <a:prstGeom prst="line">
                  <a:avLst/>
                </a:prstGeom>
                <a:ln w="12700"/>
              </p:spPr>
              <p:style>
                <a:lnRef idx="1">
                  <a:schemeClr val="dk1"/>
                </a:lnRef>
                <a:fillRef idx="0">
                  <a:schemeClr val="dk1"/>
                </a:fillRef>
                <a:effectRef idx="0">
                  <a:schemeClr val="dk1"/>
                </a:effectRef>
                <a:fontRef idx="minor">
                  <a:schemeClr val="tx1"/>
                </a:fontRef>
              </p:style>
            </p:cxnSp>
            <p:sp>
              <p:nvSpPr>
                <p:cNvPr id="224" name="文本框 223">
                  <a:extLst>
                    <a:ext uri="{FF2B5EF4-FFF2-40B4-BE49-F238E27FC236}">
                      <a16:creationId xmlns:a16="http://schemas.microsoft.com/office/drawing/2014/main" id="{4F6DE82D-8463-4202-87EE-EE283BAE49DB}"/>
                    </a:ext>
                  </a:extLst>
                </p:cNvPr>
                <p:cNvSpPr txBox="1"/>
                <p:nvPr/>
              </p:nvSpPr>
              <p:spPr>
                <a:xfrm rot="5400000">
                  <a:off x="5595935" y="150862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 name="文本框 224">
                  <a:extLst>
                    <a:ext uri="{FF2B5EF4-FFF2-40B4-BE49-F238E27FC236}">
                      <a16:creationId xmlns:a16="http://schemas.microsoft.com/office/drawing/2014/main" id="{4A17CF42-64D2-4682-A3C3-A6CBA0C0CF4A}"/>
                    </a:ext>
                  </a:extLst>
                </p:cNvPr>
                <p:cNvSpPr txBox="1"/>
                <p:nvPr/>
              </p:nvSpPr>
              <p:spPr>
                <a:xfrm rot="5400000">
                  <a:off x="5594458" y="191159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26" name="直接连接符 225">
                  <a:extLst>
                    <a:ext uri="{FF2B5EF4-FFF2-40B4-BE49-F238E27FC236}">
                      <a16:creationId xmlns:a16="http://schemas.microsoft.com/office/drawing/2014/main" id="{34569440-62EE-41FF-A29C-BEB71BECB5E2}"/>
                    </a:ext>
                  </a:extLst>
                </p:cNvPr>
                <p:cNvCxnSpPr>
                  <a:cxnSpLocks/>
                </p:cNvCxnSpPr>
                <p:nvPr/>
              </p:nvCxnSpPr>
              <p:spPr>
                <a:xfrm flipV="1">
                  <a:off x="5684093" y="1393577"/>
                  <a:ext cx="1" cy="813964"/>
                </a:xfrm>
                <a:prstGeom prst="line">
                  <a:avLst/>
                </a:prstGeom>
                <a:ln w="12700"/>
              </p:spPr>
              <p:style>
                <a:lnRef idx="1">
                  <a:schemeClr val="dk1"/>
                </a:lnRef>
                <a:fillRef idx="0">
                  <a:schemeClr val="dk1"/>
                </a:fillRef>
                <a:effectRef idx="0">
                  <a:schemeClr val="dk1"/>
                </a:effectRef>
                <a:fontRef idx="minor">
                  <a:schemeClr val="tx1"/>
                </a:fontRef>
              </p:style>
            </p:cxnSp>
            <p:cxnSp>
              <p:nvCxnSpPr>
                <p:cNvPr id="227" name="直接箭头连接符 226">
                  <a:extLst>
                    <a:ext uri="{FF2B5EF4-FFF2-40B4-BE49-F238E27FC236}">
                      <a16:creationId xmlns:a16="http://schemas.microsoft.com/office/drawing/2014/main" id="{3BFBBF45-87A4-4E36-9CBB-D03AE944340A}"/>
                    </a:ext>
                  </a:extLst>
                </p:cNvPr>
                <p:cNvCxnSpPr>
                  <a:cxnSpLocks/>
                </p:cNvCxnSpPr>
                <p:nvPr/>
              </p:nvCxnSpPr>
              <p:spPr>
                <a:xfrm flipH="1">
                  <a:off x="5616892" y="1814971"/>
                  <a:ext cx="181072" cy="2341"/>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grpSp>
          <p:sp>
            <p:nvSpPr>
              <p:cNvPr id="209" name="文本框 208">
                <a:extLst>
                  <a:ext uri="{FF2B5EF4-FFF2-40B4-BE49-F238E27FC236}">
                    <a16:creationId xmlns:a16="http://schemas.microsoft.com/office/drawing/2014/main" id="{522D8082-ACC1-4C5F-B51D-BB10B02732F8}"/>
                  </a:ext>
                </a:extLst>
              </p:cNvPr>
              <p:cNvSpPr txBox="1"/>
              <p:nvPr/>
            </p:nvSpPr>
            <p:spPr>
              <a:xfrm>
                <a:off x="4135967" y="2030485"/>
                <a:ext cx="591607" cy="246221"/>
              </a:xfrm>
              <a:prstGeom prst="rect">
                <a:avLst/>
              </a:prstGeom>
              <a:noFill/>
            </p:spPr>
            <p:txBody>
              <a:bodyPr wrap="square" rtlCol="0">
                <a:spAutoFit/>
              </a:bodyPr>
              <a:lstStyle/>
              <a:p>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Symbol</a:t>
                </a:r>
                <a:endParaRPr lang="zh-CN" altLang="en-US" sz="1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10" name="组合 209">
                <a:extLst>
                  <a:ext uri="{FF2B5EF4-FFF2-40B4-BE49-F238E27FC236}">
                    <a16:creationId xmlns:a16="http://schemas.microsoft.com/office/drawing/2014/main" id="{29246E65-145E-4E97-A61D-7FC0DE873C07}"/>
                  </a:ext>
                </a:extLst>
              </p:cNvPr>
              <p:cNvGrpSpPr/>
              <p:nvPr/>
            </p:nvGrpSpPr>
            <p:grpSpPr>
              <a:xfrm>
                <a:off x="5400358" y="771108"/>
                <a:ext cx="383876" cy="276999"/>
                <a:chOff x="5402357" y="771108"/>
                <a:chExt cx="383876" cy="276999"/>
              </a:xfrm>
            </p:grpSpPr>
            <p:sp>
              <p:nvSpPr>
                <p:cNvPr id="220" name="文本框 219">
                  <a:extLst>
                    <a:ext uri="{FF2B5EF4-FFF2-40B4-BE49-F238E27FC236}">
                      <a16:creationId xmlns:a16="http://schemas.microsoft.com/office/drawing/2014/main" id="{01D65F3F-81FF-4411-B872-9ABB939DD622}"/>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21" name="对象 220">
                      <a:extLst>
                        <a:ext uri="{FF2B5EF4-FFF2-40B4-BE49-F238E27FC236}">
                          <a16:creationId xmlns:a16="http://schemas.microsoft.com/office/drawing/2014/main" id="{4A92836F-F083-4913-87CA-12EE9FCCA1CF}"/>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4" name="Equation" r:id="rId64" imgW="190440" imgH="228600" progId="Equation.DSMT4">
                            <p:embed/>
                          </p:oleObj>
                        </mc:Choice>
                        <mc:Fallback>
                          <p:oleObj name="Equation" r:id="rId64" imgW="190440" imgH="228600" progId="Equation.DSMT4">
                            <p:embed/>
                            <p:pic>
                              <p:nvPicPr>
                                <p:cNvPr id="906" name="对象 905">
                                  <a:extLst>
                                    <a:ext uri="{FF2B5EF4-FFF2-40B4-BE49-F238E27FC236}">
                                      <a16:creationId xmlns:a16="http://schemas.microsoft.com/office/drawing/2014/main" id="{B2AF7077-BA45-4FFC-85F5-40CAE19918D0}"/>
                                    </a:ext>
                                  </a:extLst>
                                </p:cNvPr>
                                <p:cNvPicPr/>
                                <p:nvPr/>
                              </p:nvPicPr>
                              <p:blipFill>
                                <a:blip r:embed="rId6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906" name="对象 905">
                      <a:extLst>
                        <a:ext uri="{FF2B5EF4-FFF2-40B4-BE49-F238E27FC236}">
                          <a16:creationId xmlns:a16="http://schemas.microsoft.com/office/drawing/2014/main" id="{B2AF7077-BA45-4FFC-85F5-40CAE19918D0}"/>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5" name="Equation" r:id="rId66" imgW="190440" imgH="228600" progId="Equation.DSMT4">
                            <p:embed/>
                          </p:oleObj>
                        </mc:Choice>
                        <mc:Fallback>
                          <p:oleObj name="Equation" r:id="rId66" imgW="190440" imgH="228600" progId="Equation.DSMT4">
                            <p:embed/>
                            <p:pic>
                              <p:nvPicPr>
                                <p:cNvPr id="906" name="对象 905">
                                  <a:extLst>
                                    <a:ext uri="{FF2B5EF4-FFF2-40B4-BE49-F238E27FC236}">
                                      <a16:creationId xmlns:a16="http://schemas.microsoft.com/office/drawing/2014/main" id="{B2AF7077-BA45-4FFC-85F5-40CAE19918D0}"/>
                                    </a:ext>
                                  </a:extLst>
                                </p:cNvPr>
                                <p:cNvPicPr/>
                                <p:nvPr/>
                              </p:nvPicPr>
                              <p:blipFill>
                                <a:blip r:embed="rId6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211" name="组合 210">
                <a:extLst>
                  <a:ext uri="{FF2B5EF4-FFF2-40B4-BE49-F238E27FC236}">
                    <a16:creationId xmlns:a16="http://schemas.microsoft.com/office/drawing/2014/main" id="{5AF49882-EF81-4E96-9595-CFB2AB2881E9}"/>
                  </a:ext>
                </a:extLst>
              </p:cNvPr>
              <p:cNvGrpSpPr/>
              <p:nvPr/>
            </p:nvGrpSpPr>
            <p:grpSpPr>
              <a:xfrm>
                <a:off x="5400358" y="1182777"/>
                <a:ext cx="383876" cy="276999"/>
                <a:chOff x="5402357" y="771108"/>
                <a:chExt cx="383876" cy="276999"/>
              </a:xfrm>
            </p:grpSpPr>
            <p:sp>
              <p:nvSpPr>
                <p:cNvPr id="218" name="文本框 217">
                  <a:extLst>
                    <a:ext uri="{FF2B5EF4-FFF2-40B4-BE49-F238E27FC236}">
                      <a16:creationId xmlns:a16="http://schemas.microsoft.com/office/drawing/2014/main" id="{2DDA3105-235E-4F74-8A54-E6C37E1E76C5}"/>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9" name="对象 218">
                      <a:extLst>
                        <a:ext uri="{FF2B5EF4-FFF2-40B4-BE49-F238E27FC236}">
                          <a16:creationId xmlns:a16="http://schemas.microsoft.com/office/drawing/2014/main" id="{2BE45215-4E9A-40D9-A8CD-F77CB01F8648}"/>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5" name="Equation" r:id="rId68" imgW="190440" imgH="228600" progId="Equation.DSMT4">
                            <p:embed/>
                          </p:oleObj>
                        </mc:Choice>
                        <mc:Fallback>
                          <p:oleObj name="Equation" r:id="rId68" imgW="190440" imgH="228600" progId="Equation.DSMT4">
                            <p:embed/>
                            <p:pic>
                              <p:nvPicPr>
                                <p:cNvPr id="904" name="对象 903">
                                  <a:extLst>
                                    <a:ext uri="{FF2B5EF4-FFF2-40B4-BE49-F238E27FC236}">
                                      <a16:creationId xmlns:a16="http://schemas.microsoft.com/office/drawing/2014/main" id="{F5B1503F-B831-4728-8542-F600DD57DAB2}"/>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904" name="对象 903">
                      <a:extLst>
                        <a:ext uri="{FF2B5EF4-FFF2-40B4-BE49-F238E27FC236}">
                          <a16:creationId xmlns:a16="http://schemas.microsoft.com/office/drawing/2014/main" id="{F5B1503F-B831-4728-8542-F600DD57DAB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6" name="Equation" r:id="rId69" imgW="190440" imgH="228600" progId="Equation.DSMT4">
                            <p:embed/>
                          </p:oleObj>
                        </mc:Choice>
                        <mc:Fallback>
                          <p:oleObj name="Equation" r:id="rId69" imgW="190440" imgH="228600" progId="Equation.DSMT4">
                            <p:embed/>
                            <p:pic>
                              <p:nvPicPr>
                                <p:cNvPr id="904" name="对象 903">
                                  <a:extLst>
                                    <a:ext uri="{FF2B5EF4-FFF2-40B4-BE49-F238E27FC236}">
                                      <a16:creationId xmlns:a16="http://schemas.microsoft.com/office/drawing/2014/main" id="{F5B1503F-B831-4728-8542-F600DD57DAB2}"/>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212" name="组合 211">
                <a:extLst>
                  <a:ext uri="{FF2B5EF4-FFF2-40B4-BE49-F238E27FC236}">
                    <a16:creationId xmlns:a16="http://schemas.microsoft.com/office/drawing/2014/main" id="{0F39F287-1BC7-4399-BD8B-E60CDA19C099}"/>
                  </a:ext>
                </a:extLst>
              </p:cNvPr>
              <p:cNvGrpSpPr/>
              <p:nvPr/>
            </p:nvGrpSpPr>
            <p:grpSpPr>
              <a:xfrm>
                <a:off x="5400358" y="1573438"/>
                <a:ext cx="383876" cy="276999"/>
                <a:chOff x="5402357" y="771108"/>
                <a:chExt cx="383876" cy="276999"/>
              </a:xfrm>
            </p:grpSpPr>
            <p:sp>
              <p:nvSpPr>
                <p:cNvPr id="216" name="文本框 215">
                  <a:extLst>
                    <a:ext uri="{FF2B5EF4-FFF2-40B4-BE49-F238E27FC236}">
                      <a16:creationId xmlns:a16="http://schemas.microsoft.com/office/drawing/2014/main" id="{BE920424-1261-443E-BFB3-82DB039853DA}"/>
                    </a:ext>
                  </a:extLst>
                </p:cNvPr>
                <p:cNvSpPr txBox="1"/>
                <p:nvPr/>
              </p:nvSpPr>
              <p:spPr>
                <a:xfrm>
                  <a:off x="5402357" y="771108"/>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7" name="对象 216">
                      <a:extLst>
                        <a:ext uri="{FF2B5EF4-FFF2-40B4-BE49-F238E27FC236}">
                          <a16:creationId xmlns:a16="http://schemas.microsoft.com/office/drawing/2014/main" id="{B7C4EB0C-28E2-4933-850D-E2544DF5D67C}"/>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2996" name="Equation" r:id="rId70" imgW="190440" imgH="228600" progId="Equation.DSMT4">
                            <p:embed/>
                          </p:oleObj>
                        </mc:Choice>
                        <mc:Fallback>
                          <p:oleObj name="Equation" r:id="rId70" imgW="190440" imgH="228600" progId="Equation.DSMT4">
                            <p:embed/>
                            <p:pic>
                              <p:nvPicPr>
                                <p:cNvPr id="902" name="对象 901">
                                  <a:extLst>
                                    <a:ext uri="{FF2B5EF4-FFF2-40B4-BE49-F238E27FC236}">
                                      <a16:creationId xmlns:a16="http://schemas.microsoft.com/office/drawing/2014/main" id="{C9B64B02-CEA5-41C9-84FE-19B9E90D1B0D}"/>
                                    </a:ext>
                                  </a:extLst>
                                </p:cNvPr>
                                <p:cNvPicPr/>
                                <p:nvPr/>
                              </p:nvPicPr>
                              <p:blipFill>
                                <a:blip r:embed="rId5"/>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902" name="对象 901">
                      <a:extLst>
                        <a:ext uri="{FF2B5EF4-FFF2-40B4-BE49-F238E27FC236}">
                          <a16:creationId xmlns:a16="http://schemas.microsoft.com/office/drawing/2014/main" id="{C9B64B02-CEA5-41C9-84FE-19B9E90D1B0D}"/>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507" name="Equation" r:id="rId71" imgW="190440" imgH="228600" progId="Equation.DSMT4">
                            <p:embed/>
                          </p:oleObj>
                        </mc:Choice>
                        <mc:Fallback>
                          <p:oleObj name="Equation" r:id="rId71" imgW="190440" imgH="228600" progId="Equation.DSMT4">
                            <p:embed/>
                            <p:pic>
                              <p:nvPicPr>
                                <p:cNvPr id="902" name="对象 901">
                                  <a:extLst>
                                    <a:ext uri="{FF2B5EF4-FFF2-40B4-BE49-F238E27FC236}">
                                      <a16:creationId xmlns:a16="http://schemas.microsoft.com/office/drawing/2014/main" id="{C9B64B02-CEA5-41C9-84FE-19B9E90D1B0D}"/>
                                    </a:ext>
                                  </a:extLst>
                                </p:cNvPr>
                                <p:cNvPicPr/>
                                <p:nvPr/>
                              </p:nvPicPr>
                              <p:blipFill>
                                <a:blip r:embed="rId17"/>
                                <a:stretch>
                                  <a:fillRect/>
                                </a:stretch>
                              </p:blipFill>
                              <p:spPr>
                                <a:xfrm>
                                  <a:off x="5542777" y="905458"/>
                                  <a:ext cx="95082" cy="114098"/>
                                </a:xfrm>
                                <a:prstGeom prst="rect">
                                  <a:avLst/>
                                </a:prstGeom>
                              </p:spPr>
                            </p:pic>
                          </p:oleObj>
                        </mc:Fallback>
                      </mc:AlternateContent>
                    </a:graphicData>
                  </a:graphic>
                </p:graphicFrame>
              </mc:Fallback>
            </mc:AlternateContent>
          </p:grpSp>
          <p:sp>
            <p:nvSpPr>
              <p:cNvPr id="213" name="文本框 212">
                <a:extLst>
                  <a:ext uri="{FF2B5EF4-FFF2-40B4-BE49-F238E27FC236}">
                    <a16:creationId xmlns:a16="http://schemas.microsoft.com/office/drawing/2014/main" id="{29470013-06F1-4F0D-A445-297AA934912A}"/>
                  </a:ext>
                </a:extLst>
              </p:cNvPr>
              <p:cNvSpPr txBox="1"/>
              <p:nvPr/>
            </p:nvSpPr>
            <p:spPr>
              <a:xfrm rot="5400000">
                <a:off x="4301778" y="1817284"/>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4" name="文本框 213">
                <a:extLst>
                  <a:ext uri="{FF2B5EF4-FFF2-40B4-BE49-F238E27FC236}">
                    <a16:creationId xmlns:a16="http://schemas.microsoft.com/office/drawing/2014/main" id="{38892305-09ED-4EC9-95C9-FF9B70AEFE92}"/>
                  </a:ext>
                </a:extLst>
              </p:cNvPr>
              <p:cNvSpPr txBox="1"/>
              <p:nvPr/>
            </p:nvSpPr>
            <p:spPr>
              <a:xfrm rot="5400000">
                <a:off x="4682778" y="182045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 name="文本框 214">
                <a:extLst>
                  <a:ext uri="{FF2B5EF4-FFF2-40B4-BE49-F238E27FC236}">
                    <a16:creationId xmlns:a16="http://schemas.microsoft.com/office/drawing/2014/main" id="{4B322425-FC04-470E-988A-357748F070D4}"/>
                  </a:ext>
                </a:extLst>
              </p:cNvPr>
              <p:cNvSpPr txBox="1"/>
              <p:nvPr/>
            </p:nvSpPr>
            <p:spPr>
              <a:xfrm rot="5400000">
                <a:off x="5055857" y="1820460"/>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cxnSp>
          <p:nvCxnSpPr>
            <p:cNvPr id="145" name="直接连接符 144">
              <a:extLst>
                <a:ext uri="{FF2B5EF4-FFF2-40B4-BE49-F238E27FC236}">
                  <a16:creationId xmlns:a16="http://schemas.microsoft.com/office/drawing/2014/main" id="{C8E8D81C-DD89-449A-AB4F-D82A7883F994}"/>
                </a:ext>
              </a:extLst>
            </p:cNvPr>
            <p:cNvCxnSpPr>
              <a:cxnSpLocks/>
            </p:cNvCxnSpPr>
            <p:nvPr/>
          </p:nvCxnSpPr>
          <p:spPr>
            <a:xfrm flipH="1" flipV="1">
              <a:off x="6243646" y="4831412"/>
              <a:ext cx="1" cy="296441"/>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C8C59EF3-523F-44CE-AD3C-0FAE15388B3B}"/>
                </a:ext>
              </a:extLst>
            </p:cNvPr>
            <p:cNvCxnSpPr>
              <a:cxnSpLocks/>
            </p:cNvCxnSpPr>
            <p:nvPr/>
          </p:nvCxnSpPr>
          <p:spPr>
            <a:xfrm>
              <a:off x="4803308" y="4839762"/>
              <a:ext cx="1458973" cy="9979"/>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7464D46B-5B2F-4AEC-BD2F-93DA30168AD4}"/>
                </a:ext>
              </a:extLst>
            </p:cNvPr>
            <p:cNvCxnSpPr>
              <a:cxnSpLocks/>
            </p:cNvCxnSpPr>
            <p:nvPr/>
          </p:nvCxnSpPr>
          <p:spPr>
            <a:xfrm flipV="1">
              <a:off x="4819557" y="3024463"/>
              <a:ext cx="0" cy="1831061"/>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CC4224E9-311F-44DD-82D5-A616EE4E5483}"/>
                </a:ext>
              </a:extLst>
            </p:cNvPr>
            <p:cNvCxnSpPr>
              <a:cxnSpLocks/>
            </p:cNvCxnSpPr>
            <p:nvPr/>
          </p:nvCxnSpPr>
          <p:spPr>
            <a:xfrm flipV="1">
              <a:off x="2165807" y="3042608"/>
              <a:ext cx="2670380" cy="2332"/>
            </a:xfrm>
            <a:prstGeom prst="line">
              <a:avLst/>
            </a:prstGeom>
            <a:ln w="38100">
              <a:solidFill>
                <a:srgbClr val="ED7D31"/>
              </a:solidFill>
            </a:ln>
          </p:spPr>
          <p:style>
            <a:lnRef idx="1">
              <a:schemeClr val="accent1"/>
            </a:lnRef>
            <a:fillRef idx="0">
              <a:schemeClr val="accent1"/>
            </a:fillRef>
            <a:effectRef idx="0">
              <a:schemeClr val="accent1"/>
            </a:effectRef>
            <a:fontRef idx="minor">
              <a:schemeClr val="tx1"/>
            </a:fontRef>
          </p:style>
        </p:cxnSp>
        <p:sp>
          <p:nvSpPr>
            <p:cNvPr id="149" name="文本框 148">
              <a:extLst>
                <a:ext uri="{FF2B5EF4-FFF2-40B4-BE49-F238E27FC236}">
                  <a16:creationId xmlns:a16="http://schemas.microsoft.com/office/drawing/2014/main" id="{1B60EE55-D486-4717-AA4E-52BECADD4C99}"/>
                </a:ext>
              </a:extLst>
            </p:cNvPr>
            <p:cNvSpPr txBox="1"/>
            <p:nvPr/>
          </p:nvSpPr>
          <p:spPr>
            <a:xfrm>
              <a:off x="4289054" y="3370777"/>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0" name="对象 149">
                  <a:extLst>
                    <a:ext uri="{FF2B5EF4-FFF2-40B4-BE49-F238E27FC236}">
                      <a16:creationId xmlns:a16="http://schemas.microsoft.com/office/drawing/2014/main" id="{5F25EC9F-47FA-458F-8E82-406337831572}"/>
                    </a:ext>
                  </a:extLst>
                </p:cNvPr>
                <p:cNvGraphicFramePr>
                  <a:graphicFrameLocks noChangeAspect="1"/>
                </p:cNvGraphicFramePr>
                <p:nvPr/>
              </p:nvGraphicFramePr>
              <p:xfrm>
                <a:off x="4429474" y="3505127"/>
                <a:ext cx="95082" cy="114098"/>
              </p:xfrm>
              <a:graphic>
                <a:graphicData uri="http://schemas.openxmlformats.org/presentationml/2006/ole">
                  <mc:AlternateContent>
                    <mc:Choice xmlns:v="urn:schemas-microsoft-com:vml" Requires="v">
                      <p:oleObj spid="_x0000_s12997" name="Equation" r:id="rId66" imgW="190440" imgH="228600" progId="Equation.DSMT4">
                        <p:embed/>
                      </p:oleObj>
                    </mc:Choice>
                    <mc:Fallback>
                      <p:oleObj name="Equation" r:id="rId66" imgW="190440" imgH="228600" progId="Equation.DSMT4">
                        <p:embed/>
                        <p:pic>
                          <p:nvPicPr>
                            <p:cNvPr id="835" name="对象 834">
                              <a:extLst>
                                <a:ext uri="{FF2B5EF4-FFF2-40B4-BE49-F238E27FC236}">
                                  <a16:creationId xmlns:a16="http://schemas.microsoft.com/office/drawing/2014/main" id="{142144FA-4A4D-451F-A270-8747E08CCC10}"/>
                                </a:ext>
                              </a:extLst>
                            </p:cNvPr>
                            <p:cNvPicPr/>
                            <p:nvPr/>
                          </p:nvPicPr>
                          <p:blipFill>
                            <a:blip r:embed="rId67"/>
                            <a:stretch>
                              <a:fillRect/>
                            </a:stretch>
                          </p:blipFill>
                          <p:spPr>
                            <a:xfrm>
                              <a:off x="4429474" y="3505127"/>
                              <a:ext cx="95082" cy="114098"/>
                            </a:xfrm>
                            <a:prstGeom prst="rect">
                              <a:avLst/>
                            </a:prstGeom>
                          </p:spPr>
                        </p:pic>
                      </p:oleObj>
                    </mc:Fallback>
                  </mc:AlternateContent>
                </a:graphicData>
              </a:graphic>
            </p:graphicFrame>
          </mc:Choice>
          <mc:Fallback xmlns="">
            <p:graphicFrame>
              <p:nvGraphicFramePr>
                <p:cNvPr id="835" name="对象 834">
                  <a:extLst>
                    <a:ext uri="{FF2B5EF4-FFF2-40B4-BE49-F238E27FC236}">
                      <a16:creationId xmlns:a16="http://schemas.microsoft.com/office/drawing/2014/main" id="{142144FA-4A4D-451F-A270-8747E08CCC10}"/>
                    </a:ext>
                  </a:extLst>
                </p:cNvPr>
                <p:cNvGraphicFramePr>
                  <a:graphicFrameLocks noChangeAspect="1"/>
                </p:cNvGraphicFramePr>
                <p:nvPr/>
              </p:nvGraphicFramePr>
              <p:xfrm>
                <a:off x="4429474" y="3505127"/>
                <a:ext cx="95082" cy="114098"/>
              </p:xfrm>
              <a:graphic>
                <a:graphicData uri="http://schemas.openxmlformats.org/presentationml/2006/ole">
                  <mc:AlternateContent>
                    <mc:Choice xmlns:v="urn:schemas-microsoft-com:vml" Requires="v">
                      <p:oleObj spid="_x0000_s11508" name="Equation" r:id="rId66" imgW="190440" imgH="228600" progId="Equation.DSMT4">
                        <p:embed/>
                      </p:oleObj>
                    </mc:Choice>
                    <mc:Fallback>
                      <p:oleObj name="Equation" r:id="rId66" imgW="190440" imgH="228600" progId="Equation.DSMT4">
                        <p:embed/>
                        <p:pic>
                          <p:nvPicPr>
                            <p:cNvPr id="835" name="对象 834">
                              <a:extLst>
                                <a:ext uri="{FF2B5EF4-FFF2-40B4-BE49-F238E27FC236}">
                                  <a16:creationId xmlns:a16="http://schemas.microsoft.com/office/drawing/2014/main" id="{142144FA-4A4D-451F-A270-8747E08CCC10}"/>
                                </a:ext>
                              </a:extLst>
                            </p:cNvPr>
                            <p:cNvPicPr/>
                            <p:nvPr/>
                          </p:nvPicPr>
                          <p:blipFill>
                            <a:blip r:embed="rId67"/>
                            <a:stretch>
                              <a:fillRect/>
                            </a:stretch>
                          </p:blipFill>
                          <p:spPr>
                            <a:xfrm>
                              <a:off x="4429474" y="3505127"/>
                              <a:ext cx="95082" cy="114098"/>
                            </a:xfrm>
                            <a:prstGeom prst="rect">
                              <a:avLst/>
                            </a:prstGeom>
                          </p:spPr>
                        </p:pic>
                      </p:oleObj>
                    </mc:Fallback>
                  </mc:AlternateContent>
                </a:graphicData>
              </a:graphic>
            </p:graphicFrame>
          </mc:Fallback>
        </mc:AlternateContent>
        <p:sp>
          <p:nvSpPr>
            <p:cNvPr id="151" name="文本框 150">
              <a:extLst>
                <a:ext uri="{FF2B5EF4-FFF2-40B4-BE49-F238E27FC236}">
                  <a16:creationId xmlns:a16="http://schemas.microsoft.com/office/drawing/2014/main" id="{D10D1A6A-B9B1-4A27-9753-2441848EBAD8}"/>
                </a:ext>
              </a:extLst>
            </p:cNvPr>
            <p:cNvSpPr txBox="1"/>
            <p:nvPr/>
          </p:nvSpPr>
          <p:spPr>
            <a:xfrm>
              <a:off x="4289054" y="3782446"/>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2" name="对象 151">
                  <a:extLst>
                    <a:ext uri="{FF2B5EF4-FFF2-40B4-BE49-F238E27FC236}">
                      <a16:creationId xmlns:a16="http://schemas.microsoft.com/office/drawing/2014/main" id="{AEC9C4F5-D91D-4014-9EB0-12EA821F70FC}"/>
                    </a:ext>
                  </a:extLst>
                </p:cNvPr>
                <p:cNvGraphicFramePr>
                  <a:graphicFrameLocks noChangeAspect="1"/>
                </p:cNvGraphicFramePr>
                <p:nvPr/>
              </p:nvGraphicFramePr>
              <p:xfrm>
                <a:off x="4429474" y="3916796"/>
                <a:ext cx="95082" cy="114098"/>
              </p:xfrm>
              <a:graphic>
                <a:graphicData uri="http://schemas.openxmlformats.org/presentationml/2006/ole">
                  <mc:AlternateContent>
                    <mc:Choice xmlns:v="urn:schemas-microsoft-com:vml" Requires="v">
                      <p:oleObj spid="_x0000_s12998" name="Equation" r:id="rId69" imgW="190440" imgH="228600" progId="Equation.DSMT4">
                        <p:embed/>
                      </p:oleObj>
                    </mc:Choice>
                    <mc:Fallback>
                      <p:oleObj name="Equation" r:id="rId69" imgW="190440" imgH="228600" progId="Equation.DSMT4">
                        <p:embed/>
                        <p:pic>
                          <p:nvPicPr>
                            <p:cNvPr id="837" name="对象 836">
                              <a:extLst>
                                <a:ext uri="{FF2B5EF4-FFF2-40B4-BE49-F238E27FC236}">
                                  <a16:creationId xmlns:a16="http://schemas.microsoft.com/office/drawing/2014/main" id="{D9B61947-C1DF-47F9-AE08-58E929664369}"/>
                                </a:ext>
                              </a:extLst>
                            </p:cNvPr>
                            <p:cNvPicPr/>
                            <p:nvPr/>
                          </p:nvPicPr>
                          <p:blipFill>
                            <a:blip r:embed="rId5"/>
                            <a:stretch>
                              <a:fillRect/>
                            </a:stretch>
                          </p:blipFill>
                          <p:spPr>
                            <a:xfrm>
                              <a:off x="4429474" y="3916796"/>
                              <a:ext cx="95082" cy="114098"/>
                            </a:xfrm>
                            <a:prstGeom prst="rect">
                              <a:avLst/>
                            </a:prstGeom>
                          </p:spPr>
                        </p:pic>
                      </p:oleObj>
                    </mc:Fallback>
                  </mc:AlternateContent>
                </a:graphicData>
              </a:graphic>
            </p:graphicFrame>
          </mc:Choice>
          <mc:Fallback xmlns="">
            <p:graphicFrame>
              <p:nvGraphicFramePr>
                <p:cNvPr id="837" name="对象 836">
                  <a:extLst>
                    <a:ext uri="{FF2B5EF4-FFF2-40B4-BE49-F238E27FC236}">
                      <a16:creationId xmlns:a16="http://schemas.microsoft.com/office/drawing/2014/main" id="{D9B61947-C1DF-47F9-AE08-58E929664369}"/>
                    </a:ext>
                  </a:extLst>
                </p:cNvPr>
                <p:cNvGraphicFramePr>
                  <a:graphicFrameLocks noChangeAspect="1"/>
                </p:cNvGraphicFramePr>
                <p:nvPr/>
              </p:nvGraphicFramePr>
              <p:xfrm>
                <a:off x="4429474" y="3916796"/>
                <a:ext cx="95082" cy="114098"/>
              </p:xfrm>
              <a:graphic>
                <a:graphicData uri="http://schemas.openxmlformats.org/presentationml/2006/ole">
                  <mc:AlternateContent>
                    <mc:Choice xmlns:v="urn:schemas-microsoft-com:vml" Requires="v">
                      <p:oleObj spid="_x0000_s11509" name="Equation" r:id="rId69" imgW="190440" imgH="228600" progId="Equation.DSMT4">
                        <p:embed/>
                      </p:oleObj>
                    </mc:Choice>
                    <mc:Fallback>
                      <p:oleObj name="Equation" r:id="rId69" imgW="190440" imgH="228600" progId="Equation.DSMT4">
                        <p:embed/>
                        <p:pic>
                          <p:nvPicPr>
                            <p:cNvPr id="837" name="对象 836">
                              <a:extLst>
                                <a:ext uri="{FF2B5EF4-FFF2-40B4-BE49-F238E27FC236}">
                                  <a16:creationId xmlns:a16="http://schemas.microsoft.com/office/drawing/2014/main" id="{D9B61947-C1DF-47F9-AE08-58E929664369}"/>
                                </a:ext>
                              </a:extLst>
                            </p:cNvPr>
                            <p:cNvPicPr/>
                            <p:nvPr/>
                          </p:nvPicPr>
                          <p:blipFill>
                            <a:blip r:embed="rId17"/>
                            <a:stretch>
                              <a:fillRect/>
                            </a:stretch>
                          </p:blipFill>
                          <p:spPr>
                            <a:xfrm>
                              <a:off x="4429474" y="3916796"/>
                              <a:ext cx="95082" cy="114098"/>
                            </a:xfrm>
                            <a:prstGeom prst="rect">
                              <a:avLst/>
                            </a:prstGeom>
                          </p:spPr>
                        </p:pic>
                      </p:oleObj>
                    </mc:Fallback>
                  </mc:AlternateContent>
                </a:graphicData>
              </a:graphic>
            </p:graphicFrame>
          </mc:Fallback>
        </mc:AlternateContent>
        <p:sp>
          <p:nvSpPr>
            <p:cNvPr id="153" name="文本框 152">
              <a:extLst>
                <a:ext uri="{FF2B5EF4-FFF2-40B4-BE49-F238E27FC236}">
                  <a16:creationId xmlns:a16="http://schemas.microsoft.com/office/drawing/2014/main" id="{ED5BD0B4-6EFF-4D73-9812-E813E4C6E149}"/>
                </a:ext>
              </a:extLst>
            </p:cNvPr>
            <p:cNvSpPr txBox="1"/>
            <p:nvPr/>
          </p:nvSpPr>
          <p:spPr>
            <a:xfrm>
              <a:off x="4289054" y="4173107"/>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4" name="对象 153">
                  <a:extLst>
                    <a:ext uri="{FF2B5EF4-FFF2-40B4-BE49-F238E27FC236}">
                      <a16:creationId xmlns:a16="http://schemas.microsoft.com/office/drawing/2014/main" id="{A61DA0E9-7F74-4744-A420-B72504B4D581}"/>
                    </a:ext>
                  </a:extLst>
                </p:cNvPr>
                <p:cNvGraphicFramePr>
                  <a:graphicFrameLocks noChangeAspect="1"/>
                </p:cNvGraphicFramePr>
                <p:nvPr/>
              </p:nvGraphicFramePr>
              <p:xfrm>
                <a:off x="4429474" y="4307457"/>
                <a:ext cx="95082" cy="114098"/>
              </p:xfrm>
              <a:graphic>
                <a:graphicData uri="http://schemas.openxmlformats.org/presentationml/2006/ole">
                  <mc:AlternateContent>
                    <mc:Choice xmlns:v="urn:schemas-microsoft-com:vml" Requires="v">
                      <p:oleObj spid="_x0000_s12999" name="Equation" r:id="rId71" imgW="190440" imgH="228600" progId="Equation.DSMT4">
                        <p:embed/>
                      </p:oleObj>
                    </mc:Choice>
                    <mc:Fallback>
                      <p:oleObj name="Equation" r:id="rId71" imgW="190440" imgH="228600" progId="Equation.DSMT4">
                        <p:embed/>
                        <p:pic>
                          <p:nvPicPr>
                            <p:cNvPr id="839" name="对象 838">
                              <a:extLst>
                                <a:ext uri="{FF2B5EF4-FFF2-40B4-BE49-F238E27FC236}">
                                  <a16:creationId xmlns:a16="http://schemas.microsoft.com/office/drawing/2014/main" id="{F1D62453-8931-49AA-BA9F-AF3A6696C8BD}"/>
                                </a:ext>
                              </a:extLst>
                            </p:cNvPr>
                            <p:cNvPicPr/>
                            <p:nvPr/>
                          </p:nvPicPr>
                          <p:blipFill>
                            <a:blip r:embed="rId5"/>
                            <a:stretch>
                              <a:fillRect/>
                            </a:stretch>
                          </p:blipFill>
                          <p:spPr>
                            <a:xfrm>
                              <a:off x="4429474" y="4307457"/>
                              <a:ext cx="95082" cy="114098"/>
                            </a:xfrm>
                            <a:prstGeom prst="rect">
                              <a:avLst/>
                            </a:prstGeom>
                          </p:spPr>
                        </p:pic>
                      </p:oleObj>
                    </mc:Fallback>
                  </mc:AlternateContent>
                </a:graphicData>
              </a:graphic>
            </p:graphicFrame>
          </mc:Choice>
          <mc:Fallback xmlns="">
            <p:graphicFrame>
              <p:nvGraphicFramePr>
                <p:cNvPr id="839" name="对象 838">
                  <a:extLst>
                    <a:ext uri="{FF2B5EF4-FFF2-40B4-BE49-F238E27FC236}">
                      <a16:creationId xmlns:a16="http://schemas.microsoft.com/office/drawing/2014/main" id="{F1D62453-8931-49AA-BA9F-AF3A6696C8BD}"/>
                    </a:ext>
                  </a:extLst>
                </p:cNvPr>
                <p:cNvGraphicFramePr>
                  <a:graphicFrameLocks noChangeAspect="1"/>
                </p:cNvGraphicFramePr>
                <p:nvPr/>
              </p:nvGraphicFramePr>
              <p:xfrm>
                <a:off x="4429474" y="4307457"/>
                <a:ext cx="95082" cy="114098"/>
              </p:xfrm>
              <a:graphic>
                <a:graphicData uri="http://schemas.openxmlformats.org/presentationml/2006/ole">
                  <mc:AlternateContent>
                    <mc:Choice xmlns:v="urn:schemas-microsoft-com:vml" Requires="v">
                      <p:oleObj spid="_x0000_s11510" name="Equation" r:id="rId71" imgW="190440" imgH="228600" progId="Equation.DSMT4">
                        <p:embed/>
                      </p:oleObj>
                    </mc:Choice>
                    <mc:Fallback>
                      <p:oleObj name="Equation" r:id="rId71" imgW="190440" imgH="228600" progId="Equation.DSMT4">
                        <p:embed/>
                        <p:pic>
                          <p:nvPicPr>
                            <p:cNvPr id="839" name="对象 838">
                              <a:extLst>
                                <a:ext uri="{FF2B5EF4-FFF2-40B4-BE49-F238E27FC236}">
                                  <a16:creationId xmlns:a16="http://schemas.microsoft.com/office/drawing/2014/main" id="{F1D62453-8931-49AA-BA9F-AF3A6696C8BD}"/>
                                </a:ext>
                              </a:extLst>
                            </p:cNvPr>
                            <p:cNvPicPr/>
                            <p:nvPr/>
                          </p:nvPicPr>
                          <p:blipFill>
                            <a:blip r:embed="rId17"/>
                            <a:stretch>
                              <a:fillRect/>
                            </a:stretch>
                          </p:blipFill>
                          <p:spPr>
                            <a:xfrm>
                              <a:off x="4429474" y="4307457"/>
                              <a:ext cx="95082" cy="114098"/>
                            </a:xfrm>
                            <a:prstGeom prst="rect">
                              <a:avLst/>
                            </a:prstGeom>
                          </p:spPr>
                        </p:pic>
                      </p:oleObj>
                    </mc:Fallback>
                  </mc:AlternateContent>
                </a:graphicData>
              </a:graphic>
            </p:graphicFrame>
          </mc:Fallback>
        </mc:AlternateContent>
        <p:sp>
          <p:nvSpPr>
            <p:cNvPr id="155" name="文本框 154">
              <a:extLst>
                <a:ext uri="{FF2B5EF4-FFF2-40B4-BE49-F238E27FC236}">
                  <a16:creationId xmlns:a16="http://schemas.microsoft.com/office/drawing/2014/main" id="{D7F1CFB4-3437-47C2-BFA4-29A6CD8941B5}"/>
                </a:ext>
              </a:extLst>
            </p:cNvPr>
            <p:cNvSpPr txBox="1"/>
            <p:nvPr/>
          </p:nvSpPr>
          <p:spPr>
            <a:xfrm>
              <a:off x="6267072" y="3373671"/>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6" name="对象 155">
                  <a:extLst>
                    <a:ext uri="{FF2B5EF4-FFF2-40B4-BE49-F238E27FC236}">
                      <a16:creationId xmlns:a16="http://schemas.microsoft.com/office/drawing/2014/main" id="{39AB014F-15C5-4C10-9BE4-7A080521D3AF}"/>
                    </a:ext>
                  </a:extLst>
                </p:cNvPr>
                <p:cNvGraphicFramePr>
                  <a:graphicFrameLocks noChangeAspect="1"/>
                </p:cNvGraphicFramePr>
                <p:nvPr/>
              </p:nvGraphicFramePr>
              <p:xfrm>
                <a:off x="6407492" y="3508021"/>
                <a:ext cx="95082" cy="114098"/>
              </p:xfrm>
              <a:graphic>
                <a:graphicData uri="http://schemas.openxmlformats.org/presentationml/2006/ole">
                  <mc:AlternateContent>
                    <mc:Choice xmlns:v="urn:schemas-microsoft-com:vml" Requires="v">
                      <p:oleObj spid="_x0000_s13000" name="Equation" r:id="rId66" imgW="190440" imgH="228600" progId="Equation.DSMT4">
                        <p:embed/>
                      </p:oleObj>
                    </mc:Choice>
                    <mc:Fallback>
                      <p:oleObj name="Equation" r:id="rId66" imgW="190440" imgH="228600" progId="Equation.DSMT4">
                        <p:embed/>
                        <p:pic>
                          <p:nvPicPr>
                            <p:cNvPr id="841" name="对象 840">
                              <a:extLst>
                                <a:ext uri="{FF2B5EF4-FFF2-40B4-BE49-F238E27FC236}">
                                  <a16:creationId xmlns:a16="http://schemas.microsoft.com/office/drawing/2014/main" id="{8D18EE79-2F25-41AE-A0C5-60F70F487FFA}"/>
                                </a:ext>
                              </a:extLst>
                            </p:cNvPr>
                            <p:cNvPicPr/>
                            <p:nvPr/>
                          </p:nvPicPr>
                          <p:blipFill>
                            <a:blip r:embed="rId67"/>
                            <a:stretch>
                              <a:fillRect/>
                            </a:stretch>
                          </p:blipFill>
                          <p:spPr>
                            <a:xfrm>
                              <a:off x="6407492" y="3508021"/>
                              <a:ext cx="95082" cy="114098"/>
                            </a:xfrm>
                            <a:prstGeom prst="rect">
                              <a:avLst/>
                            </a:prstGeom>
                          </p:spPr>
                        </p:pic>
                      </p:oleObj>
                    </mc:Fallback>
                  </mc:AlternateContent>
                </a:graphicData>
              </a:graphic>
            </p:graphicFrame>
          </mc:Choice>
          <mc:Fallback xmlns="">
            <p:graphicFrame>
              <p:nvGraphicFramePr>
                <p:cNvPr id="841" name="对象 840">
                  <a:extLst>
                    <a:ext uri="{FF2B5EF4-FFF2-40B4-BE49-F238E27FC236}">
                      <a16:creationId xmlns:a16="http://schemas.microsoft.com/office/drawing/2014/main" id="{8D18EE79-2F25-41AE-A0C5-60F70F487FFA}"/>
                    </a:ext>
                  </a:extLst>
                </p:cNvPr>
                <p:cNvGraphicFramePr>
                  <a:graphicFrameLocks noChangeAspect="1"/>
                </p:cNvGraphicFramePr>
                <p:nvPr/>
              </p:nvGraphicFramePr>
              <p:xfrm>
                <a:off x="6407492" y="3508021"/>
                <a:ext cx="95082" cy="114098"/>
              </p:xfrm>
              <a:graphic>
                <a:graphicData uri="http://schemas.openxmlformats.org/presentationml/2006/ole">
                  <mc:AlternateContent>
                    <mc:Choice xmlns:v="urn:schemas-microsoft-com:vml" Requires="v">
                      <p:oleObj spid="_x0000_s11511" name="Equation" r:id="rId66" imgW="190440" imgH="228600" progId="Equation.DSMT4">
                        <p:embed/>
                      </p:oleObj>
                    </mc:Choice>
                    <mc:Fallback>
                      <p:oleObj name="Equation" r:id="rId66" imgW="190440" imgH="228600" progId="Equation.DSMT4">
                        <p:embed/>
                        <p:pic>
                          <p:nvPicPr>
                            <p:cNvPr id="841" name="对象 840">
                              <a:extLst>
                                <a:ext uri="{FF2B5EF4-FFF2-40B4-BE49-F238E27FC236}">
                                  <a16:creationId xmlns:a16="http://schemas.microsoft.com/office/drawing/2014/main" id="{8D18EE79-2F25-41AE-A0C5-60F70F487FFA}"/>
                                </a:ext>
                              </a:extLst>
                            </p:cNvPr>
                            <p:cNvPicPr/>
                            <p:nvPr/>
                          </p:nvPicPr>
                          <p:blipFill>
                            <a:blip r:embed="rId67"/>
                            <a:stretch>
                              <a:fillRect/>
                            </a:stretch>
                          </p:blipFill>
                          <p:spPr>
                            <a:xfrm>
                              <a:off x="6407492" y="3508021"/>
                              <a:ext cx="95082" cy="114098"/>
                            </a:xfrm>
                            <a:prstGeom prst="rect">
                              <a:avLst/>
                            </a:prstGeom>
                          </p:spPr>
                        </p:pic>
                      </p:oleObj>
                    </mc:Fallback>
                  </mc:AlternateContent>
                </a:graphicData>
              </a:graphic>
            </p:graphicFrame>
          </mc:Fallback>
        </mc:AlternateContent>
        <p:sp>
          <p:nvSpPr>
            <p:cNvPr id="157" name="文本框 156">
              <a:extLst>
                <a:ext uri="{FF2B5EF4-FFF2-40B4-BE49-F238E27FC236}">
                  <a16:creationId xmlns:a16="http://schemas.microsoft.com/office/drawing/2014/main" id="{EE82F9B3-AD1E-4C17-9004-4EA9B1F86F45}"/>
                </a:ext>
              </a:extLst>
            </p:cNvPr>
            <p:cNvSpPr txBox="1"/>
            <p:nvPr/>
          </p:nvSpPr>
          <p:spPr>
            <a:xfrm>
              <a:off x="6267072" y="3785340"/>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58" name="对象 157">
                  <a:extLst>
                    <a:ext uri="{FF2B5EF4-FFF2-40B4-BE49-F238E27FC236}">
                      <a16:creationId xmlns:a16="http://schemas.microsoft.com/office/drawing/2014/main" id="{50B53507-1272-4145-AD5F-BB836C9E7379}"/>
                    </a:ext>
                  </a:extLst>
                </p:cNvPr>
                <p:cNvGraphicFramePr>
                  <a:graphicFrameLocks noChangeAspect="1"/>
                </p:cNvGraphicFramePr>
                <p:nvPr/>
              </p:nvGraphicFramePr>
              <p:xfrm>
                <a:off x="6407492" y="3919690"/>
                <a:ext cx="95082" cy="114098"/>
              </p:xfrm>
              <a:graphic>
                <a:graphicData uri="http://schemas.openxmlformats.org/presentationml/2006/ole">
                  <mc:AlternateContent>
                    <mc:Choice xmlns:v="urn:schemas-microsoft-com:vml" Requires="v">
                      <p:oleObj spid="_x0000_s13001" name="Equation" r:id="rId68" imgW="190440" imgH="228600" progId="Equation.DSMT4">
                        <p:embed/>
                      </p:oleObj>
                    </mc:Choice>
                    <mc:Fallback>
                      <p:oleObj name="Equation" r:id="rId68" imgW="190440" imgH="228600" progId="Equation.DSMT4">
                        <p:embed/>
                        <p:pic>
                          <p:nvPicPr>
                            <p:cNvPr id="843" name="对象 842">
                              <a:extLst>
                                <a:ext uri="{FF2B5EF4-FFF2-40B4-BE49-F238E27FC236}">
                                  <a16:creationId xmlns:a16="http://schemas.microsoft.com/office/drawing/2014/main" id="{DBB78BB2-714E-43C1-8B9E-9E987CC048DC}"/>
                                </a:ext>
                              </a:extLst>
                            </p:cNvPr>
                            <p:cNvPicPr/>
                            <p:nvPr/>
                          </p:nvPicPr>
                          <p:blipFill>
                            <a:blip r:embed="rId5"/>
                            <a:stretch>
                              <a:fillRect/>
                            </a:stretch>
                          </p:blipFill>
                          <p:spPr>
                            <a:xfrm>
                              <a:off x="6407492" y="3919690"/>
                              <a:ext cx="95082" cy="114098"/>
                            </a:xfrm>
                            <a:prstGeom prst="rect">
                              <a:avLst/>
                            </a:prstGeom>
                          </p:spPr>
                        </p:pic>
                      </p:oleObj>
                    </mc:Fallback>
                  </mc:AlternateContent>
                </a:graphicData>
              </a:graphic>
            </p:graphicFrame>
          </mc:Choice>
          <mc:Fallback xmlns="">
            <p:graphicFrame>
              <p:nvGraphicFramePr>
                <p:cNvPr id="843" name="对象 842">
                  <a:extLst>
                    <a:ext uri="{FF2B5EF4-FFF2-40B4-BE49-F238E27FC236}">
                      <a16:creationId xmlns:a16="http://schemas.microsoft.com/office/drawing/2014/main" id="{DBB78BB2-714E-43C1-8B9E-9E987CC048DC}"/>
                    </a:ext>
                  </a:extLst>
                </p:cNvPr>
                <p:cNvGraphicFramePr>
                  <a:graphicFrameLocks noChangeAspect="1"/>
                </p:cNvGraphicFramePr>
                <p:nvPr/>
              </p:nvGraphicFramePr>
              <p:xfrm>
                <a:off x="6407492" y="3919690"/>
                <a:ext cx="95082" cy="114098"/>
              </p:xfrm>
              <a:graphic>
                <a:graphicData uri="http://schemas.openxmlformats.org/presentationml/2006/ole">
                  <mc:AlternateContent>
                    <mc:Choice xmlns:v="urn:schemas-microsoft-com:vml" Requires="v">
                      <p:oleObj spid="_x0000_s11512" name="Equation" r:id="rId69" imgW="190440" imgH="228600" progId="Equation.DSMT4">
                        <p:embed/>
                      </p:oleObj>
                    </mc:Choice>
                    <mc:Fallback>
                      <p:oleObj name="Equation" r:id="rId69" imgW="190440" imgH="228600" progId="Equation.DSMT4">
                        <p:embed/>
                        <p:pic>
                          <p:nvPicPr>
                            <p:cNvPr id="843" name="对象 842">
                              <a:extLst>
                                <a:ext uri="{FF2B5EF4-FFF2-40B4-BE49-F238E27FC236}">
                                  <a16:creationId xmlns:a16="http://schemas.microsoft.com/office/drawing/2014/main" id="{DBB78BB2-714E-43C1-8B9E-9E987CC048DC}"/>
                                </a:ext>
                              </a:extLst>
                            </p:cNvPr>
                            <p:cNvPicPr/>
                            <p:nvPr/>
                          </p:nvPicPr>
                          <p:blipFill>
                            <a:blip r:embed="rId17"/>
                            <a:stretch>
                              <a:fillRect/>
                            </a:stretch>
                          </p:blipFill>
                          <p:spPr>
                            <a:xfrm>
                              <a:off x="6407492" y="3919690"/>
                              <a:ext cx="95082" cy="114098"/>
                            </a:xfrm>
                            <a:prstGeom prst="rect">
                              <a:avLst/>
                            </a:prstGeom>
                          </p:spPr>
                        </p:pic>
                      </p:oleObj>
                    </mc:Fallback>
                  </mc:AlternateContent>
                </a:graphicData>
              </a:graphic>
            </p:graphicFrame>
          </mc:Fallback>
        </mc:AlternateContent>
        <p:sp>
          <p:nvSpPr>
            <p:cNvPr id="159" name="文本框 158">
              <a:extLst>
                <a:ext uri="{FF2B5EF4-FFF2-40B4-BE49-F238E27FC236}">
                  <a16:creationId xmlns:a16="http://schemas.microsoft.com/office/drawing/2014/main" id="{65A96123-B163-45C1-87A4-83A8851471B1}"/>
                </a:ext>
              </a:extLst>
            </p:cNvPr>
            <p:cNvSpPr txBox="1"/>
            <p:nvPr/>
          </p:nvSpPr>
          <p:spPr>
            <a:xfrm>
              <a:off x="6267072" y="4176001"/>
              <a:ext cx="383876" cy="276999"/>
            </a:xfrm>
            <a:prstGeom prst="rect">
              <a:avLst/>
            </a:prstGeom>
            <a:noFill/>
          </p:spPr>
          <p:txBody>
            <a:bodyPr wrap="square" rtlCol="0">
              <a:spAutoFit/>
            </a:bodyPr>
            <a:lstStyle/>
            <a:p>
              <a:pPr algn="ctr"/>
              <a:r>
                <a:rPr lang="en-US" altLang="zh-CN" sz="6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60" name="对象 159">
                  <a:extLst>
                    <a:ext uri="{FF2B5EF4-FFF2-40B4-BE49-F238E27FC236}">
                      <a16:creationId xmlns:a16="http://schemas.microsoft.com/office/drawing/2014/main" id="{C6BF6694-37C2-409B-B9F3-41E45BDD7622}"/>
                    </a:ext>
                  </a:extLst>
                </p:cNvPr>
                <p:cNvGraphicFramePr>
                  <a:graphicFrameLocks noChangeAspect="1"/>
                </p:cNvGraphicFramePr>
                <p:nvPr/>
              </p:nvGraphicFramePr>
              <p:xfrm>
                <a:off x="6407492" y="4310351"/>
                <a:ext cx="95082" cy="114098"/>
              </p:xfrm>
              <a:graphic>
                <a:graphicData uri="http://schemas.openxmlformats.org/presentationml/2006/ole">
                  <mc:AlternateContent>
                    <mc:Choice xmlns:v="urn:schemas-microsoft-com:vml" Requires="v">
                      <p:oleObj spid="_x0000_s13002" name="Equation" r:id="rId71" imgW="190440" imgH="228600" progId="Equation.DSMT4">
                        <p:embed/>
                      </p:oleObj>
                    </mc:Choice>
                    <mc:Fallback>
                      <p:oleObj name="Equation" r:id="rId71" imgW="190440" imgH="228600" progId="Equation.DSMT4">
                        <p:embed/>
                        <p:pic>
                          <p:nvPicPr>
                            <p:cNvPr id="845" name="对象 844">
                              <a:extLst>
                                <a:ext uri="{FF2B5EF4-FFF2-40B4-BE49-F238E27FC236}">
                                  <a16:creationId xmlns:a16="http://schemas.microsoft.com/office/drawing/2014/main" id="{7906A5C6-A505-4764-84A1-F8358640FE82}"/>
                                </a:ext>
                              </a:extLst>
                            </p:cNvPr>
                            <p:cNvPicPr/>
                            <p:nvPr/>
                          </p:nvPicPr>
                          <p:blipFill>
                            <a:blip r:embed="rId5"/>
                            <a:stretch>
                              <a:fillRect/>
                            </a:stretch>
                          </p:blipFill>
                          <p:spPr>
                            <a:xfrm>
                              <a:off x="6407492" y="4310351"/>
                              <a:ext cx="95082" cy="114098"/>
                            </a:xfrm>
                            <a:prstGeom prst="rect">
                              <a:avLst/>
                            </a:prstGeom>
                          </p:spPr>
                        </p:pic>
                      </p:oleObj>
                    </mc:Fallback>
                  </mc:AlternateContent>
                </a:graphicData>
              </a:graphic>
            </p:graphicFrame>
          </mc:Choice>
          <mc:Fallback xmlns="">
            <p:graphicFrame>
              <p:nvGraphicFramePr>
                <p:cNvPr id="845" name="对象 844">
                  <a:extLst>
                    <a:ext uri="{FF2B5EF4-FFF2-40B4-BE49-F238E27FC236}">
                      <a16:creationId xmlns:a16="http://schemas.microsoft.com/office/drawing/2014/main" id="{7906A5C6-A505-4764-84A1-F8358640FE82}"/>
                    </a:ext>
                  </a:extLst>
                </p:cNvPr>
                <p:cNvGraphicFramePr>
                  <a:graphicFrameLocks noChangeAspect="1"/>
                </p:cNvGraphicFramePr>
                <p:nvPr/>
              </p:nvGraphicFramePr>
              <p:xfrm>
                <a:off x="6407492" y="4310351"/>
                <a:ext cx="95082" cy="114098"/>
              </p:xfrm>
              <a:graphic>
                <a:graphicData uri="http://schemas.openxmlformats.org/presentationml/2006/ole">
                  <mc:AlternateContent>
                    <mc:Choice xmlns:v="urn:schemas-microsoft-com:vml" Requires="v">
                      <p:oleObj spid="_x0000_s11513" name="Equation" r:id="rId71" imgW="190440" imgH="228600" progId="Equation.DSMT4">
                        <p:embed/>
                      </p:oleObj>
                    </mc:Choice>
                    <mc:Fallback>
                      <p:oleObj name="Equation" r:id="rId71" imgW="190440" imgH="228600" progId="Equation.DSMT4">
                        <p:embed/>
                        <p:pic>
                          <p:nvPicPr>
                            <p:cNvPr id="845" name="对象 844">
                              <a:extLst>
                                <a:ext uri="{FF2B5EF4-FFF2-40B4-BE49-F238E27FC236}">
                                  <a16:creationId xmlns:a16="http://schemas.microsoft.com/office/drawing/2014/main" id="{7906A5C6-A505-4764-84A1-F8358640FE82}"/>
                                </a:ext>
                              </a:extLst>
                            </p:cNvPr>
                            <p:cNvPicPr/>
                            <p:nvPr/>
                          </p:nvPicPr>
                          <p:blipFill>
                            <a:blip r:embed="rId17"/>
                            <a:stretch>
                              <a:fillRect/>
                            </a:stretch>
                          </p:blipFill>
                          <p:spPr>
                            <a:xfrm>
                              <a:off x="6407492" y="4310351"/>
                              <a:ext cx="95082" cy="114098"/>
                            </a:xfrm>
                            <a:prstGeom prst="rect">
                              <a:avLst/>
                            </a:prstGeom>
                          </p:spPr>
                        </p:pic>
                      </p:oleObj>
                    </mc:Fallback>
                  </mc:AlternateContent>
                </a:graphicData>
              </a:graphic>
            </p:graphicFrame>
          </mc:Fallback>
        </mc:AlternateContent>
      </p:grpSp>
      <p:sp>
        <p:nvSpPr>
          <p:cNvPr id="3" name="文本框 2">
            <a:extLst>
              <a:ext uri="{FF2B5EF4-FFF2-40B4-BE49-F238E27FC236}">
                <a16:creationId xmlns:a16="http://schemas.microsoft.com/office/drawing/2014/main" id="{23ADDC6F-FB8F-418D-BC0D-B1950A73FBB4}"/>
              </a:ext>
            </a:extLst>
          </p:cNvPr>
          <p:cNvSpPr txBox="1"/>
          <p:nvPr/>
        </p:nvSpPr>
        <p:spPr>
          <a:xfrm>
            <a:off x="8663344" y="1021352"/>
            <a:ext cx="3534545" cy="499476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利用</a:t>
            </a:r>
            <a:r>
              <a:rPr lang="en-US" altLang="zh-CN" b="1" dirty="0">
                <a:latin typeface="微软雅黑" panose="020B0503020204020204" pitchFamily="34" charset="-122"/>
                <a:ea typeface="微软雅黑" panose="020B0503020204020204" pitchFamily="34" charset="-122"/>
              </a:rPr>
              <a:t>CKM</a:t>
            </a:r>
            <a:r>
              <a:rPr lang="zh-CN" altLang="en-US" b="1" dirty="0">
                <a:latin typeface="微软雅黑" panose="020B0503020204020204" pitchFamily="34" charset="-122"/>
                <a:ea typeface="微软雅黑" panose="020B0503020204020204" pitchFamily="34" charset="-122"/>
              </a:rPr>
              <a:t>技术辅助信道估计，融合了指定区域的环境信息，</a:t>
            </a:r>
            <a:r>
              <a:rPr lang="zh-CN" altLang="en-US" b="1" dirty="0">
                <a:solidFill>
                  <a:srgbClr val="FF0000"/>
                </a:solidFill>
                <a:latin typeface="微软雅黑" panose="020B0503020204020204" pitchFamily="34" charset="-122"/>
                <a:ea typeface="微软雅黑" panose="020B0503020204020204" pitchFamily="34" charset="-122"/>
              </a:rPr>
              <a:t>降低了信道估计的开销</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利用场景表示网络和射线追踪模型构建</a:t>
            </a:r>
            <a:r>
              <a:rPr lang="en-US" altLang="zh-CN" b="1" dirty="0">
                <a:latin typeface="微软雅黑" panose="020B0503020204020204" pitchFamily="34" charset="-122"/>
                <a:ea typeface="微软雅黑" panose="020B0503020204020204" pitchFamily="34" charset="-122"/>
              </a:rPr>
              <a:t>CKM</a:t>
            </a:r>
            <a:r>
              <a:rPr lang="zh-CN" altLang="en-US" b="1" dirty="0">
                <a:latin typeface="微软雅黑" panose="020B0503020204020204" pitchFamily="34" charset="-122"/>
                <a:ea typeface="微软雅黑" panose="020B0503020204020204" pitchFamily="34" charset="-122"/>
              </a:rPr>
              <a:t>，从径的角度对信道进行精细化处理，</a:t>
            </a:r>
            <a:r>
              <a:rPr lang="zh-CN" altLang="en-US" b="1" dirty="0">
                <a:solidFill>
                  <a:srgbClr val="FF0000"/>
                </a:solidFill>
                <a:latin typeface="微软雅黑" panose="020B0503020204020204" pitchFamily="34" charset="-122"/>
                <a:ea typeface="微软雅黑" panose="020B0503020204020204" pitchFamily="34" charset="-122"/>
              </a:rPr>
              <a:t>提升了信道估计的精度</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进行了仿真实验，表明了所提方案的有效性</a:t>
            </a:r>
          </a:p>
        </p:txBody>
      </p:sp>
      <p:sp>
        <p:nvSpPr>
          <p:cNvPr id="503" name="灯片编号占位符 2">
            <a:extLst>
              <a:ext uri="{FF2B5EF4-FFF2-40B4-BE49-F238E27FC236}">
                <a16:creationId xmlns:a16="http://schemas.microsoft.com/office/drawing/2014/main" id="{33D9FA00-C44C-4B94-B6DC-A8156C1B30F3}"/>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23</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1311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a:bodyPr>
          <a:lstStyle/>
          <a:p>
            <a:r>
              <a:rPr lang="zh-CN" altLang="en-US">
                <a:solidFill>
                  <a:srgbClr val="203864"/>
                </a:solidFill>
              </a:rPr>
              <a:t>拓展</a:t>
            </a:r>
            <a:endParaRPr lang="zh-CN" altLang="en-US" dirty="0">
              <a:solidFill>
                <a:srgbClr val="203864"/>
              </a:solidFill>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C3F95284-ACE6-460F-8CB0-1E700B9D9FE2}"/>
              </a:ext>
            </a:extLst>
          </p:cNvPr>
          <p:cNvSpPr txBox="1"/>
          <p:nvPr/>
        </p:nvSpPr>
        <p:spPr>
          <a:xfrm>
            <a:off x="501707" y="970959"/>
            <a:ext cx="1060049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思路：由移动用户的频空域外推到固定用户的时域外推</a:t>
            </a:r>
          </a:p>
        </p:txBody>
      </p:sp>
      <p:pic>
        <p:nvPicPr>
          <p:cNvPr id="7" name="图形 6">
            <a:extLst>
              <a:ext uri="{FF2B5EF4-FFF2-40B4-BE49-F238E27FC236}">
                <a16:creationId xmlns:a16="http://schemas.microsoft.com/office/drawing/2014/main" id="{8032C636-2CDC-4F4D-9E70-7EBE4403BD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5745" y="1970223"/>
            <a:ext cx="523220" cy="523220"/>
          </a:xfrm>
          <a:prstGeom prst="rect">
            <a:avLst/>
          </a:prstGeom>
        </p:spPr>
      </p:pic>
      <p:pic>
        <p:nvPicPr>
          <p:cNvPr id="503" name="图形 502">
            <a:extLst>
              <a:ext uri="{FF2B5EF4-FFF2-40B4-BE49-F238E27FC236}">
                <a16:creationId xmlns:a16="http://schemas.microsoft.com/office/drawing/2014/main" id="{972723A1-49D0-4ECE-BF37-CD78CCDD8F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032" y="1511708"/>
            <a:ext cx="458853" cy="458853"/>
          </a:xfrm>
          <a:prstGeom prst="rect">
            <a:avLst/>
          </a:prstGeom>
        </p:spPr>
      </p:pic>
      <p:pic>
        <p:nvPicPr>
          <p:cNvPr id="507" name="图形 506">
            <a:extLst>
              <a:ext uri="{FF2B5EF4-FFF2-40B4-BE49-F238E27FC236}">
                <a16:creationId xmlns:a16="http://schemas.microsoft.com/office/drawing/2014/main" id="{1FE4BD6A-BD7E-4608-92BB-452BB3ED21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11" y="3369861"/>
            <a:ext cx="458853" cy="458853"/>
          </a:xfrm>
          <a:prstGeom prst="rect">
            <a:avLst/>
          </a:prstGeom>
        </p:spPr>
      </p:pic>
      <p:cxnSp>
        <p:nvCxnSpPr>
          <p:cNvPr id="511" name="连接符: 曲线 510">
            <a:extLst>
              <a:ext uri="{FF2B5EF4-FFF2-40B4-BE49-F238E27FC236}">
                <a16:creationId xmlns:a16="http://schemas.microsoft.com/office/drawing/2014/main" id="{BB7613D3-9861-49DD-8D69-9785C298EA1A}"/>
              </a:ext>
            </a:extLst>
          </p:cNvPr>
          <p:cNvCxnSpPr>
            <a:cxnSpLocks/>
          </p:cNvCxnSpPr>
          <p:nvPr/>
        </p:nvCxnSpPr>
        <p:spPr>
          <a:xfrm flipV="1">
            <a:off x="1848965" y="1970223"/>
            <a:ext cx="645067" cy="41578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2" name="连接符: 曲线 511">
            <a:extLst>
              <a:ext uri="{FF2B5EF4-FFF2-40B4-BE49-F238E27FC236}">
                <a16:creationId xmlns:a16="http://schemas.microsoft.com/office/drawing/2014/main" id="{A12052F5-33DA-4A24-A1F1-613DBC7A769E}"/>
              </a:ext>
            </a:extLst>
          </p:cNvPr>
          <p:cNvCxnSpPr>
            <a:cxnSpLocks/>
            <a:endCxn id="507" idx="0"/>
          </p:cNvCxnSpPr>
          <p:nvPr/>
        </p:nvCxnSpPr>
        <p:spPr>
          <a:xfrm rot="5400000">
            <a:off x="827973" y="2741282"/>
            <a:ext cx="772544" cy="48461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pic>
        <p:nvPicPr>
          <p:cNvPr id="517" name="图形 516">
            <a:extLst>
              <a:ext uri="{FF2B5EF4-FFF2-40B4-BE49-F238E27FC236}">
                <a16:creationId xmlns:a16="http://schemas.microsoft.com/office/drawing/2014/main" id="{81038ECF-E809-4376-A674-280888CEDB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3808" y="3398139"/>
            <a:ext cx="458853" cy="458853"/>
          </a:xfrm>
          <a:prstGeom prst="rect">
            <a:avLst/>
          </a:prstGeom>
        </p:spPr>
      </p:pic>
      <p:cxnSp>
        <p:nvCxnSpPr>
          <p:cNvPr id="518" name="连接符: 曲线 517">
            <a:extLst>
              <a:ext uri="{FF2B5EF4-FFF2-40B4-BE49-F238E27FC236}">
                <a16:creationId xmlns:a16="http://schemas.microsoft.com/office/drawing/2014/main" id="{671718A9-6D37-4252-9E2D-6CBAD551E6AB}"/>
              </a:ext>
            </a:extLst>
          </p:cNvPr>
          <p:cNvCxnSpPr>
            <a:cxnSpLocks/>
          </p:cNvCxnSpPr>
          <p:nvPr/>
        </p:nvCxnSpPr>
        <p:spPr>
          <a:xfrm rot="16200000" flipH="1">
            <a:off x="1751609" y="2640013"/>
            <a:ext cx="858418" cy="6578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529" name="箭头: 右 528">
            <a:extLst>
              <a:ext uri="{FF2B5EF4-FFF2-40B4-BE49-F238E27FC236}">
                <a16:creationId xmlns:a16="http://schemas.microsoft.com/office/drawing/2014/main" id="{330155AD-DD1F-4F46-B28F-26420FC73C02}"/>
              </a:ext>
            </a:extLst>
          </p:cNvPr>
          <p:cNvSpPr/>
          <p:nvPr/>
        </p:nvSpPr>
        <p:spPr>
          <a:xfrm>
            <a:off x="2952885" y="2564511"/>
            <a:ext cx="786646" cy="200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0" name="图形 529">
            <a:extLst>
              <a:ext uri="{FF2B5EF4-FFF2-40B4-BE49-F238E27FC236}">
                <a16:creationId xmlns:a16="http://schemas.microsoft.com/office/drawing/2014/main" id="{A23CE63F-480E-4150-8216-B673CEC6C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5344" y="1970223"/>
            <a:ext cx="523220" cy="523220"/>
          </a:xfrm>
          <a:prstGeom prst="rect">
            <a:avLst/>
          </a:prstGeom>
        </p:spPr>
      </p:pic>
      <p:pic>
        <p:nvPicPr>
          <p:cNvPr id="531" name="图形 530">
            <a:extLst>
              <a:ext uri="{FF2B5EF4-FFF2-40B4-BE49-F238E27FC236}">
                <a16:creationId xmlns:a16="http://schemas.microsoft.com/office/drawing/2014/main" id="{6668FF39-961D-4619-A40E-5BFFED0FC8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3631" y="1511708"/>
            <a:ext cx="458853" cy="458853"/>
          </a:xfrm>
          <a:prstGeom prst="rect">
            <a:avLst/>
          </a:prstGeom>
        </p:spPr>
      </p:pic>
      <p:pic>
        <p:nvPicPr>
          <p:cNvPr id="532" name="图形 531">
            <a:extLst>
              <a:ext uri="{FF2B5EF4-FFF2-40B4-BE49-F238E27FC236}">
                <a16:creationId xmlns:a16="http://schemas.microsoft.com/office/drawing/2014/main" id="{D2D808F2-65B9-4F59-BADC-796261239B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2110" y="3369861"/>
            <a:ext cx="458853" cy="458853"/>
          </a:xfrm>
          <a:prstGeom prst="rect">
            <a:avLst/>
          </a:prstGeom>
        </p:spPr>
      </p:pic>
      <p:cxnSp>
        <p:nvCxnSpPr>
          <p:cNvPr id="533" name="连接符: 曲线 532">
            <a:extLst>
              <a:ext uri="{FF2B5EF4-FFF2-40B4-BE49-F238E27FC236}">
                <a16:creationId xmlns:a16="http://schemas.microsoft.com/office/drawing/2014/main" id="{7231EDD3-CA94-48EB-A5CF-B9B22C30F001}"/>
              </a:ext>
            </a:extLst>
          </p:cNvPr>
          <p:cNvCxnSpPr>
            <a:cxnSpLocks/>
          </p:cNvCxnSpPr>
          <p:nvPr/>
        </p:nvCxnSpPr>
        <p:spPr>
          <a:xfrm flipV="1">
            <a:off x="4798564" y="1851437"/>
            <a:ext cx="580700" cy="472655"/>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34" name="连接符: 曲线 533">
            <a:extLst>
              <a:ext uri="{FF2B5EF4-FFF2-40B4-BE49-F238E27FC236}">
                <a16:creationId xmlns:a16="http://schemas.microsoft.com/office/drawing/2014/main" id="{33E8E940-C58D-4FE4-8DD2-5051F3068650}"/>
              </a:ext>
            </a:extLst>
          </p:cNvPr>
          <p:cNvCxnSpPr>
            <a:cxnSpLocks/>
            <a:endCxn id="532" idx="0"/>
          </p:cNvCxnSpPr>
          <p:nvPr/>
        </p:nvCxnSpPr>
        <p:spPr>
          <a:xfrm rot="5400000">
            <a:off x="3777572" y="2741282"/>
            <a:ext cx="772544" cy="484614"/>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535" name="图形 534">
            <a:extLst>
              <a:ext uri="{FF2B5EF4-FFF2-40B4-BE49-F238E27FC236}">
                <a16:creationId xmlns:a16="http://schemas.microsoft.com/office/drawing/2014/main" id="{3C986BAC-D68F-4D58-B5D0-99A4419285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3407" y="3398139"/>
            <a:ext cx="458853" cy="458853"/>
          </a:xfrm>
          <a:prstGeom prst="rect">
            <a:avLst/>
          </a:prstGeom>
        </p:spPr>
      </p:pic>
      <p:cxnSp>
        <p:nvCxnSpPr>
          <p:cNvPr id="536" name="连接符: 曲线 535">
            <a:extLst>
              <a:ext uri="{FF2B5EF4-FFF2-40B4-BE49-F238E27FC236}">
                <a16:creationId xmlns:a16="http://schemas.microsoft.com/office/drawing/2014/main" id="{60463E48-EC77-4B18-9CF8-32FAE27283FE}"/>
              </a:ext>
            </a:extLst>
          </p:cNvPr>
          <p:cNvCxnSpPr>
            <a:cxnSpLocks/>
          </p:cNvCxnSpPr>
          <p:nvPr/>
        </p:nvCxnSpPr>
        <p:spPr>
          <a:xfrm rot="16200000" flipH="1">
            <a:off x="4855199" y="2640013"/>
            <a:ext cx="858418" cy="657834"/>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38" name="连接符: 曲线 537">
            <a:extLst>
              <a:ext uri="{FF2B5EF4-FFF2-40B4-BE49-F238E27FC236}">
                <a16:creationId xmlns:a16="http://schemas.microsoft.com/office/drawing/2014/main" id="{804A9330-B355-4DB5-9171-4952267F1418}"/>
              </a:ext>
            </a:extLst>
          </p:cNvPr>
          <p:cNvCxnSpPr>
            <a:cxnSpLocks/>
          </p:cNvCxnSpPr>
          <p:nvPr/>
        </p:nvCxnSpPr>
        <p:spPr>
          <a:xfrm flipV="1">
            <a:off x="1848964" y="1888861"/>
            <a:ext cx="645067" cy="415783"/>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9" name="连接符: 曲线 538">
            <a:extLst>
              <a:ext uri="{FF2B5EF4-FFF2-40B4-BE49-F238E27FC236}">
                <a16:creationId xmlns:a16="http://schemas.microsoft.com/office/drawing/2014/main" id="{5C449EF7-1BB8-4D3D-BAD0-A74201440190}"/>
              </a:ext>
            </a:extLst>
          </p:cNvPr>
          <p:cNvCxnSpPr>
            <a:cxnSpLocks/>
          </p:cNvCxnSpPr>
          <p:nvPr/>
        </p:nvCxnSpPr>
        <p:spPr>
          <a:xfrm rot="16200000" flipH="1">
            <a:off x="1879204" y="2626249"/>
            <a:ext cx="858418" cy="6578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40" name="连接符: 曲线 539">
            <a:extLst>
              <a:ext uri="{FF2B5EF4-FFF2-40B4-BE49-F238E27FC236}">
                <a16:creationId xmlns:a16="http://schemas.microsoft.com/office/drawing/2014/main" id="{68B2B707-5F76-4007-A365-AF9735A3F8C4}"/>
              </a:ext>
            </a:extLst>
          </p:cNvPr>
          <p:cNvCxnSpPr>
            <a:cxnSpLocks/>
          </p:cNvCxnSpPr>
          <p:nvPr/>
        </p:nvCxnSpPr>
        <p:spPr>
          <a:xfrm rot="5400000">
            <a:off x="736233" y="2734561"/>
            <a:ext cx="772544" cy="48461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3" name="文本框 542">
                <a:extLst>
                  <a:ext uri="{FF2B5EF4-FFF2-40B4-BE49-F238E27FC236}">
                    <a16:creationId xmlns:a16="http://schemas.microsoft.com/office/drawing/2014/main" id="{4D13BF0F-2236-4DBD-A7B3-C3EDF0528291}"/>
                  </a:ext>
                </a:extLst>
              </p:cNvPr>
              <p:cNvSpPr txBox="1"/>
              <p:nvPr/>
            </p:nvSpPr>
            <p:spPr>
              <a:xfrm rot="19026177">
                <a:off x="1736103" y="1908402"/>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𝑓</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43" name="文本框 542">
                <a:extLst>
                  <a:ext uri="{FF2B5EF4-FFF2-40B4-BE49-F238E27FC236}">
                    <a16:creationId xmlns:a16="http://schemas.microsoft.com/office/drawing/2014/main" id="{4D13BF0F-2236-4DBD-A7B3-C3EDF0528291}"/>
                  </a:ext>
                </a:extLst>
              </p:cNvPr>
              <p:cNvSpPr txBox="1">
                <a:spLocks noRot="1" noChangeAspect="1" noMove="1" noResize="1" noEditPoints="1" noAdjustHandles="1" noChangeArrowheads="1" noChangeShapeType="1" noTextEdit="1"/>
              </p:cNvSpPr>
              <p:nvPr/>
            </p:nvSpPr>
            <p:spPr>
              <a:xfrm rot="19026177">
                <a:off x="1736103" y="1908402"/>
                <a:ext cx="676035" cy="161583"/>
              </a:xfrm>
              <a:prstGeom prst="rect">
                <a:avLst/>
              </a:prstGeom>
              <a:blipFill>
                <a:blip r:embed="rId7"/>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5" name="文本框 544">
                <a:extLst>
                  <a:ext uri="{FF2B5EF4-FFF2-40B4-BE49-F238E27FC236}">
                    <a16:creationId xmlns:a16="http://schemas.microsoft.com/office/drawing/2014/main" id="{744E6FFF-043D-4919-A71E-4ED93183C47B}"/>
                  </a:ext>
                </a:extLst>
              </p:cNvPr>
              <p:cNvSpPr txBox="1"/>
              <p:nvPr/>
            </p:nvSpPr>
            <p:spPr>
              <a:xfrm rot="19026177">
                <a:off x="1932624" y="2135702"/>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45" name="文本框 544">
                <a:extLst>
                  <a:ext uri="{FF2B5EF4-FFF2-40B4-BE49-F238E27FC236}">
                    <a16:creationId xmlns:a16="http://schemas.microsoft.com/office/drawing/2014/main" id="{744E6FFF-043D-4919-A71E-4ED93183C47B}"/>
                  </a:ext>
                </a:extLst>
              </p:cNvPr>
              <p:cNvSpPr txBox="1">
                <a:spLocks noRot="1" noChangeAspect="1" noMove="1" noResize="1" noEditPoints="1" noAdjustHandles="1" noChangeArrowheads="1" noChangeShapeType="1" noTextEdit="1"/>
              </p:cNvSpPr>
              <p:nvPr/>
            </p:nvSpPr>
            <p:spPr>
              <a:xfrm rot="19026177">
                <a:off x="1932624" y="2135702"/>
                <a:ext cx="676035" cy="161583"/>
              </a:xfrm>
              <a:prstGeom prst="rect">
                <a:avLst/>
              </a:prstGeom>
              <a:blipFill>
                <a:blip r:embed="rId8"/>
                <a:stretch>
                  <a:fillRect l="-3960" r="-3960"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6" name="文本框 545">
                <a:extLst>
                  <a:ext uri="{FF2B5EF4-FFF2-40B4-BE49-F238E27FC236}">
                    <a16:creationId xmlns:a16="http://schemas.microsoft.com/office/drawing/2014/main" id="{706D1014-4B7E-4563-9D3A-40583FEBB39D}"/>
                  </a:ext>
                </a:extLst>
              </p:cNvPr>
              <p:cNvSpPr txBox="1"/>
              <p:nvPr/>
            </p:nvSpPr>
            <p:spPr>
              <a:xfrm rot="2275732">
                <a:off x="2080984" y="2771216"/>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𝑓</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46" name="文本框 545">
                <a:extLst>
                  <a:ext uri="{FF2B5EF4-FFF2-40B4-BE49-F238E27FC236}">
                    <a16:creationId xmlns:a16="http://schemas.microsoft.com/office/drawing/2014/main" id="{706D1014-4B7E-4563-9D3A-40583FEBB39D}"/>
                  </a:ext>
                </a:extLst>
              </p:cNvPr>
              <p:cNvSpPr txBox="1">
                <a:spLocks noRot="1" noChangeAspect="1" noMove="1" noResize="1" noEditPoints="1" noAdjustHandles="1" noChangeArrowheads="1" noChangeShapeType="1" noTextEdit="1"/>
              </p:cNvSpPr>
              <p:nvPr/>
            </p:nvSpPr>
            <p:spPr>
              <a:xfrm rot="2275732">
                <a:off x="2080984" y="2771216"/>
                <a:ext cx="676035" cy="16158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7" name="文本框 546">
                <a:extLst>
                  <a:ext uri="{FF2B5EF4-FFF2-40B4-BE49-F238E27FC236}">
                    <a16:creationId xmlns:a16="http://schemas.microsoft.com/office/drawing/2014/main" id="{744C6680-43ED-4880-907F-07E91E5AE7D2}"/>
                  </a:ext>
                </a:extLst>
              </p:cNvPr>
              <p:cNvSpPr txBox="1"/>
              <p:nvPr/>
            </p:nvSpPr>
            <p:spPr>
              <a:xfrm rot="2645091">
                <a:off x="1776526" y="2989655"/>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47" name="文本框 546">
                <a:extLst>
                  <a:ext uri="{FF2B5EF4-FFF2-40B4-BE49-F238E27FC236}">
                    <a16:creationId xmlns:a16="http://schemas.microsoft.com/office/drawing/2014/main" id="{744C6680-43ED-4880-907F-07E91E5AE7D2}"/>
                  </a:ext>
                </a:extLst>
              </p:cNvPr>
              <p:cNvSpPr txBox="1">
                <a:spLocks noRot="1" noChangeAspect="1" noMove="1" noResize="1" noEditPoints="1" noAdjustHandles="1" noChangeArrowheads="1" noChangeShapeType="1" noTextEdit="1"/>
              </p:cNvSpPr>
              <p:nvPr/>
            </p:nvSpPr>
            <p:spPr>
              <a:xfrm rot="2645091">
                <a:off x="1776526" y="2989655"/>
                <a:ext cx="676035" cy="161583"/>
              </a:xfrm>
              <a:prstGeom prst="rect">
                <a:avLst/>
              </a:prstGeom>
              <a:blipFill>
                <a:blip r:embed="rId10"/>
                <a:stretch>
                  <a:fillRect l="-5051" t="-4124" b="-5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8" name="文本框 547">
                <a:extLst>
                  <a:ext uri="{FF2B5EF4-FFF2-40B4-BE49-F238E27FC236}">
                    <a16:creationId xmlns:a16="http://schemas.microsoft.com/office/drawing/2014/main" id="{62BB1E21-A338-4ADC-A431-531B24C8C637}"/>
                  </a:ext>
                </a:extLst>
              </p:cNvPr>
              <p:cNvSpPr txBox="1"/>
              <p:nvPr/>
            </p:nvSpPr>
            <p:spPr>
              <a:xfrm rot="18995385">
                <a:off x="657815" y="2774150"/>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𝑓</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𝑓</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48" name="文本框 547">
                <a:extLst>
                  <a:ext uri="{FF2B5EF4-FFF2-40B4-BE49-F238E27FC236}">
                    <a16:creationId xmlns:a16="http://schemas.microsoft.com/office/drawing/2014/main" id="{62BB1E21-A338-4ADC-A431-531B24C8C637}"/>
                  </a:ext>
                </a:extLst>
              </p:cNvPr>
              <p:cNvSpPr txBox="1">
                <a:spLocks noRot="1" noChangeAspect="1" noMove="1" noResize="1" noEditPoints="1" noAdjustHandles="1" noChangeArrowheads="1" noChangeShapeType="1" noTextEdit="1"/>
              </p:cNvSpPr>
              <p:nvPr/>
            </p:nvSpPr>
            <p:spPr>
              <a:xfrm rot="18995385">
                <a:off x="657815" y="2774150"/>
                <a:ext cx="676035" cy="161583"/>
              </a:xfrm>
              <a:prstGeom prst="rect">
                <a:avLst/>
              </a:prstGeom>
              <a:blipFill>
                <a:blip r:embed="rId11"/>
                <a:stretch>
                  <a:fillRect b="-20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0" name="文本框 549">
                <a:extLst>
                  <a:ext uri="{FF2B5EF4-FFF2-40B4-BE49-F238E27FC236}">
                    <a16:creationId xmlns:a16="http://schemas.microsoft.com/office/drawing/2014/main" id="{0DA1EF13-E4E9-4014-877A-BA7A8E680674}"/>
                  </a:ext>
                </a:extLst>
              </p:cNvPr>
              <p:cNvSpPr txBox="1"/>
              <p:nvPr/>
            </p:nvSpPr>
            <p:spPr>
              <a:xfrm rot="18977326">
                <a:off x="996054" y="2943320"/>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1</m:t>
                          </m:r>
                        </m:sub>
                      </m:sSub>
                      <m:r>
                        <a:rPr lang="en-US" altLang="zh-CN" sz="1050" b="0" i="1" smtClean="0">
                          <a:latin typeface="Cambria Math" panose="02040503050406030204" pitchFamily="18" charset="0"/>
                        </a:rPr>
                        <m:t>,</m:t>
                      </m:r>
                      <m:r>
                        <a:rPr lang="en-US" altLang="zh-CN" sz="1050" b="0" i="1" smtClean="0">
                          <a:latin typeface="Cambria Math" panose="02040503050406030204" pitchFamily="18" charset="0"/>
                          <a:ea typeface="Cambria Math" panose="02040503050406030204" pitchFamily="18" charset="0"/>
                        </a:rPr>
                        <m:t>⋯,</m:t>
                      </m:r>
                      <m:sSub>
                        <m:sSubPr>
                          <m:ctrlPr>
                            <a:rPr lang="en-US" altLang="zh-CN" sz="1050" i="1">
                              <a:latin typeface="Cambria Math" panose="02040503050406030204" pitchFamily="18" charset="0"/>
                            </a:rPr>
                          </m:ctrlPr>
                        </m:sSubPr>
                        <m:e>
                          <m:r>
                            <a:rPr lang="en-US" altLang="zh-CN" sz="1050" b="0" i="1" smtClean="0">
                              <a:latin typeface="Cambria Math" panose="02040503050406030204" pitchFamily="18" charset="0"/>
                            </a:rPr>
                            <m:t>𝑇𝑥</m:t>
                          </m:r>
                        </m:e>
                        <m:sub>
                          <m:r>
                            <a:rPr lang="en-US" altLang="zh-CN" sz="1050" b="0" i="1" smtClean="0">
                              <a:latin typeface="Cambria Math" panose="02040503050406030204" pitchFamily="18" charset="0"/>
                            </a:rPr>
                            <m:t>𝑘</m:t>
                          </m:r>
                        </m:sub>
                      </m:sSub>
                    </m:oMath>
                  </m:oMathPara>
                </a14:m>
                <a:endParaRPr lang="zh-CN" altLang="en-US" sz="1050"/>
              </a:p>
            </p:txBody>
          </p:sp>
        </mc:Choice>
        <mc:Fallback xmlns="">
          <p:sp>
            <p:nvSpPr>
              <p:cNvPr id="550" name="文本框 549">
                <a:extLst>
                  <a:ext uri="{FF2B5EF4-FFF2-40B4-BE49-F238E27FC236}">
                    <a16:creationId xmlns:a16="http://schemas.microsoft.com/office/drawing/2014/main" id="{0DA1EF13-E4E9-4014-877A-BA7A8E680674}"/>
                  </a:ext>
                </a:extLst>
              </p:cNvPr>
              <p:cNvSpPr txBox="1">
                <a:spLocks noRot="1" noChangeAspect="1" noMove="1" noResize="1" noEditPoints="1" noAdjustHandles="1" noChangeArrowheads="1" noChangeShapeType="1" noTextEdit="1"/>
              </p:cNvSpPr>
              <p:nvPr/>
            </p:nvSpPr>
            <p:spPr>
              <a:xfrm rot="18977326">
                <a:off x="996054" y="2943320"/>
                <a:ext cx="676035" cy="161583"/>
              </a:xfrm>
              <a:prstGeom prst="rect">
                <a:avLst/>
              </a:prstGeom>
              <a:blipFill>
                <a:blip r:embed="rId12"/>
                <a:stretch>
                  <a:fillRect l="-4000" r="-4000"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1" name="文本框 550">
                <a:extLst>
                  <a:ext uri="{FF2B5EF4-FFF2-40B4-BE49-F238E27FC236}">
                    <a16:creationId xmlns:a16="http://schemas.microsoft.com/office/drawing/2014/main" id="{4DDD9133-7DB1-433A-BA56-3FC5A4490BD3}"/>
                  </a:ext>
                </a:extLst>
              </p:cNvPr>
              <p:cNvSpPr txBox="1"/>
              <p:nvPr/>
            </p:nvSpPr>
            <p:spPr>
              <a:xfrm rot="19026177">
                <a:off x="4646759" y="1908778"/>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i="1">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𝑛</m:t>
                          </m:r>
                        </m:sub>
                      </m:sSub>
                    </m:oMath>
                  </m:oMathPara>
                </a14:m>
                <a:endParaRPr lang="zh-CN" altLang="en-US" sz="1050">
                  <a:solidFill>
                    <a:srgbClr val="FF0000"/>
                  </a:solidFill>
                </a:endParaRPr>
              </a:p>
            </p:txBody>
          </p:sp>
        </mc:Choice>
        <mc:Fallback xmlns="">
          <p:sp>
            <p:nvSpPr>
              <p:cNvPr id="551" name="文本框 550">
                <a:extLst>
                  <a:ext uri="{FF2B5EF4-FFF2-40B4-BE49-F238E27FC236}">
                    <a16:creationId xmlns:a16="http://schemas.microsoft.com/office/drawing/2014/main" id="{4DDD9133-7DB1-433A-BA56-3FC5A4490BD3}"/>
                  </a:ext>
                </a:extLst>
              </p:cNvPr>
              <p:cNvSpPr txBox="1">
                <a:spLocks noRot="1" noChangeAspect="1" noMove="1" noResize="1" noEditPoints="1" noAdjustHandles="1" noChangeArrowheads="1" noChangeShapeType="1" noTextEdit="1"/>
              </p:cNvSpPr>
              <p:nvPr/>
            </p:nvSpPr>
            <p:spPr>
              <a:xfrm rot="19026177">
                <a:off x="4646759" y="1908778"/>
                <a:ext cx="676035" cy="161583"/>
              </a:xfrm>
              <a:prstGeom prst="rect">
                <a:avLst/>
              </a:prstGeom>
              <a:blipFill>
                <a:blip r:embed="rId13"/>
                <a:stretch>
                  <a:fillRect b="-2083"/>
                </a:stretch>
              </a:blipFill>
            </p:spPr>
            <p:txBody>
              <a:bodyPr/>
              <a:lstStyle/>
              <a:p>
                <a:r>
                  <a:rPr lang="zh-CN" altLang="en-US">
                    <a:noFill/>
                  </a:rPr>
                  <a:t> </a:t>
                </a:r>
              </a:p>
            </p:txBody>
          </p:sp>
        </mc:Fallback>
      </mc:AlternateContent>
      <p:cxnSp>
        <p:nvCxnSpPr>
          <p:cNvPr id="552" name="连接符: 曲线 551">
            <a:extLst>
              <a:ext uri="{FF2B5EF4-FFF2-40B4-BE49-F238E27FC236}">
                <a16:creationId xmlns:a16="http://schemas.microsoft.com/office/drawing/2014/main" id="{D26FF0EC-026D-4064-B772-247980022DFF}"/>
              </a:ext>
            </a:extLst>
          </p:cNvPr>
          <p:cNvCxnSpPr>
            <a:cxnSpLocks/>
          </p:cNvCxnSpPr>
          <p:nvPr/>
        </p:nvCxnSpPr>
        <p:spPr>
          <a:xfrm flipV="1">
            <a:off x="4858765" y="1908308"/>
            <a:ext cx="580700" cy="472655"/>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3" name="文本框 552">
                <a:extLst>
                  <a:ext uri="{FF2B5EF4-FFF2-40B4-BE49-F238E27FC236}">
                    <a16:creationId xmlns:a16="http://schemas.microsoft.com/office/drawing/2014/main" id="{BFAC4322-C755-4036-8A47-1ACB7E0E7E76}"/>
                  </a:ext>
                </a:extLst>
              </p:cNvPr>
              <p:cNvSpPr txBox="1"/>
              <p:nvPr/>
            </p:nvSpPr>
            <p:spPr>
              <a:xfrm rot="19026177">
                <a:off x="4872125" y="2151042"/>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𝑛</m:t>
                          </m:r>
                        </m:sub>
                      </m:sSub>
                    </m:oMath>
                  </m:oMathPara>
                </a14:m>
                <a:endParaRPr lang="zh-CN" altLang="en-US" sz="1050">
                  <a:solidFill>
                    <a:srgbClr val="FF0000"/>
                  </a:solidFill>
                </a:endParaRPr>
              </a:p>
            </p:txBody>
          </p:sp>
        </mc:Choice>
        <mc:Fallback xmlns="">
          <p:sp>
            <p:nvSpPr>
              <p:cNvPr id="553" name="文本框 552">
                <a:extLst>
                  <a:ext uri="{FF2B5EF4-FFF2-40B4-BE49-F238E27FC236}">
                    <a16:creationId xmlns:a16="http://schemas.microsoft.com/office/drawing/2014/main" id="{BFAC4322-C755-4036-8A47-1ACB7E0E7E76}"/>
                  </a:ext>
                </a:extLst>
              </p:cNvPr>
              <p:cNvSpPr txBox="1">
                <a:spLocks noRot="1" noChangeAspect="1" noMove="1" noResize="1" noEditPoints="1" noAdjustHandles="1" noChangeArrowheads="1" noChangeShapeType="1" noTextEdit="1"/>
              </p:cNvSpPr>
              <p:nvPr/>
            </p:nvSpPr>
            <p:spPr>
              <a:xfrm rot="19026177">
                <a:off x="4872125" y="2151042"/>
                <a:ext cx="676035" cy="161583"/>
              </a:xfrm>
              <a:prstGeom prst="rect">
                <a:avLst/>
              </a:prstGeom>
              <a:blipFill>
                <a:blip r:embed="rId14"/>
                <a:stretch>
                  <a:fillRect l="-5000" r="-2000" b="-6250"/>
                </a:stretch>
              </a:blipFill>
            </p:spPr>
            <p:txBody>
              <a:bodyPr/>
              <a:lstStyle/>
              <a:p>
                <a:r>
                  <a:rPr lang="zh-CN" altLang="en-US">
                    <a:noFill/>
                  </a:rPr>
                  <a:t> </a:t>
                </a:r>
              </a:p>
            </p:txBody>
          </p:sp>
        </mc:Fallback>
      </mc:AlternateContent>
      <p:cxnSp>
        <p:nvCxnSpPr>
          <p:cNvPr id="554" name="连接符: 曲线 553">
            <a:extLst>
              <a:ext uri="{FF2B5EF4-FFF2-40B4-BE49-F238E27FC236}">
                <a16:creationId xmlns:a16="http://schemas.microsoft.com/office/drawing/2014/main" id="{B940EB8F-B2C2-421E-9E0F-8A006C8C44DF}"/>
              </a:ext>
            </a:extLst>
          </p:cNvPr>
          <p:cNvCxnSpPr>
            <a:cxnSpLocks/>
          </p:cNvCxnSpPr>
          <p:nvPr/>
        </p:nvCxnSpPr>
        <p:spPr>
          <a:xfrm rot="16200000" flipH="1">
            <a:off x="4718605" y="2646123"/>
            <a:ext cx="858418" cy="657834"/>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5" name="文本框 554">
                <a:extLst>
                  <a:ext uri="{FF2B5EF4-FFF2-40B4-BE49-F238E27FC236}">
                    <a16:creationId xmlns:a16="http://schemas.microsoft.com/office/drawing/2014/main" id="{DFAC67B8-21C0-426C-9A29-5829680D23C9}"/>
                  </a:ext>
                </a:extLst>
              </p:cNvPr>
              <p:cNvSpPr txBox="1"/>
              <p:nvPr/>
            </p:nvSpPr>
            <p:spPr>
              <a:xfrm rot="19057983">
                <a:off x="3992484" y="2954456"/>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i="1">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𝑛</m:t>
                          </m:r>
                        </m:sub>
                      </m:sSub>
                    </m:oMath>
                  </m:oMathPara>
                </a14:m>
                <a:endParaRPr lang="zh-CN" altLang="en-US" sz="1050">
                  <a:solidFill>
                    <a:srgbClr val="FF0000"/>
                  </a:solidFill>
                </a:endParaRPr>
              </a:p>
            </p:txBody>
          </p:sp>
        </mc:Choice>
        <mc:Fallback xmlns="">
          <p:sp>
            <p:nvSpPr>
              <p:cNvPr id="555" name="文本框 554">
                <a:extLst>
                  <a:ext uri="{FF2B5EF4-FFF2-40B4-BE49-F238E27FC236}">
                    <a16:creationId xmlns:a16="http://schemas.microsoft.com/office/drawing/2014/main" id="{DFAC67B8-21C0-426C-9A29-5829680D23C9}"/>
                  </a:ext>
                </a:extLst>
              </p:cNvPr>
              <p:cNvSpPr txBox="1">
                <a:spLocks noRot="1" noChangeAspect="1" noMove="1" noResize="1" noEditPoints="1" noAdjustHandles="1" noChangeArrowheads="1" noChangeShapeType="1" noTextEdit="1"/>
              </p:cNvSpPr>
              <p:nvPr/>
            </p:nvSpPr>
            <p:spPr>
              <a:xfrm rot="19057983">
                <a:off x="3992484" y="2954456"/>
                <a:ext cx="676035" cy="161583"/>
              </a:xfrm>
              <a:prstGeom prst="rect">
                <a:avLst/>
              </a:prstGeom>
              <a:blipFill>
                <a:blip r:embed="rId15"/>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6" name="文本框 555">
                <a:extLst>
                  <a:ext uri="{FF2B5EF4-FFF2-40B4-BE49-F238E27FC236}">
                    <a16:creationId xmlns:a16="http://schemas.microsoft.com/office/drawing/2014/main" id="{C216FC35-4E74-4B43-B6F3-F545AF01216C}"/>
                  </a:ext>
                </a:extLst>
              </p:cNvPr>
              <p:cNvSpPr txBox="1"/>
              <p:nvPr/>
            </p:nvSpPr>
            <p:spPr>
              <a:xfrm rot="2515431">
                <a:off x="4759526" y="3024759"/>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𝑛</m:t>
                          </m:r>
                        </m:sub>
                      </m:sSub>
                    </m:oMath>
                  </m:oMathPara>
                </a14:m>
                <a:endParaRPr lang="zh-CN" altLang="en-US" sz="1050" dirty="0">
                  <a:solidFill>
                    <a:srgbClr val="FF0000"/>
                  </a:solidFill>
                </a:endParaRPr>
              </a:p>
            </p:txBody>
          </p:sp>
        </mc:Choice>
        <mc:Fallback xmlns="">
          <p:sp>
            <p:nvSpPr>
              <p:cNvPr id="556" name="文本框 555">
                <a:extLst>
                  <a:ext uri="{FF2B5EF4-FFF2-40B4-BE49-F238E27FC236}">
                    <a16:creationId xmlns:a16="http://schemas.microsoft.com/office/drawing/2014/main" id="{C216FC35-4E74-4B43-B6F3-F545AF01216C}"/>
                  </a:ext>
                </a:extLst>
              </p:cNvPr>
              <p:cNvSpPr txBox="1">
                <a:spLocks noRot="1" noChangeAspect="1" noMove="1" noResize="1" noEditPoints="1" noAdjustHandles="1" noChangeArrowheads="1" noChangeShapeType="1" noTextEdit="1"/>
              </p:cNvSpPr>
              <p:nvPr/>
            </p:nvSpPr>
            <p:spPr>
              <a:xfrm rot="2515431">
                <a:off x="4759526" y="3024759"/>
                <a:ext cx="676035" cy="161583"/>
              </a:xfrm>
              <a:prstGeom prst="rect">
                <a:avLst/>
              </a:prstGeom>
              <a:blipFill>
                <a:blip r:embed="rId16"/>
                <a:stretch>
                  <a:fillRect l="-6931" t="-4211" b="-2105"/>
                </a:stretch>
              </a:blipFill>
            </p:spPr>
            <p:txBody>
              <a:bodyPr/>
              <a:lstStyle/>
              <a:p>
                <a:r>
                  <a:rPr lang="zh-CN" altLang="en-US">
                    <a:noFill/>
                  </a:rPr>
                  <a:t> </a:t>
                </a:r>
              </a:p>
            </p:txBody>
          </p:sp>
        </mc:Fallback>
      </mc:AlternateContent>
      <p:cxnSp>
        <p:nvCxnSpPr>
          <p:cNvPr id="557" name="连接符: 曲线 556">
            <a:extLst>
              <a:ext uri="{FF2B5EF4-FFF2-40B4-BE49-F238E27FC236}">
                <a16:creationId xmlns:a16="http://schemas.microsoft.com/office/drawing/2014/main" id="{4A250B10-0EAD-481E-9182-A87092C21016}"/>
              </a:ext>
            </a:extLst>
          </p:cNvPr>
          <p:cNvCxnSpPr>
            <a:cxnSpLocks/>
          </p:cNvCxnSpPr>
          <p:nvPr/>
        </p:nvCxnSpPr>
        <p:spPr>
          <a:xfrm rot="5400000">
            <a:off x="3668814" y="2748614"/>
            <a:ext cx="772544" cy="484614"/>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8" name="文本框 557">
                <a:extLst>
                  <a:ext uri="{FF2B5EF4-FFF2-40B4-BE49-F238E27FC236}">
                    <a16:creationId xmlns:a16="http://schemas.microsoft.com/office/drawing/2014/main" id="{37E93E5D-A9A1-4981-9679-B1D717A996FC}"/>
                  </a:ext>
                </a:extLst>
              </p:cNvPr>
              <p:cNvSpPr txBox="1"/>
              <p:nvPr/>
            </p:nvSpPr>
            <p:spPr>
              <a:xfrm rot="3222067">
                <a:off x="5114309" y="2766330"/>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i="1">
                              <a:solidFill>
                                <a:srgbClr val="FF0000"/>
                              </a:solidFill>
                              <a:latin typeface="Cambria Math" panose="02040503050406030204" pitchFamily="18" charset="0"/>
                            </a:rPr>
                            <m:t>𝑓</m:t>
                          </m:r>
                        </m:e>
                        <m:sub>
                          <m:r>
                            <a:rPr lang="en-US" altLang="zh-CN" sz="1050" b="0" i="1" smtClean="0">
                              <a:solidFill>
                                <a:srgbClr val="FF0000"/>
                              </a:solidFill>
                              <a:latin typeface="Cambria Math" panose="02040503050406030204" pitchFamily="18" charset="0"/>
                            </a:rPr>
                            <m:t>𝑛</m:t>
                          </m:r>
                        </m:sub>
                      </m:sSub>
                    </m:oMath>
                  </m:oMathPara>
                </a14:m>
                <a:endParaRPr lang="zh-CN" altLang="en-US" sz="1050">
                  <a:solidFill>
                    <a:srgbClr val="FF0000"/>
                  </a:solidFill>
                </a:endParaRPr>
              </a:p>
            </p:txBody>
          </p:sp>
        </mc:Choice>
        <mc:Fallback xmlns="">
          <p:sp>
            <p:nvSpPr>
              <p:cNvPr id="558" name="文本框 557">
                <a:extLst>
                  <a:ext uri="{FF2B5EF4-FFF2-40B4-BE49-F238E27FC236}">
                    <a16:creationId xmlns:a16="http://schemas.microsoft.com/office/drawing/2014/main" id="{37E93E5D-A9A1-4981-9679-B1D717A996FC}"/>
                  </a:ext>
                </a:extLst>
              </p:cNvPr>
              <p:cNvSpPr txBox="1">
                <a:spLocks noRot="1" noChangeAspect="1" noMove="1" noResize="1" noEditPoints="1" noAdjustHandles="1" noChangeArrowheads="1" noChangeShapeType="1" noTextEdit="1"/>
              </p:cNvSpPr>
              <p:nvPr/>
            </p:nvSpPr>
            <p:spPr>
              <a:xfrm rot="3222067">
                <a:off x="5114309" y="2766330"/>
                <a:ext cx="676035" cy="161583"/>
              </a:xfrm>
              <a:prstGeom prst="rect">
                <a:avLst/>
              </a:prstGeom>
              <a:blipFill>
                <a:blip r:embed="rId17"/>
                <a:stretch>
                  <a:fillRect l="-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9" name="文本框 558">
                <a:extLst>
                  <a:ext uri="{FF2B5EF4-FFF2-40B4-BE49-F238E27FC236}">
                    <a16:creationId xmlns:a16="http://schemas.microsoft.com/office/drawing/2014/main" id="{807A7E6B-71C9-4BE9-B903-8BE144ACF56E}"/>
                  </a:ext>
                </a:extLst>
              </p:cNvPr>
              <p:cNvSpPr txBox="1"/>
              <p:nvPr/>
            </p:nvSpPr>
            <p:spPr>
              <a:xfrm rot="18814620">
                <a:off x="3653990" y="2733086"/>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𝑇𝑥</m:t>
                          </m:r>
                        </m:e>
                        <m:sub>
                          <m:r>
                            <a:rPr lang="en-US" altLang="zh-CN" sz="1050" b="0" i="1" smtClean="0">
                              <a:solidFill>
                                <a:srgbClr val="FF0000"/>
                              </a:solidFill>
                              <a:latin typeface="Cambria Math" panose="02040503050406030204" pitchFamily="18" charset="0"/>
                            </a:rPr>
                            <m:t>𝑛</m:t>
                          </m:r>
                        </m:sub>
                      </m:sSub>
                    </m:oMath>
                  </m:oMathPara>
                </a14:m>
                <a:endParaRPr lang="zh-CN" altLang="en-US" sz="1050" dirty="0">
                  <a:solidFill>
                    <a:srgbClr val="FF0000"/>
                  </a:solidFill>
                </a:endParaRPr>
              </a:p>
            </p:txBody>
          </p:sp>
        </mc:Choice>
        <mc:Fallback xmlns="">
          <p:sp>
            <p:nvSpPr>
              <p:cNvPr id="559" name="文本框 558">
                <a:extLst>
                  <a:ext uri="{FF2B5EF4-FFF2-40B4-BE49-F238E27FC236}">
                    <a16:creationId xmlns:a16="http://schemas.microsoft.com/office/drawing/2014/main" id="{807A7E6B-71C9-4BE9-B903-8BE144ACF56E}"/>
                  </a:ext>
                </a:extLst>
              </p:cNvPr>
              <p:cNvSpPr txBox="1">
                <a:spLocks noRot="1" noChangeAspect="1" noMove="1" noResize="1" noEditPoints="1" noAdjustHandles="1" noChangeArrowheads="1" noChangeShapeType="1" noTextEdit="1"/>
              </p:cNvSpPr>
              <p:nvPr/>
            </p:nvSpPr>
            <p:spPr>
              <a:xfrm rot="18814620">
                <a:off x="3653990" y="2733086"/>
                <a:ext cx="676035" cy="161583"/>
              </a:xfrm>
              <a:prstGeom prst="rect">
                <a:avLst/>
              </a:prstGeom>
              <a:blipFill>
                <a:blip r:embed="rId18"/>
                <a:stretch>
                  <a:fillRect l="-5208" r="-3125" b="-7071"/>
                </a:stretch>
              </a:blipFill>
            </p:spPr>
            <p:txBody>
              <a:bodyPr/>
              <a:lstStyle/>
              <a:p>
                <a:r>
                  <a:rPr lang="zh-CN" altLang="en-US">
                    <a:noFill/>
                  </a:rPr>
                  <a:t> </a:t>
                </a:r>
              </a:p>
            </p:txBody>
          </p:sp>
        </mc:Fallback>
      </mc:AlternateContent>
      <p:pic>
        <p:nvPicPr>
          <p:cNvPr id="562" name="图形 561">
            <a:extLst>
              <a:ext uri="{FF2B5EF4-FFF2-40B4-BE49-F238E27FC236}">
                <a16:creationId xmlns:a16="http://schemas.microsoft.com/office/drawing/2014/main" id="{F6463720-BA21-446C-BE21-AEF5344663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0451" y="1970223"/>
            <a:ext cx="523220" cy="523220"/>
          </a:xfrm>
          <a:prstGeom prst="rect">
            <a:avLst/>
          </a:prstGeom>
        </p:spPr>
      </p:pic>
      <p:pic>
        <p:nvPicPr>
          <p:cNvPr id="563" name="图形 562">
            <a:extLst>
              <a:ext uri="{FF2B5EF4-FFF2-40B4-BE49-F238E27FC236}">
                <a16:creationId xmlns:a16="http://schemas.microsoft.com/office/drawing/2014/main" id="{C677151E-DF73-4509-8083-8E1EE473D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8514" y="3398139"/>
            <a:ext cx="458853" cy="458853"/>
          </a:xfrm>
          <a:prstGeom prst="rect">
            <a:avLst/>
          </a:prstGeom>
        </p:spPr>
      </p:pic>
      <p:cxnSp>
        <p:nvCxnSpPr>
          <p:cNvPr id="564" name="连接符: 曲线 563">
            <a:extLst>
              <a:ext uri="{FF2B5EF4-FFF2-40B4-BE49-F238E27FC236}">
                <a16:creationId xmlns:a16="http://schemas.microsoft.com/office/drawing/2014/main" id="{6D840D60-7CA0-4628-AFE6-73D21F63DDFD}"/>
              </a:ext>
            </a:extLst>
          </p:cNvPr>
          <p:cNvCxnSpPr>
            <a:cxnSpLocks/>
          </p:cNvCxnSpPr>
          <p:nvPr/>
        </p:nvCxnSpPr>
        <p:spPr>
          <a:xfrm rot="16200000" flipH="1">
            <a:off x="7216315" y="2640013"/>
            <a:ext cx="858418" cy="657834"/>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565" name="箭头: 右 564">
            <a:extLst>
              <a:ext uri="{FF2B5EF4-FFF2-40B4-BE49-F238E27FC236}">
                <a16:creationId xmlns:a16="http://schemas.microsoft.com/office/drawing/2014/main" id="{05ACE73B-D452-45C6-B08C-5739DC3F52BB}"/>
              </a:ext>
            </a:extLst>
          </p:cNvPr>
          <p:cNvSpPr/>
          <p:nvPr/>
        </p:nvSpPr>
        <p:spPr>
          <a:xfrm>
            <a:off x="8549109" y="2646255"/>
            <a:ext cx="786646" cy="200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6" name="图形 565">
            <a:extLst>
              <a:ext uri="{FF2B5EF4-FFF2-40B4-BE49-F238E27FC236}">
                <a16:creationId xmlns:a16="http://schemas.microsoft.com/office/drawing/2014/main" id="{7D774FCE-7943-45AC-9DAF-E688257443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3951" y="1948286"/>
            <a:ext cx="523220" cy="523220"/>
          </a:xfrm>
          <a:prstGeom prst="rect">
            <a:avLst/>
          </a:prstGeom>
        </p:spPr>
      </p:pic>
      <p:pic>
        <p:nvPicPr>
          <p:cNvPr id="567" name="图形 566">
            <a:extLst>
              <a:ext uri="{FF2B5EF4-FFF2-40B4-BE49-F238E27FC236}">
                <a16:creationId xmlns:a16="http://schemas.microsoft.com/office/drawing/2014/main" id="{3EB99477-9623-4045-A1D9-41B8B154FF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2014" y="3376202"/>
            <a:ext cx="458853" cy="458853"/>
          </a:xfrm>
          <a:prstGeom prst="rect">
            <a:avLst/>
          </a:prstGeom>
        </p:spPr>
      </p:pic>
      <p:cxnSp>
        <p:nvCxnSpPr>
          <p:cNvPr id="568" name="连接符: 曲线 567">
            <a:extLst>
              <a:ext uri="{FF2B5EF4-FFF2-40B4-BE49-F238E27FC236}">
                <a16:creationId xmlns:a16="http://schemas.microsoft.com/office/drawing/2014/main" id="{7D866D23-F956-439F-BCFE-067A00403D0B}"/>
              </a:ext>
            </a:extLst>
          </p:cNvPr>
          <p:cNvCxnSpPr>
            <a:cxnSpLocks/>
          </p:cNvCxnSpPr>
          <p:nvPr/>
        </p:nvCxnSpPr>
        <p:spPr>
          <a:xfrm rot="16200000" flipH="1">
            <a:off x="10199815" y="2618076"/>
            <a:ext cx="858418" cy="657834"/>
          </a:xfrm>
          <a:prstGeom prst="curvedConnector3">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70" name="文本框 569">
                <a:extLst>
                  <a:ext uri="{FF2B5EF4-FFF2-40B4-BE49-F238E27FC236}">
                    <a16:creationId xmlns:a16="http://schemas.microsoft.com/office/drawing/2014/main" id="{6D51D020-51DB-4E60-A4F1-DF6C302497A1}"/>
                  </a:ext>
                </a:extLst>
              </p:cNvPr>
              <p:cNvSpPr txBox="1"/>
              <p:nvPr/>
            </p:nvSpPr>
            <p:spPr>
              <a:xfrm rot="3224969">
                <a:off x="7550401" y="2806130"/>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rPr>
                          </m:ctrlPr>
                        </m:sSubPr>
                        <m:e>
                          <m:r>
                            <a:rPr lang="en-US" altLang="zh-CN" sz="1050" b="0" i="1" smtClean="0">
                              <a:solidFill>
                                <a:schemeClr val="tx1"/>
                              </a:solidFill>
                              <a:latin typeface="Cambria Math" panose="02040503050406030204" pitchFamily="18" charset="0"/>
                            </a:rPr>
                            <m:t>𝑡</m:t>
                          </m:r>
                        </m:e>
                        <m:sub>
                          <m:r>
                            <a:rPr lang="en-US" altLang="zh-CN" sz="1050" b="0" i="1" smtClean="0">
                              <a:solidFill>
                                <a:schemeClr val="tx1"/>
                              </a:solidFill>
                              <a:latin typeface="Cambria Math" panose="02040503050406030204" pitchFamily="18" charset="0"/>
                            </a:rPr>
                            <m:t>1</m:t>
                          </m:r>
                        </m:sub>
                      </m:sSub>
                      <m:r>
                        <a:rPr lang="en-US" altLang="zh-CN" sz="1050" b="0" i="1" smtClean="0">
                          <a:solidFill>
                            <a:schemeClr val="tx1"/>
                          </a:solidFill>
                          <a:latin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m:t>
                      </m:r>
                      <m:sSub>
                        <m:sSubPr>
                          <m:ctrlPr>
                            <a:rPr lang="en-US" altLang="zh-CN" sz="1050" i="1">
                              <a:solidFill>
                                <a:schemeClr val="tx1"/>
                              </a:solidFill>
                              <a:latin typeface="Cambria Math" panose="02040503050406030204" pitchFamily="18" charset="0"/>
                            </a:rPr>
                          </m:ctrlPr>
                        </m:sSubPr>
                        <m:e>
                          <m:r>
                            <a:rPr lang="en-US" altLang="zh-CN" sz="1050" b="0" i="1" smtClean="0">
                              <a:solidFill>
                                <a:schemeClr val="tx1"/>
                              </a:solidFill>
                              <a:latin typeface="Cambria Math" panose="02040503050406030204" pitchFamily="18" charset="0"/>
                            </a:rPr>
                            <m:t>𝑡</m:t>
                          </m:r>
                        </m:e>
                        <m:sub>
                          <m:r>
                            <a:rPr lang="en-US" altLang="zh-CN" sz="1050" b="0" i="1" smtClean="0">
                              <a:solidFill>
                                <a:schemeClr val="tx1"/>
                              </a:solidFill>
                              <a:latin typeface="Cambria Math" panose="02040503050406030204" pitchFamily="18" charset="0"/>
                            </a:rPr>
                            <m:t>𝑘</m:t>
                          </m:r>
                        </m:sub>
                      </m:sSub>
                    </m:oMath>
                  </m:oMathPara>
                </a14:m>
                <a:endParaRPr lang="zh-CN" altLang="en-US" sz="1050">
                  <a:solidFill>
                    <a:schemeClr val="tx1"/>
                  </a:solidFill>
                </a:endParaRPr>
              </a:p>
            </p:txBody>
          </p:sp>
        </mc:Choice>
        <mc:Fallback xmlns="">
          <p:sp>
            <p:nvSpPr>
              <p:cNvPr id="570" name="文本框 569">
                <a:extLst>
                  <a:ext uri="{FF2B5EF4-FFF2-40B4-BE49-F238E27FC236}">
                    <a16:creationId xmlns:a16="http://schemas.microsoft.com/office/drawing/2014/main" id="{6D51D020-51DB-4E60-A4F1-DF6C302497A1}"/>
                  </a:ext>
                </a:extLst>
              </p:cNvPr>
              <p:cNvSpPr txBox="1">
                <a:spLocks noRot="1" noChangeAspect="1" noMove="1" noResize="1" noEditPoints="1" noAdjustHandles="1" noChangeArrowheads="1" noChangeShapeType="1" noTextEdit="1"/>
              </p:cNvSpPr>
              <p:nvPr/>
            </p:nvSpPr>
            <p:spPr>
              <a:xfrm rot="3224969">
                <a:off x="7550401" y="2806130"/>
                <a:ext cx="676035" cy="16158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1" name="文本框 570">
                <a:extLst>
                  <a:ext uri="{FF2B5EF4-FFF2-40B4-BE49-F238E27FC236}">
                    <a16:creationId xmlns:a16="http://schemas.microsoft.com/office/drawing/2014/main" id="{F87235BD-8158-46A8-BCA6-A24E8C3937D0}"/>
                  </a:ext>
                </a:extLst>
              </p:cNvPr>
              <p:cNvSpPr txBox="1"/>
              <p:nvPr/>
            </p:nvSpPr>
            <p:spPr>
              <a:xfrm rot="3224969">
                <a:off x="10480522" y="2745983"/>
                <a:ext cx="676035" cy="161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𝑡</m:t>
                          </m:r>
                        </m:e>
                        <m:sub>
                          <m:r>
                            <a:rPr lang="en-US" altLang="zh-CN" sz="1050" b="0" i="1" smtClean="0">
                              <a:solidFill>
                                <a:srgbClr val="FF0000"/>
                              </a:solidFill>
                              <a:latin typeface="Cambria Math" panose="02040503050406030204" pitchFamily="18" charset="0"/>
                            </a:rPr>
                            <m:t>𝑘</m:t>
                          </m:r>
                        </m:sub>
                      </m:sSub>
                      <m:r>
                        <a:rPr lang="en-US" altLang="zh-CN" sz="1050" b="0" i="1" smtClean="0">
                          <a:solidFill>
                            <a:srgbClr val="FF0000"/>
                          </a:solidFill>
                          <a:latin typeface="Cambria Math" panose="02040503050406030204" pitchFamily="18" charset="0"/>
                        </a:rPr>
                        <m:t>,</m:t>
                      </m:r>
                      <m:r>
                        <a:rPr lang="en-US" altLang="zh-CN" sz="1050" b="0" i="1" smtClean="0">
                          <a:solidFill>
                            <a:srgbClr val="FF0000"/>
                          </a:solidFill>
                          <a:latin typeface="Cambria Math" panose="02040503050406030204" pitchFamily="18" charset="0"/>
                          <a:ea typeface="Cambria Math" panose="02040503050406030204" pitchFamily="18" charset="0"/>
                        </a:rPr>
                        <m:t>⋯,</m:t>
                      </m:r>
                      <m:sSub>
                        <m:sSubPr>
                          <m:ctrlPr>
                            <a:rPr lang="en-US" altLang="zh-CN" sz="1050" i="1">
                              <a:solidFill>
                                <a:srgbClr val="FF0000"/>
                              </a:solidFill>
                              <a:latin typeface="Cambria Math" panose="02040503050406030204" pitchFamily="18" charset="0"/>
                            </a:rPr>
                          </m:ctrlPr>
                        </m:sSubPr>
                        <m:e>
                          <m:r>
                            <a:rPr lang="en-US" altLang="zh-CN" sz="1050" b="0" i="1" smtClean="0">
                              <a:solidFill>
                                <a:srgbClr val="FF0000"/>
                              </a:solidFill>
                              <a:latin typeface="Cambria Math" panose="02040503050406030204" pitchFamily="18" charset="0"/>
                            </a:rPr>
                            <m:t>𝑡</m:t>
                          </m:r>
                        </m:e>
                        <m:sub>
                          <m:r>
                            <a:rPr lang="en-US" altLang="zh-CN" sz="1050" b="0" i="1" smtClean="0">
                              <a:solidFill>
                                <a:srgbClr val="FF0000"/>
                              </a:solidFill>
                              <a:latin typeface="Cambria Math" panose="02040503050406030204" pitchFamily="18" charset="0"/>
                            </a:rPr>
                            <m:t>𝑛</m:t>
                          </m:r>
                        </m:sub>
                      </m:sSub>
                    </m:oMath>
                  </m:oMathPara>
                </a14:m>
                <a:endParaRPr lang="zh-CN" altLang="en-US" sz="1050">
                  <a:solidFill>
                    <a:srgbClr val="FF0000"/>
                  </a:solidFill>
                </a:endParaRPr>
              </a:p>
            </p:txBody>
          </p:sp>
        </mc:Choice>
        <mc:Fallback xmlns="">
          <p:sp>
            <p:nvSpPr>
              <p:cNvPr id="571" name="文本框 570">
                <a:extLst>
                  <a:ext uri="{FF2B5EF4-FFF2-40B4-BE49-F238E27FC236}">
                    <a16:creationId xmlns:a16="http://schemas.microsoft.com/office/drawing/2014/main" id="{F87235BD-8158-46A8-BCA6-A24E8C3937D0}"/>
                  </a:ext>
                </a:extLst>
              </p:cNvPr>
              <p:cNvSpPr txBox="1">
                <a:spLocks noRot="1" noChangeAspect="1" noMove="1" noResize="1" noEditPoints="1" noAdjustHandles="1" noChangeArrowheads="1" noChangeShapeType="1" noTextEdit="1"/>
              </p:cNvSpPr>
              <p:nvPr/>
            </p:nvSpPr>
            <p:spPr>
              <a:xfrm rot="3224969">
                <a:off x="10480522" y="2745983"/>
                <a:ext cx="676035" cy="161583"/>
              </a:xfrm>
              <a:prstGeom prst="rect">
                <a:avLst/>
              </a:prstGeom>
              <a:blipFill>
                <a:blip r:embed="rId20"/>
                <a:stretch>
                  <a:fillRect/>
                </a:stretch>
              </a:blipFill>
            </p:spPr>
            <p:txBody>
              <a:bodyPr/>
              <a:lstStyle/>
              <a:p>
                <a:r>
                  <a:rPr lang="zh-CN" altLang="en-US">
                    <a:noFill/>
                  </a:rPr>
                  <a:t> </a:t>
                </a:r>
              </a:p>
            </p:txBody>
          </p:sp>
        </mc:Fallback>
      </mc:AlternateContent>
      <p:sp>
        <p:nvSpPr>
          <p:cNvPr id="577" name="文本框 576">
            <a:extLst>
              <a:ext uri="{FF2B5EF4-FFF2-40B4-BE49-F238E27FC236}">
                <a16:creationId xmlns:a16="http://schemas.microsoft.com/office/drawing/2014/main" id="{85F350E0-D506-4892-9E1D-C188348AE4C6}"/>
              </a:ext>
            </a:extLst>
          </p:cNvPr>
          <p:cNvSpPr txBox="1"/>
          <p:nvPr/>
        </p:nvSpPr>
        <p:spPr>
          <a:xfrm>
            <a:off x="2851794" y="2161118"/>
            <a:ext cx="1169763"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频空外推</a:t>
            </a:r>
          </a:p>
        </p:txBody>
      </p:sp>
      <p:sp>
        <p:nvSpPr>
          <p:cNvPr id="578" name="文本框 577">
            <a:extLst>
              <a:ext uri="{FF2B5EF4-FFF2-40B4-BE49-F238E27FC236}">
                <a16:creationId xmlns:a16="http://schemas.microsoft.com/office/drawing/2014/main" id="{5DD9EA23-94D9-41AD-BB8E-94EA4C3644C4}"/>
              </a:ext>
            </a:extLst>
          </p:cNvPr>
          <p:cNvSpPr txBox="1"/>
          <p:nvPr/>
        </p:nvSpPr>
        <p:spPr>
          <a:xfrm>
            <a:off x="8322092" y="2276923"/>
            <a:ext cx="1169763"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时域外推</a:t>
            </a:r>
          </a:p>
        </p:txBody>
      </p:sp>
      <p:sp>
        <p:nvSpPr>
          <p:cNvPr id="629" name="任意多边形 113">
            <a:extLst>
              <a:ext uri="{FF2B5EF4-FFF2-40B4-BE49-F238E27FC236}">
                <a16:creationId xmlns:a16="http://schemas.microsoft.com/office/drawing/2014/main" id="{5D1C0DE2-8192-4389-8F19-692618398C3A}"/>
              </a:ext>
            </a:extLst>
          </p:cNvPr>
          <p:cNvSpPr/>
          <p:nvPr/>
        </p:nvSpPr>
        <p:spPr>
          <a:xfrm rot="5400000" flipH="1" flipV="1">
            <a:off x="4768682" y="2151922"/>
            <a:ext cx="2758019" cy="1169762"/>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nvGrpSpPr>
          <p:cNvPr id="21" name="组合 20">
            <a:extLst>
              <a:ext uri="{FF2B5EF4-FFF2-40B4-BE49-F238E27FC236}">
                <a16:creationId xmlns:a16="http://schemas.microsoft.com/office/drawing/2014/main" id="{5A297EE9-9DEC-49A4-A46B-B1ED6D5AEB5F}"/>
              </a:ext>
            </a:extLst>
          </p:cNvPr>
          <p:cNvGrpSpPr/>
          <p:nvPr/>
        </p:nvGrpSpPr>
        <p:grpSpPr>
          <a:xfrm>
            <a:off x="588087" y="3835346"/>
            <a:ext cx="4888644" cy="3022653"/>
            <a:chOff x="588087" y="4234064"/>
            <a:chExt cx="4528013" cy="2623935"/>
          </a:xfrm>
        </p:grpSpPr>
        <p:grpSp>
          <p:nvGrpSpPr>
            <p:cNvPr id="18" name="组合 17">
              <a:extLst>
                <a:ext uri="{FF2B5EF4-FFF2-40B4-BE49-F238E27FC236}">
                  <a16:creationId xmlns:a16="http://schemas.microsoft.com/office/drawing/2014/main" id="{B1AC1457-39A1-4342-8EBB-A71F25F0C858}"/>
                </a:ext>
              </a:extLst>
            </p:cNvPr>
            <p:cNvGrpSpPr/>
            <p:nvPr/>
          </p:nvGrpSpPr>
          <p:grpSpPr>
            <a:xfrm>
              <a:off x="588087" y="4234064"/>
              <a:ext cx="4367403" cy="2623935"/>
              <a:chOff x="588088" y="4234065"/>
              <a:chExt cx="3640357" cy="2503002"/>
            </a:xfrm>
          </p:grpSpPr>
          <p:pic>
            <p:nvPicPr>
              <p:cNvPr id="71" name="图片 70">
                <a:extLst>
                  <a:ext uri="{FF2B5EF4-FFF2-40B4-BE49-F238E27FC236}">
                    <a16:creationId xmlns:a16="http://schemas.microsoft.com/office/drawing/2014/main" id="{26B550FE-E4FC-4ADB-9A73-8C25220AEE3E}"/>
                  </a:ext>
                </a:extLst>
              </p:cNvPr>
              <p:cNvPicPr>
                <a:picLocks noChangeAspect="1"/>
              </p:cNvPicPr>
              <p:nvPr/>
            </p:nvPicPr>
            <p:blipFill>
              <a:blip r:embed="rId21"/>
              <a:stretch>
                <a:fillRect/>
              </a:stretch>
            </p:blipFill>
            <p:spPr>
              <a:xfrm>
                <a:off x="614679" y="4234065"/>
                <a:ext cx="3613766" cy="2503002"/>
              </a:xfrm>
              <a:prstGeom prst="rect">
                <a:avLst/>
              </a:prstGeom>
            </p:spPr>
          </p:pic>
          <p:sp>
            <p:nvSpPr>
              <p:cNvPr id="5" name="矩形 4">
                <a:extLst>
                  <a:ext uri="{FF2B5EF4-FFF2-40B4-BE49-F238E27FC236}">
                    <a16:creationId xmlns:a16="http://schemas.microsoft.com/office/drawing/2014/main" id="{13C8FDDE-5C60-407E-A69F-3D280ECEB9AA}"/>
                  </a:ext>
                </a:extLst>
              </p:cNvPr>
              <p:cNvSpPr/>
              <p:nvPr/>
            </p:nvSpPr>
            <p:spPr>
              <a:xfrm>
                <a:off x="614679" y="5277560"/>
                <a:ext cx="265519" cy="423617"/>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a:extLst>
                  <a:ext uri="{FF2B5EF4-FFF2-40B4-BE49-F238E27FC236}">
                    <a16:creationId xmlns:a16="http://schemas.microsoft.com/office/drawing/2014/main" id="{7F9C412B-586E-40BF-842D-96AEC7251FD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8088" y="5339511"/>
                <a:ext cx="292110" cy="292110"/>
              </a:xfrm>
              <a:prstGeom prst="rect">
                <a:avLst/>
              </a:prstGeom>
            </p:spPr>
          </p:pic>
          <p:pic>
            <p:nvPicPr>
              <p:cNvPr id="11" name="图片 10">
                <a:extLst>
                  <a:ext uri="{FF2B5EF4-FFF2-40B4-BE49-F238E27FC236}">
                    <a16:creationId xmlns:a16="http://schemas.microsoft.com/office/drawing/2014/main" id="{9EF53F1A-9BDD-409A-B0A8-C1FDF3F10116}"/>
                  </a:ext>
                </a:extLst>
              </p:cNvPr>
              <p:cNvPicPr>
                <a:picLocks noChangeAspect="1"/>
              </p:cNvPicPr>
              <p:nvPr/>
            </p:nvPicPr>
            <p:blipFill>
              <a:blip r:embed="rId24"/>
              <a:stretch>
                <a:fillRect/>
              </a:stretch>
            </p:blipFill>
            <p:spPr>
              <a:xfrm>
                <a:off x="2061271" y="6080219"/>
                <a:ext cx="292893" cy="151428"/>
              </a:xfrm>
              <a:prstGeom prst="rect">
                <a:avLst/>
              </a:prstGeom>
            </p:spPr>
          </p:pic>
          <p:pic>
            <p:nvPicPr>
              <p:cNvPr id="78" name="图片 77">
                <a:extLst>
                  <a:ext uri="{FF2B5EF4-FFF2-40B4-BE49-F238E27FC236}">
                    <a16:creationId xmlns:a16="http://schemas.microsoft.com/office/drawing/2014/main" id="{80802E0A-8047-4867-BDD6-5D05D4EE9102}"/>
                  </a:ext>
                </a:extLst>
              </p:cNvPr>
              <p:cNvPicPr>
                <a:picLocks noChangeAspect="1"/>
              </p:cNvPicPr>
              <p:nvPr/>
            </p:nvPicPr>
            <p:blipFill>
              <a:blip r:embed="rId24"/>
              <a:stretch>
                <a:fillRect/>
              </a:stretch>
            </p:blipFill>
            <p:spPr>
              <a:xfrm>
                <a:off x="2308413" y="5384506"/>
                <a:ext cx="292893" cy="151428"/>
              </a:xfrm>
              <a:prstGeom prst="rect">
                <a:avLst/>
              </a:prstGeom>
            </p:spPr>
          </p:pic>
          <p:pic>
            <p:nvPicPr>
              <p:cNvPr id="79" name="图片 78">
                <a:extLst>
                  <a:ext uri="{FF2B5EF4-FFF2-40B4-BE49-F238E27FC236}">
                    <a16:creationId xmlns:a16="http://schemas.microsoft.com/office/drawing/2014/main" id="{9DBDBFAE-BE24-431F-8D2C-42CBC5988F46}"/>
                  </a:ext>
                </a:extLst>
              </p:cNvPr>
              <p:cNvPicPr>
                <a:picLocks noChangeAspect="1"/>
              </p:cNvPicPr>
              <p:nvPr/>
            </p:nvPicPr>
            <p:blipFill>
              <a:blip r:embed="rId24"/>
              <a:stretch>
                <a:fillRect/>
              </a:stretch>
            </p:blipFill>
            <p:spPr>
              <a:xfrm>
                <a:off x="2509735" y="4869480"/>
                <a:ext cx="292893" cy="151428"/>
              </a:xfrm>
              <a:prstGeom prst="rect">
                <a:avLst/>
              </a:prstGeom>
            </p:spPr>
          </p:pic>
          <p:cxnSp>
            <p:nvCxnSpPr>
              <p:cNvPr id="14" name="直接箭头连接符 13">
                <a:extLst>
                  <a:ext uri="{FF2B5EF4-FFF2-40B4-BE49-F238E27FC236}">
                    <a16:creationId xmlns:a16="http://schemas.microsoft.com/office/drawing/2014/main" id="{7D556BDC-A6E2-4689-B276-AD0803FB2994}"/>
                  </a:ext>
                </a:extLst>
              </p:cNvPr>
              <p:cNvCxnSpPr>
                <a:cxnSpLocks/>
              </p:cNvCxnSpPr>
              <p:nvPr/>
            </p:nvCxnSpPr>
            <p:spPr>
              <a:xfrm flipV="1">
                <a:off x="2270641" y="4757001"/>
                <a:ext cx="629722" cy="1722999"/>
              </a:xfrm>
              <a:prstGeom prst="straightConnector1">
                <a:avLst/>
              </a:prstGeom>
              <a:ln w="9525">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15A33A02-E8FF-45DD-8665-9FA0D6AB0400}"/>
                  </a:ext>
                </a:extLst>
              </p:cNvPr>
              <p:cNvSpPr txBox="1"/>
              <p:nvPr/>
            </p:nvSpPr>
            <p:spPr>
              <a:xfrm>
                <a:off x="2851794" y="4640066"/>
                <a:ext cx="910829" cy="200055"/>
              </a:xfrm>
              <a:prstGeom prst="rect">
                <a:avLst/>
              </a:prstGeom>
              <a:noFill/>
            </p:spPr>
            <p:txBody>
              <a:bodyPr wrap="square" rtlCol="0">
                <a:spAutoFit/>
              </a:bodyPr>
              <a:lstStyle/>
              <a:p>
                <a:r>
                  <a:rPr lang="zh-CN" altLang="en-US" sz="700" b="1" dirty="0">
                    <a:latin typeface="微软雅黑" panose="020B0503020204020204" pitchFamily="34" charset="-122"/>
                    <a:ea typeface="微软雅黑" panose="020B0503020204020204" pitchFamily="34" charset="-122"/>
                  </a:rPr>
                  <a:t>运行轨迹</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54B7246-518A-4D20-B5D6-FE542BAE277A}"/>
                      </a:ext>
                    </a:extLst>
                  </p:cNvPr>
                  <p:cNvSpPr txBox="1"/>
                  <p:nvPr/>
                </p:nvSpPr>
                <p:spPr>
                  <a:xfrm>
                    <a:off x="1927225" y="6137955"/>
                    <a:ext cx="12529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𝑡</m:t>
                              </m:r>
                            </m:e>
                            <m:sub>
                              <m:r>
                                <a:rPr lang="en-US" altLang="zh-CN" sz="1000" b="0" i="1" smtClean="0">
                                  <a:latin typeface="Cambria Math" panose="02040503050406030204" pitchFamily="18" charset="0"/>
                                </a:rPr>
                                <m:t>1</m:t>
                              </m:r>
                            </m:sub>
                          </m:sSub>
                        </m:oMath>
                      </m:oMathPara>
                    </a14:m>
                    <a:endParaRPr lang="zh-CN" altLang="en-US" sz="1000" i="1" dirty="0"/>
                  </a:p>
                </p:txBody>
              </p:sp>
            </mc:Choice>
            <mc:Fallback xmlns="">
              <p:sp>
                <p:nvSpPr>
                  <p:cNvPr id="17" name="文本框 16">
                    <a:extLst>
                      <a:ext uri="{FF2B5EF4-FFF2-40B4-BE49-F238E27FC236}">
                        <a16:creationId xmlns:a16="http://schemas.microsoft.com/office/drawing/2014/main" id="{554B7246-518A-4D20-B5D6-FE542BAE277A}"/>
                      </a:ext>
                    </a:extLst>
                  </p:cNvPr>
                  <p:cNvSpPr txBox="1">
                    <a:spLocks noRot="1" noChangeAspect="1" noMove="1" noResize="1" noEditPoints="1" noAdjustHandles="1" noChangeArrowheads="1" noChangeShapeType="1" noTextEdit="1"/>
                  </p:cNvSpPr>
                  <p:nvPr/>
                </p:nvSpPr>
                <p:spPr>
                  <a:xfrm>
                    <a:off x="1927225" y="6137955"/>
                    <a:ext cx="125294" cy="246221"/>
                  </a:xfrm>
                  <a:prstGeom prst="rect">
                    <a:avLst/>
                  </a:prstGeom>
                  <a:blipFill>
                    <a:blip r:embed="rId25"/>
                    <a:stretch>
                      <a:fillRect r="-29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A7291BE7-0C11-45D5-807C-039FFE296D0F}"/>
                      </a:ext>
                    </a:extLst>
                  </p:cNvPr>
                  <p:cNvSpPr txBox="1"/>
                  <p:nvPr/>
                </p:nvSpPr>
                <p:spPr>
                  <a:xfrm>
                    <a:off x="2011473" y="5795092"/>
                    <a:ext cx="12529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𝑡</m:t>
                              </m:r>
                            </m:e>
                            <m:sub>
                              <m:r>
                                <a:rPr lang="en-US" altLang="zh-CN" sz="1000" b="0" i="1" smtClean="0">
                                  <a:latin typeface="Cambria Math" panose="02040503050406030204" pitchFamily="18" charset="0"/>
                                </a:rPr>
                                <m:t>2</m:t>
                              </m:r>
                            </m:sub>
                          </m:sSub>
                        </m:oMath>
                      </m:oMathPara>
                    </a14:m>
                    <a:endParaRPr lang="zh-CN" altLang="en-US" sz="1000" i="1" dirty="0"/>
                  </a:p>
                </p:txBody>
              </p:sp>
            </mc:Choice>
            <mc:Fallback xmlns="">
              <p:sp>
                <p:nvSpPr>
                  <p:cNvPr id="85" name="文本框 84">
                    <a:extLst>
                      <a:ext uri="{FF2B5EF4-FFF2-40B4-BE49-F238E27FC236}">
                        <a16:creationId xmlns:a16="http://schemas.microsoft.com/office/drawing/2014/main" id="{A7291BE7-0C11-45D5-807C-039FFE296D0F}"/>
                      </a:ext>
                    </a:extLst>
                  </p:cNvPr>
                  <p:cNvSpPr txBox="1">
                    <a:spLocks noRot="1" noChangeAspect="1" noMove="1" noResize="1" noEditPoints="1" noAdjustHandles="1" noChangeArrowheads="1" noChangeShapeType="1" noTextEdit="1"/>
                  </p:cNvSpPr>
                  <p:nvPr/>
                </p:nvSpPr>
                <p:spPr>
                  <a:xfrm>
                    <a:off x="2011473" y="5795092"/>
                    <a:ext cx="125294" cy="246221"/>
                  </a:xfrm>
                  <a:prstGeom prst="rect">
                    <a:avLst/>
                  </a:prstGeom>
                  <a:blipFill>
                    <a:blip r:embed="rId26"/>
                    <a:stretch>
                      <a:fillRect r="-29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0DA007E-AFE6-4C60-8F1F-555B1BDED0F8}"/>
                      </a:ext>
                    </a:extLst>
                  </p:cNvPr>
                  <p:cNvSpPr txBox="1"/>
                  <p:nvPr/>
                </p:nvSpPr>
                <p:spPr>
                  <a:xfrm>
                    <a:off x="2155101" y="5426832"/>
                    <a:ext cx="12529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𝑡</m:t>
                              </m:r>
                            </m:e>
                            <m:sub>
                              <m:r>
                                <a:rPr lang="en-US" altLang="zh-CN" sz="1000" b="0" i="1" smtClean="0">
                                  <a:latin typeface="Cambria Math" panose="02040503050406030204" pitchFamily="18" charset="0"/>
                                </a:rPr>
                                <m:t>3</m:t>
                              </m:r>
                            </m:sub>
                          </m:sSub>
                        </m:oMath>
                      </m:oMathPara>
                    </a14:m>
                    <a:endParaRPr lang="zh-CN" altLang="en-US" sz="1000" i="1" dirty="0"/>
                  </a:p>
                </p:txBody>
              </p:sp>
            </mc:Choice>
            <mc:Fallback xmlns="">
              <p:sp>
                <p:nvSpPr>
                  <p:cNvPr id="86" name="文本框 85">
                    <a:extLst>
                      <a:ext uri="{FF2B5EF4-FFF2-40B4-BE49-F238E27FC236}">
                        <a16:creationId xmlns:a16="http://schemas.microsoft.com/office/drawing/2014/main" id="{A0DA007E-AFE6-4C60-8F1F-555B1BDED0F8}"/>
                      </a:ext>
                    </a:extLst>
                  </p:cNvPr>
                  <p:cNvSpPr txBox="1">
                    <a:spLocks noRot="1" noChangeAspect="1" noMove="1" noResize="1" noEditPoints="1" noAdjustHandles="1" noChangeArrowheads="1" noChangeShapeType="1" noTextEdit="1"/>
                  </p:cNvSpPr>
                  <p:nvPr/>
                </p:nvSpPr>
                <p:spPr>
                  <a:xfrm>
                    <a:off x="2155101" y="5426832"/>
                    <a:ext cx="125294" cy="246221"/>
                  </a:xfrm>
                  <a:prstGeom prst="rect">
                    <a:avLst/>
                  </a:prstGeom>
                  <a:blipFill>
                    <a:blip r:embed="rId27"/>
                    <a:stretch>
                      <a:fillRect r="-3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4B4FDC6C-8D79-4609-82EA-8CA6E1477D06}"/>
                      </a:ext>
                    </a:extLst>
                  </p:cNvPr>
                  <p:cNvSpPr txBox="1"/>
                  <p:nvPr/>
                </p:nvSpPr>
                <p:spPr>
                  <a:xfrm>
                    <a:off x="2371146" y="4897797"/>
                    <a:ext cx="125294"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i="1">
                                  <a:latin typeface="Cambria Math" panose="02040503050406030204" pitchFamily="18" charset="0"/>
                                </a:rPr>
                                <m:t>𝑡</m:t>
                              </m:r>
                            </m:e>
                            <m:sub>
                              <m:r>
                                <a:rPr lang="en-US" altLang="zh-CN" sz="1000" b="0" i="1" smtClean="0">
                                  <a:latin typeface="Cambria Math" panose="02040503050406030204" pitchFamily="18" charset="0"/>
                                </a:rPr>
                                <m:t>4</m:t>
                              </m:r>
                            </m:sub>
                          </m:sSub>
                        </m:oMath>
                      </m:oMathPara>
                    </a14:m>
                    <a:endParaRPr lang="zh-CN" altLang="en-US" sz="1000" i="1" dirty="0"/>
                  </a:p>
                </p:txBody>
              </p:sp>
            </mc:Choice>
            <mc:Fallback xmlns="">
              <p:sp>
                <p:nvSpPr>
                  <p:cNvPr id="87" name="文本框 86">
                    <a:extLst>
                      <a:ext uri="{FF2B5EF4-FFF2-40B4-BE49-F238E27FC236}">
                        <a16:creationId xmlns:a16="http://schemas.microsoft.com/office/drawing/2014/main" id="{4B4FDC6C-8D79-4609-82EA-8CA6E1477D06}"/>
                      </a:ext>
                    </a:extLst>
                  </p:cNvPr>
                  <p:cNvSpPr txBox="1">
                    <a:spLocks noRot="1" noChangeAspect="1" noMove="1" noResize="1" noEditPoints="1" noAdjustHandles="1" noChangeArrowheads="1" noChangeShapeType="1" noTextEdit="1"/>
                  </p:cNvSpPr>
                  <p:nvPr/>
                </p:nvSpPr>
                <p:spPr>
                  <a:xfrm>
                    <a:off x="2371146" y="4897797"/>
                    <a:ext cx="125294" cy="246221"/>
                  </a:xfrm>
                  <a:prstGeom prst="rect">
                    <a:avLst/>
                  </a:prstGeom>
                  <a:blipFill>
                    <a:blip r:embed="rId28"/>
                    <a:stretch>
                      <a:fillRect r="-33333"/>
                    </a:stretch>
                  </a:blipFill>
                </p:spPr>
                <p:txBody>
                  <a:bodyPr/>
                  <a:lstStyle/>
                  <a:p>
                    <a:r>
                      <a:rPr lang="zh-CN" altLang="en-US">
                        <a:noFill/>
                      </a:rPr>
                      <a:t> </a:t>
                    </a:r>
                  </a:p>
                </p:txBody>
              </p:sp>
            </mc:Fallback>
          </mc:AlternateContent>
        </p:grpSp>
        <p:sp>
          <p:nvSpPr>
            <p:cNvPr id="20" name="矩形 19">
              <a:extLst>
                <a:ext uri="{FF2B5EF4-FFF2-40B4-BE49-F238E27FC236}">
                  <a16:creationId xmlns:a16="http://schemas.microsoft.com/office/drawing/2014/main" id="{D53E2F21-A333-46A4-A657-EEDF5195A5F1}"/>
                </a:ext>
              </a:extLst>
            </p:cNvPr>
            <p:cNvSpPr/>
            <p:nvPr/>
          </p:nvSpPr>
          <p:spPr>
            <a:xfrm>
              <a:off x="4275343" y="4419600"/>
              <a:ext cx="840757" cy="206845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39B3CB26-3046-4056-B9D5-BC17D31FAC4F}"/>
                </a:ext>
              </a:extLst>
            </p:cNvPr>
            <p:cNvSpPr/>
            <p:nvPr/>
          </p:nvSpPr>
          <p:spPr>
            <a:xfrm>
              <a:off x="4020751" y="6128629"/>
              <a:ext cx="886773" cy="35137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ECE2F4CE-4E49-48CF-998C-F0EFAA39925C}"/>
              </a:ext>
            </a:extLst>
          </p:cNvPr>
          <p:cNvSpPr txBox="1"/>
          <p:nvPr/>
        </p:nvSpPr>
        <p:spPr>
          <a:xfrm>
            <a:off x="3481607" y="5116909"/>
            <a:ext cx="628472" cy="215444"/>
          </a:xfrm>
          <a:prstGeom prst="rect">
            <a:avLst/>
          </a:prstGeom>
          <a:noFill/>
        </p:spPr>
        <p:txBody>
          <a:bodyPr wrap="square" rtlCol="0">
            <a:spAutoFit/>
          </a:bodyPr>
          <a:lstStyle/>
          <a:p>
            <a:r>
              <a:rPr lang="en-US" altLang="zh-CN" sz="800" b="1" dirty="0">
                <a:latin typeface="微软雅黑" panose="020B0503020204020204" pitchFamily="34" charset="-122"/>
                <a:ea typeface="微软雅黑" panose="020B0503020204020204" pitchFamily="34" charset="-122"/>
              </a:rPr>
              <a:t>clutter2</a:t>
            </a:r>
            <a:endParaRPr lang="zh-CN" altLang="en-US" sz="800" b="1" dirty="0">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7C09C334-DD2A-473B-9621-0A27FBC73520}"/>
              </a:ext>
            </a:extLst>
          </p:cNvPr>
          <p:cNvSpPr txBox="1"/>
          <p:nvPr/>
        </p:nvSpPr>
        <p:spPr>
          <a:xfrm>
            <a:off x="3340443" y="5304803"/>
            <a:ext cx="628472" cy="215444"/>
          </a:xfrm>
          <a:prstGeom prst="rect">
            <a:avLst/>
          </a:prstGeom>
          <a:noFill/>
        </p:spPr>
        <p:txBody>
          <a:bodyPr wrap="square" rtlCol="0">
            <a:spAutoFit/>
          </a:bodyPr>
          <a:lstStyle/>
          <a:p>
            <a:r>
              <a:rPr lang="en-US" altLang="zh-CN" sz="800" b="1" dirty="0">
                <a:latin typeface="微软雅黑" panose="020B0503020204020204" pitchFamily="34" charset="-122"/>
                <a:ea typeface="微软雅黑" panose="020B0503020204020204" pitchFamily="34" charset="-122"/>
              </a:rPr>
              <a:t>clutter3</a:t>
            </a:r>
            <a:endParaRPr lang="zh-CN" altLang="en-US" sz="8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D93C2A29-5238-49AD-9A48-D72B778CA4A0}"/>
                  </a:ext>
                </a:extLst>
              </p:cNvPr>
              <p:cNvSpPr txBox="1"/>
              <p:nvPr/>
            </p:nvSpPr>
            <p:spPr>
              <a:xfrm>
                <a:off x="5208760" y="4642716"/>
                <a:ext cx="160620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𝟏</m:t>
                          </m:r>
                        </m:sub>
                      </m:sSub>
                    </m:oMath>
                  </m:oMathPara>
                </a14:m>
                <a:endParaRPr lang="zh-CN" altLang="en-US" sz="1600" b="1" dirty="0"/>
              </a:p>
            </p:txBody>
          </p:sp>
        </mc:Choice>
        <mc:Fallback xmlns="">
          <p:sp>
            <p:nvSpPr>
              <p:cNvPr id="24" name="文本框 23">
                <a:extLst>
                  <a:ext uri="{FF2B5EF4-FFF2-40B4-BE49-F238E27FC236}">
                    <a16:creationId xmlns:a16="http://schemas.microsoft.com/office/drawing/2014/main" id="{D93C2A29-5238-49AD-9A48-D72B778CA4A0}"/>
                  </a:ext>
                </a:extLst>
              </p:cNvPr>
              <p:cNvSpPr txBox="1">
                <a:spLocks noRot="1" noChangeAspect="1" noMove="1" noResize="1" noEditPoints="1" noAdjustHandles="1" noChangeArrowheads="1" noChangeShapeType="1" noTextEdit="1"/>
              </p:cNvSpPr>
              <p:nvPr/>
            </p:nvSpPr>
            <p:spPr>
              <a:xfrm>
                <a:off x="5208760" y="4642716"/>
                <a:ext cx="1606204" cy="338554"/>
              </a:xfrm>
              <a:prstGeom prst="rect">
                <a:avLst/>
              </a:prstGeom>
              <a:blipFill>
                <a:blip r:embed="rId29"/>
                <a:stretch>
                  <a:fillRect/>
                </a:stretch>
              </a:blipFill>
            </p:spPr>
            <p:txBody>
              <a:bodyPr/>
              <a:lstStyle/>
              <a:p>
                <a:r>
                  <a:rPr lang="zh-CN" altLang="en-US">
                    <a:noFill/>
                  </a:rPr>
                  <a:t> </a:t>
                </a:r>
              </a:p>
            </p:txBody>
          </p:sp>
        </mc:Fallback>
      </mc:AlternateContent>
      <p:sp>
        <p:nvSpPr>
          <p:cNvPr id="28" name="箭头: 右 27">
            <a:extLst>
              <a:ext uri="{FF2B5EF4-FFF2-40B4-BE49-F238E27FC236}">
                <a16:creationId xmlns:a16="http://schemas.microsoft.com/office/drawing/2014/main" id="{02F5CB28-7D54-4B83-BD54-4804856B51CA}"/>
              </a:ext>
            </a:extLst>
          </p:cNvPr>
          <p:cNvSpPr/>
          <p:nvPr/>
        </p:nvSpPr>
        <p:spPr>
          <a:xfrm>
            <a:off x="8197753" y="4733057"/>
            <a:ext cx="523220" cy="1828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42443ED1-2F74-4A34-8F92-61A9476383D2}"/>
                  </a:ext>
                </a:extLst>
              </p:cNvPr>
              <p:cNvSpPr txBox="1"/>
              <p:nvPr/>
            </p:nvSpPr>
            <p:spPr>
              <a:xfrm>
                <a:off x="8670750" y="4636801"/>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a:t>
                </a:r>
                <a:endParaRPr lang="zh-CN" altLang="en-US" sz="1600" b="1" dirty="0"/>
              </a:p>
            </p:txBody>
          </p:sp>
        </mc:Choice>
        <mc:Fallback xmlns="">
          <p:sp>
            <p:nvSpPr>
              <p:cNvPr id="100" name="文本框 99">
                <a:extLst>
                  <a:ext uri="{FF2B5EF4-FFF2-40B4-BE49-F238E27FC236}">
                    <a16:creationId xmlns:a16="http://schemas.microsoft.com/office/drawing/2014/main" id="{42443ED1-2F74-4A34-8F92-61A9476383D2}"/>
                  </a:ext>
                </a:extLst>
              </p:cNvPr>
              <p:cNvSpPr txBox="1">
                <a:spLocks noRot="1" noChangeAspect="1" noMove="1" noResize="1" noEditPoints="1" noAdjustHandles="1" noChangeArrowheads="1" noChangeShapeType="1" noTextEdit="1"/>
              </p:cNvSpPr>
              <p:nvPr/>
            </p:nvSpPr>
            <p:spPr>
              <a:xfrm>
                <a:off x="8670750" y="4636801"/>
                <a:ext cx="4217559" cy="338554"/>
              </a:xfrm>
              <a:prstGeom prst="rect">
                <a:avLst/>
              </a:prstGeom>
              <a:blipFill>
                <a:blip r:embed="rId30"/>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759EE1B8-9570-4ED5-B492-3EFD5A300FA7}"/>
                  </a:ext>
                </a:extLst>
              </p:cNvPr>
              <p:cNvSpPr txBox="1"/>
              <p:nvPr/>
            </p:nvSpPr>
            <p:spPr>
              <a:xfrm>
                <a:off x="5216671" y="5154206"/>
                <a:ext cx="160620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𝟐</m:t>
                          </m:r>
                        </m:sub>
                      </m:sSub>
                    </m:oMath>
                  </m:oMathPara>
                </a14:m>
                <a:endParaRPr lang="zh-CN" altLang="en-US" sz="1600" b="1" dirty="0"/>
              </a:p>
            </p:txBody>
          </p:sp>
        </mc:Choice>
        <mc:Fallback xmlns="">
          <p:sp>
            <p:nvSpPr>
              <p:cNvPr id="101" name="文本框 100">
                <a:extLst>
                  <a:ext uri="{FF2B5EF4-FFF2-40B4-BE49-F238E27FC236}">
                    <a16:creationId xmlns:a16="http://schemas.microsoft.com/office/drawing/2014/main" id="{759EE1B8-9570-4ED5-B492-3EFD5A300FA7}"/>
                  </a:ext>
                </a:extLst>
              </p:cNvPr>
              <p:cNvSpPr txBox="1">
                <a:spLocks noRot="1" noChangeAspect="1" noMove="1" noResize="1" noEditPoints="1" noAdjustHandles="1" noChangeArrowheads="1" noChangeShapeType="1" noTextEdit="1"/>
              </p:cNvSpPr>
              <p:nvPr/>
            </p:nvSpPr>
            <p:spPr>
              <a:xfrm>
                <a:off x="5216671" y="5154206"/>
                <a:ext cx="1606204" cy="338554"/>
              </a:xfrm>
              <a:prstGeom prst="rect">
                <a:avLst/>
              </a:prstGeom>
              <a:blipFill>
                <a:blip r:embed="rId31"/>
                <a:stretch>
                  <a:fillRect/>
                </a:stretch>
              </a:blipFill>
            </p:spPr>
            <p:txBody>
              <a:bodyPr/>
              <a:lstStyle/>
              <a:p>
                <a:r>
                  <a:rPr lang="zh-CN" altLang="en-US">
                    <a:noFill/>
                  </a:rPr>
                  <a:t> </a:t>
                </a:r>
              </a:p>
            </p:txBody>
          </p:sp>
        </mc:Fallback>
      </mc:AlternateContent>
      <p:sp>
        <p:nvSpPr>
          <p:cNvPr id="102" name="箭头: 右 101">
            <a:extLst>
              <a:ext uri="{FF2B5EF4-FFF2-40B4-BE49-F238E27FC236}">
                <a16:creationId xmlns:a16="http://schemas.microsoft.com/office/drawing/2014/main" id="{8F190C40-9A97-48FB-89D5-87089A8F722D}"/>
              </a:ext>
            </a:extLst>
          </p:cNvPr>
          <p:cNvSpPr/>
          <p:nvPr/>
        </p:nvSpPr>
        <p:spPr>
          <a:xfrm>
            <a:off x="8205664" y="5244547"/>
            <a:ext cx="523220" cy="1828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AA10C5EE-80ED-42B3-AAA4-B7EA22A9B5C8}"/>
                  </a:ext>
                </a:extLst>
              </p:cNvPr>
              <p:cNvSpPr txBox="1"/>
              <p:nvPr/>
            </p:nvSpPr>
            <p:spPr>
              <a:xfrm>
                <a:off x="8678661" y="5148291"/>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1+clutter2+clutter3+clutterL</a:t>
                </a:r>
                <a:endParaRPr lang="zh-CN" altLang="en-US" sz="1600" b="1" dirty="0"/>
              </a:p>
            </p:txBody>
          </p:sp>
        </mc:Choice>
        <mc:Fallback xmlns="">
          <p:sp>
            <p:nvSpPr>
              <p:cNvPr id="103" name="文本框 102">
                <a:extLst>
                  <a:ext uri="{FF2B5EF4-FFF2-40B4-BE49-F238E27FC236}">
                    <a16:creationId xmlns:a16="http://schemas.microsoft.com/office/drawing/2014/main" id="{AA10C5EE-80ED-42B3-AAA4-B7EA22A9B5C8}"/>
                  </a:ext>
                </a:extLst>
              </p:cNvPr>
              <p:cNvSpPr txBox="1">
                <a:spLocks noRot="1" noChangeAspect="1" noMove="1" noResize="1" noEditPoints="1" noAdjustHandles="1" noChangeArrowheads="1" noChangeShapeType="1" noTextEdit="1"/>
              </p:cNvSpPr>
              <p:nvPr/>
            </p:nvSpPr>
            <p:spPr>
              <a:xfrm>
                <a:off x="8678661" y="5148291"/>
                <a:ext cx="4217559" cy="338554"/>
              </a:xfrm>
              <a:prstGeom prst="rect">
                <a:avLst/>
              </a:prstGeom>
              <a:blipFill>
                <a:blip r:embed="rId32"/>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6BBDE610-E6BE-4325-945B-5378518BC6AD}"/>
                  </a:ext>
                </a:extLst>
              </p:cNvPr>
              <p:cNvSpPr txBox="1"/>
              <p:nvPr/>
            </p:nvSpPr>
            <p:spPr>
              <a:xfrm>
                <a:off x="5216671" y="5632069"/>
                <a:ext cx="160620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𝟑</m:t>
                          </m:r>
                        </m:sub>
                      </m:sSub>
                    </m:oMath>
                  </m:oMathPara>
                </a14:m>
                <a:endParaRPr lang="zh-CN" altLang="en-US" sz="1600" b="1" dirty="0"/>
              </a:p>
            </p:txBody>
          </p:sp>
        </mc:Choice>
        <mc:Fallback xmlns="">
          <p:sp>
            <p:nvSpPr>
              <p:cNvPr id="104" name="文本框 103">
                <a:extLst>
                  <a:ext uri="{FF2B5EF4-FFF2-40B4-BE49-F238E27FC236}">
                    <a16:creationId xmlns:a16="http://schemas.microsoft.com/office/drawing/2014/main" id="{6BBDE610-E6BE-4325-945B-5378518BC6AD}"/>
                  </a:ext>
                </a:extLst>
              </p:cNvPr>
              <p:cNvSpPr txBox="1">
                <a:spLocks noRot="1" noChangeAspect="1" noMove="1" noResize="1" noEditPoints="1" noAdjustHandles="1" noChangeArrowheads="1" noChangeShapeType="1" noTextEdit="1"/>
              </p:cNvSpPr>
              <p:nvPr/>
            </p:nvSpPr>
            <p:spPr>
              <a:xfrm>
                <a:off x="5216671" y="5632069"/>
                <a:ext cx="1606204" cy="338554"/>
              </a:xfrm>
              <a:prstGeom prst="rect">
                <a:avLst/>
              </a:prstGeom>
              <a:blipFill>
                <a:blip r:embed="rId33"/>
                <a:stretch>
                  <a:fillRect/>
                </a:stretch>
              </a:blipFill>
            </p:spPr>
            <p:txBody>
              <a:bodyPr/>
              <a:lstStyle/>
              <a:p>
                <a:r>
                  <a:rPr lang="zh-CN" altLang="en-US">
                    <a:noFill/>
                  </a:rPr>
                  <a:t> </a:t>
                </a:r>
              </a:p>
            </p:txBody>
          </p:sp>
        </mc:Fallback>
      </mc:AlternateContent>
      <p:sp>
        <p:nvSpPr>
          <p:cNvPr id="105" name="箭头: 右 104">
            <a:extLst>
              <a:ext uri="{FF2B5EF4-FFF2-40B4-BE49-F238E27FC236}">
                <a16:creationId xmlns:a16="http://schemas.microsoft.com/office/drawing/2014/main" id="{5ADF11B6-3720-4A9A-A640-6DD63978933D}"/>
              </a:ext>
            </a:extLst>
          </p:cNvPr>
          <p:cNvSpPr/>
          <p:nvPr/>
        </p:nvSpPr>
        <p:spPr>
          <a:xfrm>
            <a:off x="8205664" y="5722410"/>
            <a:ext cx="523220" cy="1828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9365D359-7F12-41C6-B64C-E9E381C6EF30}"/>
                  </a:ext>
                </a:extLst>
              </p:cNvPr>
              <p:cNvSpPr txBox="1"/>
              <p:nvPr/>
            </p:nvSpPr>
            <p:spPr>
              <a:xfrm>
                <a:off x="8678661" y="5626154"/>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1+clutterL</a:t>
                </a:r>
                <a:endParaRPr lang="zh-CN" altLang="en-US" sz="1600" b="1" dirty="0"/>
              </a:p>
            </p:txBody>
          </p:sp>
        </mc:Choice>
        <mc:Fallback xmlns="">
          <p:sp>
            <p:nvSpPr>
              <p:cNvPr id="106" name="文本框 105">
                <a:extLst>
                  <a:ext uri="{FF2B5EF4-FFF2-40B4-BE49-F238E27FC236}">
                    <a16:creationId xmlns:a16="http://schemas.microsoft.com/office/drawing/2014/main" id="{9365D359-7F12-41C6-B64C-E9E381C6EF30}"/>
                  </a:ext>
                </a:extLst>
              </p:cNvPr>
              <p:cNvSpPr txBox="1">
                <a:spLocks noRot="1" noChangeAspect="1" noMove="1" noResize="1" noEditPoints="1" noAdjustHandles="1" noChangeArrowheads="1" noChangeShapeType="1" noTextEdit="1"/>
              </p:cNvSpPr>
              <p:nvPr/>
            </p:nvSpPr>
            <p:spPr>
              <a:xfrm>
                <a:off x="8678661" y="5626154"/>
                <a:ext cx="4217559" cy="338554"/>
              </a:xfrm>
              <a:prstGeom prst="rect">
                <a:avLst/>
              </a:prstGeom>
              <a:blipFill>
                <a:blip r:embed="rId34"/>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3054366D-7DEA-4473-A79A-385B7FAA6FA7}"/>
                  </a:ext>
                </a:extLst>
              </p:cNvPr>
              <p:cNvSpPr txBox="1"/>
              <p:nvPr/>
            </p:nvSpPr>
            <p:spPr>
              <a:xfrm>
                <a:off x="5208760" y="6084286"/>
                <a:ext cx="1606204"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𝒕</m:t>
                          </m:r>
                        </m:e>
                        <m:sub>
                          <m:r>
                            <a:rPr lang="en-US" altLang="zh-CN" sz="1600" b="1" i="1" smtClean="0">
                              <a:latin typeface="Cambria Math" panose="02040503050406030204" pitchFamily="18" charset="0"/>
                            </a:rPr>
                            <m:t>𝟒</m:t>
                          </m:r>
                        </m:sub>
                      </m:sSub>
                    </m:oMath>
                  </m:oMathPara>
                </a14:m>
                <a:endParaRPr lang="zh-CN" altLang="en-US" sz="1600" b="1" dirty="0"/>
              </a:p>
            </p:txBody>
          </p:sp>
        </mc:Choice>
        <mc:Fallback xmlns="">
          <p:sp>
            <p:nvSpPr>
              <p:cNvPr id="107" name="文本框 106">
                <a:extLst>
                  <a:ext uri="{FF2B5EF4-FFF2-40B4-BE49-F238E27FC236}">
                    <a16:creationId xmlns:a16="http://schemas.microsoft.com/office/drawing/2014/main" id="{3054366D-7DEA-4473-A79A-385B7FAA6FA7}"/>
                  </a:ext>
                </a:extLst>
              </p:cNvPr>
              <p:cNvSpPr txBox="1">
                <a:spLocks noRot="1" noChangeAspect="1" noMove="1" noResize="1" noEditPoints="1" noAdjustHandles="1" noChangeArrowheads="1" noChangeShapeType="1" noTextEdit="1"/>
              </p:cNvSpPr>
              <p:nvPr/>
            </p:nvSpPr>
            <p:spPr>
              <a:xfrm>
                <a:off x="5208760" y="6084286"/>
                <a:ext cx="1606204" cy="338554"/>
              </a:xfrm>
              <a:prstGeom prst="rect">
                <a:avLst/>
              </a:prstGeom>
              <a:blipFill>
                <a:blip r:embed="rId35"/>
                <a:stretch>
                  <a:fillRect/>
                </a:stretch>
              </a:blipFill>
            </p:spPr>
            <p:txBody>
              <a:bodyPr/>
              <a:lstStyle/>
              <a:p>
                <a:r>
                  <a:rPr lang="zh-CN" altLang="en-US">
                    <a:noFill/>
                  </a:rPr>
                  <a:t> </a:t>
                </a:r>
              </a:p>
            </p:txBody>
          </p:sp>
        </mc:Fallback>
      </mc:AlternateContent>
      <p:sp>
        <p:nvSpPr>
          <p:cNvPr id="108" name="箭头: 右 107">
            <a:extLst>
              <a:ext uri="{FF2B5EF4-FFF2-40B4-BE49-F238E27FC236}">
                <a16:creationId xmlns:a16="http://schemas.microsoft.com/office/drawing/2014/main" id="{1DB3BCEE-989E-44CE-A64F-ED2512667E4A}"/>
              </a:ext>
            </a:extLst>
          </p:cNvPr>
          <p:cNvSpPr/>
          <p:nvPr/>
        </p:nvSpPr>
        <p:spPr>
          <a:xfrm>
            <a:off x="8197753" y="6174627"/>
            <a:ext cx="523220" cy="18286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A53D4B5C-4E81-480D-87F1-5539F41C6328}"/>
                  </a:ext>
                </a:extLst>
              </p:cNvPr>
              <p:cNvSpPr txBox="1"/>
              <p:nvPr/>
            </p:nvSpPr>
            <p:spPr>
              <a:xfrm>
                <a:off x="8670750" y="6078371"/>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r>
                      <m:rPr>
                        <m:nor/>
                      </m:rPr>
                      <a:rPr lang="en-US" altLang="zh-CN" sz="1600" b="1" i="0" dirty="0" smtClean="0"/>
                      <m:t>2</m:t>
                    </m:r>
                  </m:oMath>
                </a14:m>
                <a:r>
                  <a:rPr lang="en-US" altLang="zh-CN" sz="1600" b="1" dirty="0"/>
                  <a:t>+clutterL</a:t>
                </a:r>
                <a:endParaRPr lang="zh-CN" altLang="en-US" sz="1600" b="1" dirty="0"/>
              </a:p>
            </p:txBody>
          </p:sp>
        </mc:Choice>
        <mc:Fallback xmlns="">
          <p:sp>
            <p:nvSpPr>
              <p:cNvPr id="109" name="文本框 108">
                <a:extLst>
                  <a:ext uri="{FF2B5EF4-FFF2-40B4-BE49-F238E27FC236}">
                    <a16:creationId xmlns:a16="http://schemas.microsoft.com/office/drawing/2014/main" id="{A53D4B5C-4E81-480D-87F1-5539F41C6328}"/>
                  </a:ext>
                </a:extLst>
              </p:cNvPr>
              <p:cNvSpPr txBox="1">
                <a:spLocks noRot="1" noChangeAspect="1" noMove="1" noResize="1" noEditPoints="1" noAdjustHandles="1" noChangeArrowheads="1" noChangeShapeType="1" noTextEdit="1"/>
              </p:cNvSpPr>
              <p:nvPr/>
            </p:nvSpPr>
            <p:spPr>
              <a:xfrm>
                <a:off x="8670750" y="6078371"/>
                <a:ext cx="4217559" cy="338554"/>
              </a:xfrm>
              <a:prstGeom prst="rect">
                <a:avLst/>
              </a:prstGeom>
              <a:blipFill>
                <a:blip r:embed="rId36"/>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6F683240-C8C8-40D0-9D53-A9D7D8FF7D4B}"/>
                  </a:ext>
                </a:extLst>
              </p:cNvPr>
              <p:cNvSpPr txBox="1"/>
              <p:nvPr/>
            </p:nvSpPr>
            <p:spPr>
              <a:xfrm>
                <a:off x="5436196" y="4636801"/>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 </a:t>
                </a:r>
                <a:r>
                  <a:rPr lang="en-US" altLang="zh-CN" sz="1600" b="1" dirty="0" err="1"/>
                  <a:t>clutterL</a:t>
                </a:r>
                <a:endParaRPr lang="zh-CN" altLang="en-US" sz="1600" b="1" dirty="0"/>
              </a:p>
            </p:txBody>
          </p:sp>
        </mc:Choice>
        <mc:Fallback xmlns="">
          <p:sp>
            <p:nvSpPr>
              <p:cNvPr id="111" name="文本框 110">
                <a:extLst>
                  <a:ext uri="{FF2B5EF4-FFF2-40B4-BE49-F238E27FC236}">
                    <a16:creationId xmlns:a16="http://schemas.microsoft.com/office/drawing/2014/main" id="{6F683240-C8C8-40D0-9D53-A9D7D8FF7D4B}"/>
                  </a:ext>
                </a:extLst>
              </p:cNvPr>
              <p:cNvSpPr txBox="1">
                <a:spLocks noRot="1" noChangeAspect="1" noMove="1" noResize="1" noEditPoints="1" noAdjustHandles="1" noChangeArrowheads="1" noChangeShapeType="1" noTextEdit="1"/>
              </p:cNvSpPr>
              <p:nvPr/>
            </p:nvSpPr>
            <p:spPr>
              <a:xfrm>
                <a:off x="5436196" y="4636801"/>
                <a:ext cx="4217559" cy="338554"/>
              </a:xfrm>
              <a:prstGeom prst="rect">
                <a:avLst/>
              </a:prstGeom>
              <a:blipFill>
                <a:blip r:embed="rId37"/>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0278043E-8295-4339-8C88-D6478102FB8C}"/>
                  </a:ext>
                </a:extLst>
              </p:cNvPr>
              <p:cNvSpPr txBox="1"/>
              <p:nvPr/>
            </p:nvSpPr>
            <p:spPr>
              <a:xfrm>
                <a:off x="5452326" y="5161254"/>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 </a:t>
                </a:r>
                <a:r>
                  <a:rPr lang="en-US" altLang="zh-CN" sz="1600" b="1" dirty="0" err="1"/>
                  <a:t>clutterL</a:t>
                </a:r>
                <a:endParaRPr lang="zh-CN" altLang="en-US" sz="1600" b="1" dirty="0"/>
              </a:p>
            </p:txBody>
          </p:sp>
        </mc:Choice>
        <mc:Fallback xmlns="">
          <p:sp>
            <p:nvSpPr>
              <p:cNvPr id="112" name="文本框 111">
                <a:extLst>
                  <a:ext uri="{FF2B5EF4-FFF2-40B4-BE49-F238E27FC236}">
                    <a16:creationId xmlns:a16="http://schemas.microsoft.com/office/drawing/2014/main" id="{0278043E-8295-4339-8C88-D6478102FB8C}"/>
                  </a:ext>
                </a:extLst>
              </p:cNvPr>
              <p:cNvSpPr txBox="1">
                <a:spLocks noRot="1" noChangeAspect="1" noMove="1" noResize="1" noEditPoints="1" noAdjustHandles="1" noChangeArrowheads="1" noChangeShapeType="1" noTextEdit="1"/>
              </p:cNvSpPr>
              <p:nvPr/>
            </p:nvSpPr>
            <p:spPr>
              <a:xfrm>
                <a:off x="5452326" y="5161254"/>
                <a:ext cx="4217559" cy="338554"/>
              </a:xfrm>
              <a:prstGeom prst="rect">
                <a:avLst/>
              </a:prstGeom>
              <a:blipFill>
                <a:blip r:embed="rId38"/>
                <a:stretch>
                  <a:fillRect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C0132CC2-0C98-4C2B-823D-CFB11C3D7239}"/>
                  </a:ext>
                </a:extLst>
              </p:cNvPr>
              <p:cNvSpPr txBox="1"/>
              <p:nvPr/>
            </p:nvSpPr>
            <p:spPr>
              <a:xfrm>
                <a:off x="5464529" y="5646672"/>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 </a:t>
                </a:r>
                <a:r>
                  <a:rPr lang="en-US" altLang="zh-CN" sz="1600" b="1" dirty="0" err="1"/>
                  <a:t>clutterL</a:t>
                </a:r>
                <a:endParaRPr lang="zh-CN" altLang="en-US" sz="1600" b="1" dirty="0"/>
              </a:p>
            </p:txBody>
          </p:sp>
        </mc:Choice>
        <mc:Fallback xmlns="">
          <p:sp>
            <p:nvSpPr>
              <p:cNvPr id="113" name="文本框 112">
                <a:extLst>
                  <a:ext uri="{FF2B5EF4-FFF2-40B4-BE49-F238E27FC236}">
                    <a16:creationId xmlns:a16="http://schemas.microsoft.com/office/drawing/2014/main" id="{C0132CC2-0C98-4C2B-823D-CFB11C3D7239}"/>
                  </a:ext>
                </a:extLst>
              </p:cNvPr>
              <p:cNvSpPr txBox="1">
                <a:spLocks noRot="1" noChangeAspect="1" noMove="1" noResize="1" noEditPoints="1" noAdjustHandles="1" noChangeArrowheads="1" noChangeShapeType="1" noTextEdit="1"/>
              </p:cNvSpPr>
              <p:nvPr/>
            </p:nvSpPr>
            <p:spPr>
              <a:xfrm>
                <a:off x="5464529" y="5646672"/>
                <a:ext cx="4217559" cy="338554"/>
              </a:xfrm>
              <a:prstGeom prst="rect">
                <a:avLst/>
              </a:prstGeom>
              <a:blipFill>
                <a:blip r:embed="rId39"/>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F2931ECE-6B36-4B45-8246-D9B19C16F087}"/>
                  </a:ext>
                </a:extLst>
              </p:cNvPr>
              <p:cNvSpPr txBox="1"/>
              <p:nvPr/>
            </p:nvSpPr>
            <p:spPr>
              <a:xfrm>
                <a:off x="5476731" y="6084635"/>
                <a:ext cx="4217559" cy="338554"/>
              </a:xfrm>
              <a:prstGeom prst="rect">
                <a:avLst/>
              </a:prstGeom>
              <a:noFill/>
            </p:spPr>
            <p:txBody>
              <a:bodyPr wrap="square" rtlCol="0">
                <a:spAutoFit/>
              </a:bodyPr>
              <a:lstStyle/>
              <a:p>
                <a14:m>
                  <m:oMath xmlns:m="http://schemas.openxmlformats.org/officeDocument/2006/math">
                    <m:r>
                      <m:rPr>
                        <m:nor/>
                      </m:rPr>
                      <a:rPr lang="en-US" altLang="zh-CN" sz="1600" b="1" dirty="0"/>
                      <m:t>clutter</m:t>
                    </m:r>
                  </m:oMath>
                </a14:m>
                <a:r>
                  <a:rPr lang="en-US" altLang="zh-CN" sz="1600" b="1" dirty="0"/>
                  <a:t>1+clutter2+ </a:t>
                </a:r>
                <a:r>
                  <a:rPr lang="en-US" altLang="zh-CN" sz="1600" b="1" dirty="0" err="1"/>
                  <a:t>clutterL</a:t>
                </a:r>
                <a:endParaRPr lang="zh-CN" altLang="en-US" sz="1600" b="1" dirty="0"/>
              </a:p>
            </p:txBody>
          </p:sp>
        </mc:Choice>
        <mc:Fallback xmlns="">
          <p:sp>
            <p:nvSpPr>
              <p:cNvPr id="114" name="文本框 113">
                <a:extLst>
                  <a:ext uri="{FF2B5EF4-FFF2-40B4-BE49-F238E27FC236}">
                    <a16:creationId xmlns:a16="http://schemas.microsoft.com/office/drawing/2014/main" id="{F2931ECE-6B36-4B45-8246-D9B19C16F087}"/>
                  </a:ext>
                </a:extLst>
              </p:cNvPr>
              <p:cNvSpPr txBox="1">
                <a:spLocks noRot="1" noChangeAspect="1" noMove="1" noResize="1" noEditPoints="1" noAdjustHandles="1" noChangeArrowheads="1" noChangeShapeType="1" noTextEdit="1"/>
              </p:cNvSpPr>
              <p:nvPr/>
            </p:nvSpPr>
            <p:spPr>
              <a:xfrm>
                <a:off x="5476731" y="6084635"/>
                <a:ext cx="4217559" cy="338554"/>
              </a:xfrm>
              <a:prstGeom prst="rect">
                <a:avLst/>
              </a:prstGeom>
              <a:blipFill>
                <a:blip r:embed="rId40"/>
                <a:stretch>
                  <a:fillRect t="-5357" b="-21429"/>
                </a:stretch>
              </a:blipFill>
            </p:spPr>
            <p:txBody>
              <a:bodyPr/>
              <a:lstStyle/>
              <a:p>
                <a:r>
                  <a:rPr lang="zh-CN" altLang="en-US">
                    <a:noFill/>
                  </a:rPr>
                  <a:t> </a:t>
                </a:r>
              </a:p>
            </p:txBody>
          </p:sp>
        </mc:Fallback>
      </mc:AlternateContent>
      <p:sp>
        <p:nvSpPr>
          <p:cNvPr id="88" name="灯片编号占位符 2">
            <a:extLst>
              <a:ext uri="{FF2B5EF4-FFF2-40B4-BE49-F238E27FC236}">
                <a16:creationId xmlns:a16="http://schemas.microsoft.com/office/drawing/2014/main" id="{1F37B92F-482D-46DF-B067-E306281603F6}"/>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24</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142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10487527" cy="730249"/>
          </a:xfrm>
        </p:spPr>
        <p:txBody>
          <a:bodyPr>
            <a:normAutofit/>
          </a:bodyPr>
          <a:lstStyle/>
          <a:p>
            <a:r>
              <a:rPr lang="zh-CN" altLang="en-US">
                <a:solidFill>
                  <a:srgbClr val="203864"/>
                </a:solidFill>
              </a:rPr>
              <a:t>拓展</a:t>
            </a:r>
            <a:endParaRPr lang="zh-CN" altLang="en-US" dirty="0">
              <a:solidFill>
                <a:srgbClr val="203864"/>
              </a:solidFill>
            </a:endParaRPr>
          </a:p>
        </p:txBody>
      </p:sp>
      <p:sp>
        <p:nvSpPr>
          <p:cNvPr id="6" name="Rectangle 2">
            <a:extLst>
              <a:ext uri="{FF2B5EF4-FFF2-40B4-BE49-F238E27FC236}">
                <a16:creationId xmlns:a16="http://schemas.microsoft.com/office/drawing/2014/main" id="{D112B00D-B560-4875-9632-CFCB5F0E9113}"/>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 name="文本框 1">
            <a:extLst>
              <a:ext uri="{FF2B5EF4-FFF2-40B4-BE49-F238E27FC236}">
                <a16:creationId xmlns:a16="http://schemas.microsoft.com/office/drawing/2014/main" id="{C3F95284-ACE6-460F-8CB0-1E700B9D9FE2}"/>
              </a:ext>
            </a:extLst>
          </p:cNvPr>
          <p:cNvSpPr txBox="1"/>
          <p:nvPr/>
        </p:nvSpPr>
        <p:spPr>
          <a:xfrm>
            <a:off x="501707" y="970959"/>
            <a:ext cx="10600499"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方法：</a:t>
            </a:r>
            <a:r>
              <a:rPr lang="en-US" altLang="zh-CN" sz="2400" b="1" dirty="0">
                <a:latin typeface="微软雅黑" panose="020B0503020204020204" pitchFamily="34" charset="-122"/>
                <a:ea typeface="微软雅黑" panose="020B0503020204020204" pitchFamily="34" charset="-122"/>
              </a:rPr>
              <a:t>LSTM</a:t>
            </a:r>
            <a:r>
              <a:rPr lang="zh-CN" altLang="en-US" sz="2400" b="1" dirty="0">
                <a:latin typeface="微软雅黑" panose="020B0503020204020204" pitchFamily="34" charset="-122"/>
                <a:ea typeface="微软雅黑" panose="020B0503020204020204" pitchFamily="34" charset="-122"/>
              </a:rPr>
              <a:t>预测子径组成变化规律</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场景表示网络重建信道</a:t>
            </a:r>
          </a:p>
        </p:txBody>
      </p:sp>
      <mc:AlternateContent xmlns:mc="http://schemas.openxmlformats.org/markup-compatibility/2006" xmlns:a14="http://schemas.microsoft.com/office/drawing/2010/main">
        <mc:Choice Requires="a14">
          <p:sp>
            <p:nvSpPr>
              <p:cNvPr id="582" name="文本框 581">
                <a:extLst>
                  <a:ext uri="{FF2B5EF4-FFF2-40B4-BE49-F238E27FC236}">
                    <a16:creationId xmlns:a16="http://schemas.microsoft.com/office/drawing/2014/main" id="{74F80660-3750-44A4-B93E-E9E1C9E13066}"/>
                  </a:ext>
                </a:extLst>
              </p:cNvPr>
              <p:cNvSpPr txBox="1"/>
              <p:nvPr/>
            </p:nvSpPr>
            <p:spPr>
              <a:xfrm>
                <a:off x="1950523" y="1573730"/>
                <a:ext cx="941155" cy="331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𝐻</m:t>
                          </m:r>
                        </m:e>
                        <m:sub>
                          <m:r>
                            <a:rPr lang="en-US" altLang="zh-CN" sz="2000" b="0" i="1" smtClean="0">
                              <a:latin typeface="Cambria Math" panose="02040503050406030204" pitchFamily="18" charset="0"/>
                            </a:rPr>
                            <m:t>h𝑖𝑠𝑡𝑜𝑟𝑦</m:t>
                          </m:r>
                        </m:sub>
                      </m:sSub>
                    </m:oMath>
                  </m:oMathPara>
                </a14:m>
                <a:endParaRPr lang="zh-CN" altLang="en-US" sz="2000" dirty="0"/>
              </a:p>
            </p:txBody>
          </p:sp>
        </mc:Choice>
        <mc:Fallback xmlns="">
          <p:sp>
            <p:nvSpPr>
              <p:cNvPr id="582" name="文本框 581">
                <a:extLst>
                  <a:ext uri="{FF2B5EF4-FFF2-40B4-BE49-F238E27FC236}">
                    <a16:creationId xmlns:a16="http://schemas.microsoft.com/office/drawing/2014/main" id="{74F80660-3750-44A4-B93E-E9E1C9E13066}"/>
                  </a:ext>
                </a:extLst>
              </p:cNvPr>
              <p:cNvSpPr txBox="1">
                <a:spLocks noRot="1" noChangeAspect="1" noMove="1" noResize="1" noEditPoints="1" noAdjustHandles="1" noChangeArrowheads="1" noChangeShapeType="1" noTextEdit="1"/>
              </p:cNvSpPr>
              <p:nvPr/>
            </p:nvSpPr>
            <p:spPr>
              <a:xfrm>
                <a:off x="1950523" y="1573730"/>
                <a:ext cx="941155" cy="331950"/>
              </a:xfrm>
              <a:prstGeom prst="rect">
                <a:avLst/>
              </a:prstGeom>
              <a:blipFill>
                <a:blip r:embed="rId3"/>
                <a:stretch>
                  <a:fillRect l="-5844" r="-3896" b="-25455"/>
                </a:stretch>
              </a:blipFill>
            </p:spPr>
            <p:txBody>
              <a:bodyPr/>
              <a:lstStyle/>
              <a:p>
                <a:r>
                  <a:rPr lang="zh-CN" altLang="en-US">
                    <a:noFill/>
                  </a:rPr>
                  <a:t> </a:t>
                </a:r>
              </a:p>
            </p:txBody>
          </p:sp>
        </mc:Fallback>
      </mc:AlternateContent>
      <p:cxnSp>
        <p:nvCxnSpPr>
          <p:cNvPr id="587" name="直接箭头连接符 586">
            <a:extLst>
              <a:ext uri="{FF2B5EF4-FFF2-40B4-BE49-F238E27FC236}">
                <a16:creationId xmlns:a16="http://schemas.microsoft.com/office/drawing/2014/main" id="{B3061D1E-5A06-4D6B-A029-71ACE84AD3BC}"/>
              </a:ext>
            </a:extLst>
          </p:cNvPr>
          <p:cNvCxnSpPr>
            <a:cxnSpLocks/>
          </p:cNvCxnSpPr>
          <p:nvPr/>
        </p:nvCxnSpPr>
        <p:spPr>
          <a:xfrm flipH="1">
            <a:off x="1889760" y="1950135"/>
            <a:ext cx="468009" cy="7404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接箭头连接符 587">
            <a:extLst>
              <a:ext uri="{FF2B5EF4-FFF2-40B4-BE49-F238E27FC236}">
                <a16:creationId xmlns:a16="http://schemas.microsoft.com/office/drawing/2014/main" id="{668BB8F4-88BD-48D7-ADD8-B8FCF999DA53}"/>
              </a:ext>
            </a:extLst>
          </p:cNvPr>
          <p:cNvCxnSpPr>
            <a:cxnSpLocks/>
          </p:cNvCxnSpPr>
          <p:nvPr/>
        </p:nvCxnSpPr>
        <p:spPr>
          <a:xfrm>
            <a:off x="2421100" y="1944612"/>
            <a:ext cx="383060" cy="745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2" name="文本框 591">
            <a:extLst>
              <a:ext uri="{FF2B5EF4-FFF2-40B4-BE49-F238E27FC236}">
                <a16:creationId xmlns:a16="http://schemas.microsoft.com/office/drawing/2014/main" id="{2D09C836-832C-44EF-9C4B-BF6FC4492BC5}"/>
              </a:ext>
            </a:extLst>
          </p:cNvPr>
          <p:cNvSpPr txBox="1"/>
          <p:nvPr/>
        </p:nvSpPr>
        <p:spPr>
          <a:xfrm rot="18183968">
            <a:off x="1594888" y="2042349"/>
            <a:ext cx="711274" cy="400110"/>
          </a:xfrm>
          <a:prstGeom prst="rect">
            <a:avLst/>
          </a:prstGeom>
          <a:noFill/>
        </p:spPr>
        <p:txBody>
          <a:bodyPr wrap="square" rtlCol="0">
            <a:spAutoFit/>
          </a:bodyPr>
          <a:lstStyle/>
          <a:p>
            <a:r>
              <a:rPr lang="zh-CN" altLang="en-US" sz="2000" dirty="0"/>
              <a:t>实部</a:t>
            </a:r>
          </a:p>
        </p:txBody>
      </p:sp>
      <p:sp>
        <p:nvSpPr>
          <p:cNvPr id="593" name="文本框 592">
            <a:extLst>
              <a:ext uri="{FF2B5EF4-FFF2-40B4-BE49-F238E27FC236}">
                <a16:creationId xmlns:a16="http://schemas.microsoft.com/office/drawing/2014/main" id="{D51571D2-DD8F-4D3C-B241-C560B4DC9698}"/>
              </a:ext>
            </a:extLst>
          </p:cNvPr>
          <p:cNvSpPr txBox="1"/>
          <p:nvPr/>
        </p:nvSpPr>
        <p:spPr>
          <a:xfrm rot="3786071">
            <a:off x="2459337" y="2003459"/>
            <a:ext cx="711274" cy="400110"/>
          </a:xfrm>
          <a:prstGeom prst="rect">
            <a:avLst/>
          </a:prstGeom>
          <a:noFill/>
        </p:spPr>
        <p:txBody>
          <a:bodyPr wrap="square" rtlCol="0">
            <a:spAutoFit/>
          </a:bodyPr>
          <a:lstStyle/>
          <a:p>
            <a:r>
              <a:rPr lang="zh-CN" altLang="en-US" sz="2000" dirty="0"/>
              <a:t>虚部</a:t>
            </a:r>
          </a:p>
        </p:txBody>
      </p:sp>
      <p:sp>
        <p:nvSpPr>
          <p:cNvPr id="594" name="矩形: 圆角 593">
            <a:extLst>
              <a:ext uri="{FF2B5EF4-FFF2-40B4-BE49-F238E27FC236}">
                <a16:creationId xmlns:a16="http://schemas.microsoft.com/office/drawing/2014/main" id="{BAFF7EF2-2D92-4D88-9E3B-CA9162900BD2}"/>
              </a:ext>
            </a:extLst>
          </p:cNvPr>
          <p:cNvSpPr/>
          <p:nvPr/>
        </p:nvSpPr>
        <p:spPr>
          <a:xfrm>
            <a:off x="1633384" y="2715459"/>
            <a:ext cx="1448770" cy="442059"/>
          </a:xfrm>
          <a:prstGeom prst="roundRect">
            <a:avLst/>
          </a:prstGeom>
          <a:solidFill>
            <a:schemeClr val="bg1">
              <a:lumMod val="7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归一化</a:t>
            </a:r>
          </a:p>
        </p:txBody>
      </p:sp>
      <p:cxnSp>
        <p:nvCxnSpPr>
          <p:cNvPr id="597" name="直接箭头连接符 596">
            <a:extLst>
              <a:ext uri="{FF2B5EF4-FFF2-40B4-BE49-F238E27FC236}">
                <a16:creationId xmlns:a16="http://schemas.microsoft.com/office/drawing/2014/main" id="{D8E4B777-0605-4484-A680-8F17D993B57C}"/>
              </a:ext>
            </a:extLst>
          </p:cNvPr>
          <p:cNvCxnSpPr>
            <a:cxnSpLocks/>
          </p:cNvCxnSpPr>
          <p:nvPr/>
        </p:nvCxnSpPr>
        <p:spPr>
          <a:xfrm>
            <a:off x="2672628" y="3157518"/>
            <a:ext cx="0" cy="3705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直接箭头连接符 600">
            <a:extLst>
              <a:ext uri="{FF2B5EF4-FFF2-40B4-BE49-F238E27FC236}">
                <a16:creationId xmlns:a16="http://schemas.microsoft.com/office/drawing/2014/main" id="{5C9AE374-CB0A-4320-937E-B68CF9C4F95D}"/>
              </a:ext>
            </a:extLst>
          </p:cNvPr>
          <p:cNvCxnSpPr>
            <a:cxnSpLocks/>
          </p:cNvCxnSpPr>
          <p:nvPr/>
        </p:nvCxnSpPr>
        <p:spPr>
          <a:xfrm>
            <a:off x="1950523" y="3157518"/>
            <a:ext cx="0" cy="3509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4" name="矩形: 圆角 603">
            <a:extLst>
              <a:ext uri="{FF2B5EF4-FFF2-40B4-BE49-F238E27FC236}">
                <a16:creationId xmlns:a16="http://schemas.microsoft.com/office/drawing/2014/main" id="{6840B8C7-9D86-4080-9EED-70DC9E703EE9}"/>
              </a:ext>
            </a:extLst>
          </p:cNvPr>
          <p:cNvSpPr/>
          <p:nvPr/>
        </p:nvSpPr>
        <p:spPr>
          <a:xfrm>
            <a:off x="1588832" y="3525238"/>
            <a:ext cx="1448770" cy="442059"/>
          </a:xfrm>
          <a:prstGeom prst="roundRect">
            <a:avLst/>
          </a:prstGeom>
          <a:solidFill>
            <a:schemeClr val="bg1">
              <a:lumMod val="7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LSTM</a:t>
            </a:r>
            <a:endParaRPr lang="zh-CN" altLang="en-US" sz="1600" dirty="0">
              <a:solidFill>
                <a:schemeClr val="tx1"/>
              </a:solidFill>
            </a:endParaRPr>
          </a:p>
        </p:txBody>
      </p:sp>
      <p:cxnSp>
        <p:nvCxnSpPr>
          <p:cNvPr id="612" name="直接箭头连接符 611">
            <a:extLst>
              <a:ext uri="{FF2B5EF4-FFF2-40B4-BE49-F238E27FC236}">
                <a16:creationId xmlns:a16="http://schemas.microsoft.com/office/drawing/2014/main" id="{4BCB4232-B0F8-4EDD-99AE-640EA0500F4F}"/>
              </a:ext>
            </a:extLst>
          </p:cNvPr>
          <p:cNvCxnSpPr>
            <a:cxnSpLocks/>
          </p:cNvCxnSpPr>
          <p:nvPr/>
        </p:nvCxnSpPr>
        <p:spPr>
          <a:xfrm>
            <a:off x="2274554" y="3987770"/>
            <a:ext cx="0" cy="5151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8" name="椭圆 617">
            <a:extLst>
              <a:ext uri="{FF2B5EF4-FFF2-40B4-BE49-F238E27FC236}">
                <a16:creationId xmlns:a16="http://schemas.microsoft.com/office/drawing/2014/main" id="{E1EA7669-675A-45C7-B123-B59E30B5375F}"/>
              </a:ext>
            </a:extLst>
          </p:cNvPr>
          <p:cNvSpPr/>
          <p:nvPr/>
        </p:nvSpPr>
        <p:spPr>
          <a:xfrm>
            <a:off x="2082171" y="4495212"/>
            <a:ext cx="384765" cy="3633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a:t>
            </a:r>
            <a:endParaRPr lang="zh-CN" altLang="en-US" sz="4000" b="1" dirty="0">
              <a:solidFill>
                <a:schemeClr val="tx1"/>
              </a:solidFill>
            </a:endParaRPr>
          </a:p>
        </p:txBody>
      </p:sp>
      <p:cxnSp>
        <p:nvCxnSpPr>
          <p:cNvPr id="620" name="直接箭头连接符 619">
            <a:extLst>
              <a:ext uri="{FF2B5EF4-FFF2-40B4-BE49-F238E27FC236}">
                <a16:creationId xmlns:a16="http://schemas.microsoft.com/office/drawing/2014/main" id="{EB222DB5-CD29-4DFD-84A5-EA7AF410A4E1}"/>
              </a:ext>
            </a:extLst>
          </p:cNvPr>
          <p:cNvCxnSpPr>
            <a:cxnSpLocks/>
          </p:cNvCxnSpPr>
          <p:nvPr/>
        </p:nvCxnSpPr>
        <p:spPr>
          <a:xfrm>
            <a:off x="1503792" y="4676882"/>
            <a:ext cx="5783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3" name="文本框 622">
                <a:extLst>
                  <a:ext uri="{FF2B5EF4-FFF2-40B4-BE49-F238E27FC236}">
                    <a16:creationId xmlns:a16="http://schemas.microsoft.com/office/drawing/2014/main" id="{39387506-B931-4A0C-85D2-85C29AB90095}"/>
                  </a:ext>
                </a:extLst>
              </p:cNvPr>
              <p:cNvSpPr txBox="1"/>
              <p:nvPr/>
            </p:nvSpPr>
            <p:spPr>
              <a:xfrm>
                <a:off x="647883" y="4458442"/>
                <a:ext cx="899702" cy="400110"/>
              </a:xfrm>
              <a:prstGeom prst="rect">
                <a:avLst/>
              </a:prstGeom>
              <a:noFill/>
            </p:spPr>
            <p:txBody>
              <a:bodyPr wrap="square" rtlCol="0">
                <a:spAutoFit/>
              </a:bodyPr>
              <a:lstStyle/>
              <a:p>
                <a:r>
                  <a:rPr lang="zh-CN" altLang="en-US" sz="2000" dirty="0"/>
                  <a:t>全径</a:t>
                </a:r>
                <a14:m>
                  <m:oMath xmlns:m="http://schemas.openxmlformats.org/officeDocument/2006/math">
                    <m:r>
                      <a:rPr lang="en-US" altLang="zh-CN" sz="2000" i="1" smtClean="0">
                        <a:latin typeface="Cambria Math" panose="02040503050406030204" pitchFamily="18" charset="0"/>
                      </a:rPr>
                      <m:t>𝐻</m:t>
                    </m:r>
                  </m:oMath>
                </a14:m>
                <a:endParaRPr lang="zh-CN" altLang="en-US" sz="2000" dirty="0"/>
              </a:p>
            </p:txBody>
          </p:sp>
        </mc:Choice>
        <mc:Fallback xmlns="">
          <p:sp>
            <p:nvSpPr>
              <p:cNvPr id="623" name="文本框 622">
                <a:extLst>
                  <a:ext uri="{FF2B5EF4-FFF2-40B4-BE49-F238E27FC236}">
                    <a16:creationId xmlns:a16="http://schemas.microsoft.com/office/drawing/2014/main" id="{39387506-B931-4A0C-85D2-85C29AB90095}"/>
                  </a:ext>
                </a:extLst>
              </p:cNvPr>
              <p:cNvSpPr txBox="1">
                <a:spLocks noRot="1" noChangeAspect="1" noMove="1" noResize="1" noEditPoints="1" noAdjustHandles="1" noChangeArrowheads="1" noChangeShapeType="1" noTextEdit="1"/>
              </p:cNvSpPr>
              <p:nvPr/>
            </p:nvSpPr>
            <p:spPr>
              <a:xfrm>
                <a:off x="647883" y="4458442"/>
                <a:ext cx="899702" cy="400110"/>
              </a:xfrm>
              <a:prstGeom prst="rect">
                <a:avLst/>
              </a:prstGeom>
              <a:blipFill>
                <a:blip r:embed="rId4"/>
                <a:stretch>
                  <a:fillRect l="-6757" t="-7576" b="-25758"/>
                </a:stretch>
              </a:blipFill>
            </p:spPr>
            <p:txBody>
              <a:bodyPr/>
              <a:lstStyle/>
              <a:p>
                <a:r>
                  <a:rPr lang="zh-CN" altLang="en-US">
                    <a:noFill/>
                  </a:rPr>
                  <a:t> </a:t>
                </a:r>
              </a:p>
            </p:txBody>
          </p:sp>
        </mc:Fallback>
      </mc:AlternateContent>
      <p:cxnSp>
        <p:nvCxnSpPr>
          <p:cNvPr id="625" name="直接箭头连接符 624">
            <a:extLst>
              <a:ext uri="{FF2B5EF4-FFF2-40B4-BE49-F238E27FC236}">
                <a16:creationId xmlns:a16="http://schemas.microsoft.com/office/drawing/2014/main" id="{0B2411BE-389C-4EC7-A825-7B657910FD0D}"/>
              </a:ext>
            </a:extLst>
          </p:cNvPr>
          <p:cNvCxnSpPr>
            <a:cxnSpLocks/>
          </p:cNvCxnSpPr>
          <p:nvPr/>
        </p:nvCxnSpPr>
        <p:spPr>
          <a:xfrm>
            <a:off x="2274553" y="4858552"/>
            <a:ext cx="0" cy="3687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6" name="矩形: 圆角 625">
            <a:extLst>
              <a:ext uri="{FF2B5EF4-FFF2-40B4-BE49-F238E27FC236}">
                <a16:creationId xmlns:a16="http://schemas.microsoft.com/office/drawing/2014/main" id="{B335C4ED-4790-4B88-BC7A-9D81F091B648}"/>
              </a:ext>
            </a:extLst>
          </p:cNvPr>
          <p:cNvSpPr/>
          <p:nvPr/>
        </p:nvSpPr>
        <p:spPr>
          <a:xfrm>
            <a:off x="1586214" y="5257296"/>
            <a:ext cx="1448770" cy="442059"/>
          </a:xfrm>
          <a:prstGeom prst="roundRect">
            <a:avLst/>
          </a:prstGeom>
          <a:solidFill>
            <a:schemeClr val="bg1">
              <a:lumMod val="75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场景表示网络</a:t>
            </a:r>
          </a:p>
        </p:txBody>
      </p:sp>
      <p:cxnSp>
        <p:nvCxnSpPr>
          <p:cNvPr id="627" name="直接箭头连接符 626">
            <a:extLst>
              <a:ext uri="{FF2B5EF4-FFF2-40B4-BE49-F238E27FC236}">
                <a16:creationId xmlns:a16="http://schemas.microsoft.com/office/drawing/2014/main" id="{38F415CB-BA41-473A-8CE4-8246FA9A8FCC}"/>
              </a:ext>
            </a:extLst>
          </p:cNvPr>
          <p:cNvCxnSpPr>
            <a:cxnSpLocks/>
          </p:cNvCxnSpPr>
          <p:nvPr/>
        </p:nvCxnSpPr>
        <p:spPr>
          <a:xfrm>
            <a:off x="2269201" y="5699355"/>
            <a:ext cx="0" cy="3204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8" name="文本框 627">
                <a:extLst>
                  <a:ext uri="{FF2B5EF4-FFF2-40B4-BE49-F238E27FC236}">
                    <a16:creationId xmlns:a16="http://schemas.microsoft.com/office/drawing/2014/main" id="{65E42FA3-A05D-49CE-B4F4-38859B36133B}"/>
                  </a:ext>
                </a:extLst>
              </p:cNvPr>
              <p:cNvSpPr txBox="1"/>
              <p:nvPr/>
            </p:nvSpPr>
            <p:spPr>
              <a:xfrm>
                <a:off x="1870478" y="5997262"/>
                <a:ext cx="880241" cy="332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i="1" smtClean="0">
                              <a:latin typeface="Cambria Math" panose="02040503050406030204" pitchFamily="18" charset="0"/>
                            </a:rPr>
                            <m:t>𝐻</m:t>
                          </m:r>
                        </m:e>
                        <m:sub>
                          <m:r>
                            <a:rPr lang="en-US" altLang="zh-CN" sz="2000" b="0" i="1" smtClean="0">
                              <a:latin typeface="Cambria Math" panose="02040503050406030204" pitchFamily="18" charset="0"/>
                            </a:rPr>
                            <m:t>𝑓𝑢𝑡𝑢𝑟𝑒</m:t>
                          </m:r>
                        </m:sub>
                      </m:sSub>
                    </m:oMath>
                  </m:oMathPara>
                </a14:m>
                <a:endParaRPr lang="zh-CN" altLang="en-US" sz="2000" dirty="0"/>
              </a:p>
            </p:txBody>
          </p:sp>
        </mc:Choice>
        <mc:Fallback xmlns="">
          <p:sp>
            <p:nvSpPr>
              <p:cNvPr id="628" name="文本框 627">
                <a:extLst>
                  <a:ext uri="{FF2B5EF4-FFF2-40B4-BE49-F238E27FC236}">
                    <a16:creationId xmlns:a16="http://schemas.microsoft.com/office/drawing/2014/main" id="{65E42FA3-A05D-49CE-B4F4-38859B36133B}"/>
                  </a:ext>
                </a:extLst>
              </p:cNvPr>
              <p:cNvSpPr txBox="1">
                <a:spLocks noRot="1" noChangeAspect="1" noMove="1" noResize="1" noEditPoints="1" noAdjustHandles="1" noChangeArrowheads="1" noChangeShapeType="1" noTextEdit="1"/>
              </p:cNvSpPr>
              <p:nvPr/>
            </p:nvSpPr>
            <p:spPr>
              <a:xfrm>
                <a:off x="1870478" y="5997262"/>
                <a:ext cx="880241" cy="332399"/>
              </a:xfrm>
              <a:prstGeom prst="rect">
                <a:avLst/>
              </a:prstGeom>
              <a:blipFill>
                <a:blip r:embed="rId5"/>
                <a:stretch>
                  <a:fillRect l="-6250" r="-4167" b="-2777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43BA78B-D66C-4EEF-87F9-00E3A850451C}"/>
              </a:ext>
            </a:extLst>
          </p:cNvPr>
          <p:cNvSpPr txBox="1"/>
          <p:nvPr/>
        </p:nvSpPr>
        <p:spPr>
          <a:xfrm>
            <a:off x="3042166" y="4014517"/>
            <a:ext cx="829469" cy="461665"/>
          </a:xfrm>
          <a:prstGeom prst="rect">
            <a:avLst/>
          </a:prstGeom>
          <a:noFill/>
        </p:spPr>
        <p:txBody>
          <a:bodyPr wrap="square" rtlCol="0">
            <a:spAutoFit/>
          </a:bodyPr>
          <a:lstStyle/>
          <a:p>
            <a:pPr algn="ctr"/>
            <a:r>
              <a:rPr lang="zh-CN" altLang="en-US" sz="1200" dirty="0"/>
              <a:t>子径组</a:t>
            </a:r>
            <a:endParaRPr lang="en-US" altLang="zh-CN" sz="1200" dirty="0"/>
          </a:p>
          <a:p>
            <a:pPr algn="ctr"/>
            <a:r>
              <a:rPr lang="zh-CN" altLang="en-US" sz="1200" dirty="0"/>
              <a:t>成指示器</a:t>
            </a: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4582F973-B7D7-4580-86D2-2C21DBA13C6A}"/>
                  </a:ext>
                </a:extLst>
              </p:cNvPr>
              <p:cNvSpPr txBox="1"/>
              <p:nvPr/>
            </p:nvSpPr>
            <p:spPr>
              <a:xfrm>
                <a:off x="2266970" y="4079375"/>
                <a:ext cx="852989" cy="3319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h𝑖𝑠𝑡𝑜𝑟𝑦</m:t>
                          </m:r>
                        </m:sub>
                      </m:sSub>
                    </m:oMath>
                  </m:oMathPara>
                </a14:m>
                <a:endParaRPr lang="zh-CN" altLang="en-US" sz="2000" dirty="0"/>
              </a:p>
            </p:txBody>
          </p:sp>
        </mc:Choice>
        <mc:Fallback xmlns="">
          <p:sp>
            <p:nvSpPr>
              <p:cNvPr id="80" name="文本框 79">
                <a:extLst>
                  <a:ext uri="{FF2B5EF4-FFF2-40B4-BE49-F238E27FC236}">
                    <a16:creationId xmlns:a16="http://schemas.microsoft.com/office/drawing/2014/main" id="{4582F973-B7D7-4580-86D2-2C21DBA13C6A}"/>
                  </a:ext>
                </a:extLst>
              </p:cNvPr>
              <p:cNvSpPr txBox="1">
                <a:spLocks noRot="1" noChangeAspect="1" noMove="1" noResize="1" noEditPoints="1" noAdjustHandles="1" noChangeArrowheads="1" noChangeShapeType="1" noTextEdit="1"/>
              </p:cNvSpPr>
              <p:nvPr/>
            </p:nvSpPr>
            <p:spPr>
              <a:xfrm>
                <a:off x="2266970" y="4079375"/>
                <a:ext cx="852989" cy="331950"/>
              </a:xfrm>
              <a:prstGeom prst="rect">
                <a:avLst/>
              </a:prstGeom>
              <a:blipFill>
                <a:blip r:embed="rId6"/>
                <a:stretch>
                  <a:fillRect l="-6429" r="-4286" b="-25455"/>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C6BB94A3-8323-47D2-8A8A-EC3D441B49BF}"/>
              </a:ext>
            </a:extLst>
          </p:cNvPr>
          <p:cNvPicPr>
            <a:picLocks noChangeAspect="1"/>
          </p:cNvPicPr>
          <p:nvPr/>
        </p:nvPicPr>
        <p:blipFill>
          <a:blip r:embed="rId7"/>
          <a:stretch>
            <a:fillRect/>
          </a:stretch>
        </p:blipFill>
        <p:spPr>
          <a:xfrm>
            <a:off x="4647063" y="1604674"/>
            <a:ext cx="6096974" cy="4766192"/>
          </a:xfrm>
          <a:prstGeom prst="rect">
            <a:avLst/>
          </a:prstGeom>
        </p:spPr>
      </p:pic>
      <p:sp>
        <p:nvSpPr>
          <p:cNvPr id="26" name="灯片编号占位符 2">
            <a:extLst>
              <a:ext uri="{FF2B5EF4-FFF2-40B4-BE49-F238E27FC236}">
                <a16:creationId xmlns:a16="http://schemas.microsoft.com/office/drawing/2014/main" id="{86597D10-3B16-4959-A6D8-4C18EAA2443D}"/>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25</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67400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alphaModFix amt="5000"/>
          </a:blip>
          <a:stretch>
            <a:fillRect/>
          </a:stretch>
        </p:blipFill>
        <p:spPr>
          <a:xfrm>
            <a:off x="5788681" y="729128"/>
            <a:ext cx="7542908" cy="7576884"/>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5">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
        <p:nvSpPr>
          <p:cNvPr id="13" name="文本框 9"/>
          <p:cNvSpPr txBox="1"/>
          <p:nvPr/>
        </p:nvSpPr>
        <p:spPr>
          <a:xfrm>
            <a:off x="2717282" y="2172117"/>
            <a:ext cx="6615665" cy="26043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30000"/>
              </a:lnSpc>
            </a:pPr>
            <a:r>
              <a:rPr lang="zh-CN" altLang="en-US" sz="6600" spc="100" dirty="0">
                <a:solidFill>
                  <a:srgbClr val="203864"/>
                </a:solidFill>
                <a:latin typeface="微软雅黑" panose="020B0503020204020204" pitchFamily="34" charset="-122"/>
                <a:ea typeface="微软雅黑" panose="020B0503020204020204" pitchFamily="34" charset="-122"/>
              </a:rPr>
              <a:t>谢谢</a:t>
            </a:r>
          </a:p>
          <a:p>
            <a:pPr algn="ctr" hangingPunct="0">
              <a:lnSpc>
                <a:spcPct val="130000"/>
              </a:lnSpc>
            </a:pPr>
            <a:r>
              <a:rPr lang="en-US" altLang="zh-CN" sz="6600" spc="100" dirty="0">
                <a:solidFill>
                  <a:srgbClr val="203864"/>
                </a:solidFill>
                <a:latin typeface="微软雅黑" panose="020B0503020204020204" pitchFamily="34" charset="-122"/>
                <a:ea typeface="微软雅黑" panose="020B0503020204020204" pitchFamily="34" charset="-122"/>
              </a:rPr>
              <a:t>Thanks</a:t>
            </a:r>
            <a:endParaRPr lang="zh-CN" altLang="en-US" sz="6600" spc="100" dirty="0">
              <a:solidFill>
                <a:srgbClr val="203864"/>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pPr algn="l"/>
            <a:r>
              <a:rPr lang="zh-CN" altLang="en-US" sz="3600"/>
              <a:t>研究背景</a:t>
            </a:r>
            <a:endParaRPr lang="zh-CN" altLang="en-US" sz="3600" dirty="0"/>
          </a:p>
        </p:txBody>
      </p:sp>
      <p:sp>
        <p:nvSpPr>
          <p:cNvPr id="2" name="文本框 1"/>
          <p:cNvSpPr txBox="1"/>
          <p:nvPr/>
        </p:nvSpPr>
        <p:spPr>
          <a:xfrm>
            <a:off x="444136" y="1123406"/>
            <a:ext cx="11566889" cy="1384995"/>
          </a:xfrm>
          <a:prstGeom prst="rect">
            <a:avLst/>
          </a:prstGeom>
          <a:noFill/>
        </p:spPr>
        <p:txBody>
          <a:bodyPr wrap="square" rtlCol="0">
            <a:spAutoFit/>
          </a:bodyPr>
          <a:lstStyle/>
          <a:p>
            <a:pPr marL="342900" indent="-342900">
              <a:buFont typeface="Wingdings" panose="05000000000000000000" pitchFamily="2" charset="2"/>
              <a:buChar char="l"/>
            </a:pPr>
            <a:r>
              <a:rPr lang="zh-CN" altLang="zh-CN" sz="2800" b="1">
                <a:latin typeface="微软雅黑" panose="020B0503020204020204" pitchFamily="34" charset="-122"/>
                <a:ea typeface="微软雅黑" panose="020B0503020204020204" pitchFamily="34" charset="-122"/>
              </a:rPr>
              <a:t>随着天线维度、链路密度、应用场景等持续扩展，</a:t>
            </a:r>
            <a:r>
              <a:rPr lang="zh-CN" altLang="zh-CN" sz="2800" b="1">
                <a:solidFill>
                  <a:srgbClr val="C00000"/>
                </a:solidFill>
                <a:latin typeface="微软雅黑" panose="020B0503020204020204" pitchFamily="34" charset="-122"/>
                <a:ea typeface="微软雅黑" panose="020B0503020204020204" pitchFamily="34" charset="-122"/>
              </a:rPr>
              <a:t>信道信息需求急剧增长</a:t>
            </a:r>
          </a:p>
          <a:p>
            <a:pPr marL="342900" indent="-342900">
              <a:buFont typeface="Wingdings" panose="05000000000000000000" pitchFamily="2" charset="2"/>
              <a:buChar char="l"/>
            </a:pP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17430" y="1775607"/>
            <a:ext cx="10591800" cy="143346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无线信道维度</a:t>
            </a:r>
            <a:r>
              <a:rPr lang="zh-CN" altLang="en-US" sz="2000" b="1" dirty="0">
                <a:solidFill>
                  <a:srgbClr val="1E1BE5"/>
                </a:solidFill>
                <a:latin typeface="微软雅黑" panose="020B0503020204020204" pitchFamily="34" charset="-122"/>
                <a:ea typeface="微软雅黑" panose="020B0503020204020204" pitchFamily="34" charset="-122"/>
              </a:rPr>
              <a:t>大幅增加</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如天线数从</a:t>
            </a:r>
            <a:r>
              <a:rPr lang="en-US" altLang="zh-CN" sz="2000" dirty="0">
                <a:latin typeface="微软雅黑" panose="020B0503020204020204" pitchFamily="34" charset="-122"/>
                <a:ea typeface="微软雅黑" panose="020B0503020204020204" pitchFamily="34" charset="-122"/>
              </a:rPr>
              <a:t>64</a:t>
            </a:r>
            <a:r>
              <a:rPr lang="zh-CN" altLang="en-US" sz="2000" dirty="0">
                <a:latin typeface="微软雅黑" panose="020B0503020204020204" pitchFamily="34" charset="-122"/>
                <a:ea typeface="微软雅黑" panose="020B0503020204020204" pitchFamily="34" charset="-122"/>
              </a:rPr>
              <a:t>到</a:t>
            </a:r>
            <a:r>
              <a:rPr lang="en-US" altLang="zh-CN" sz="2000">
                <a:latin typeface="微软雅黑" panose="020B0503020204020204" pitchFamily="34" charset="-122"/>
                <a:ea typeface="微软雅黑" panose="020B0503020204020204" pitchFamily="34" charset="-122"/>
              </a:rPr>
              <a:t>512+</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无线信道频率带宽</a:t>
            </a:r>
            <a:r>
              <a:rPr lang="zh-CN" altLang="en-US" sz="2000" b="1">
                <a:solidFill>
                  <a:srgbClr val="1E1BE5"/>
                </a:solidFill>
                <a:latin typeface="微软雅黑" panose="020B0503020204020204" pitchFamily="34" charset="-122"/>
                <a:ea typeface="微软雅黑" panose="020B0503020204020204" pitchFamily="34" charset="-122"/>
              </a:rPr>
              <a:t>显著</a:t>
            </a:r>
            <a:r>
              <a:rPr lang="zh-CN" altLang="en-US" sz="2000" b="1" dirty="0">
                <a:solidFill>
                  <a:srgbClr val="1E1BE5"/>
                </a:solidFill>
                <a:latin typeface="微软雅黑" panose="020B0503020204020204" pitchFamily="34" charset="-122"/>
                <a:ea typeface="微软雅黑" panose="020B0503020204020204" pitchFamily="34" charset="-122"/>
              </a:rPr>
              <a:t>增长</a:t>
            </a:r>
            <a:r>
              <a:rPr lang="zh-CN" altLang="en-US" sz="2000" b="1">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如频带宽度从</a:t>
            </a:r>
            <a:r>
              <a:rPr lang="en-US" altLang="zh-CN" sz="2000">
                <a:latin typeface="微软雅黑" panose="020B0503020204020204" pitchFamily="34" charset="-122"/>
                <a:ea typeface="微软雅黑" panose="020B0503020204020204" pitchFamily="34" charset="-122"/>
              </a:rPr>
              <a:t>400MHz – 1GHz</a:t>
            </a:r>
            <a:endParaRPr lang="en-US" altLang="zh-CN" sz="2000" b="0" dirty="0">
              <a:latin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信道信息的全局性与前瞻性需求</a:t>
            </a:r>
            <a:r>
              <a:rPr lang="zh-CN" altLang="en-US" sz="2000" b="1" dirty="0">
                <a:solidFill>
                  <a:srgbClr val="1E1BE5"/>
                </a:solidFill>
                <a:latin typeface="微软雅黑" panose="020B0503020204020204" pitchFamily="34" charset="-122"/>
                <a:ea typeface="微软雅黑" panose="020B0503020204020204" pitchFamily="34" charset="-122"/>
              </a:rPr>
              <a:t>更为迫切</a:t>
            </a:r>
            <a:r>
              <a:rPr lang="en-US" altLang="zh-CN"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需提前预知未达位置或未来时间的信道信息</a:t>
            </a:r>
          </a:p>
        </p:txBody>
      </p:sp>
      <p:pic>
        <p:nvPicPr>
          <p:cNvPr id="9" name="图片 8"/>
          <p:cNvPicPr>
            <a:picLocks noChangeAspect="1"/>
          </p:cNvPicPr>
          <p:nvPr/>
        </p:nvPicPr>
        <p:blipFill>
          <a:blip r:embed="rId3"/>
          <a:stretch>
            <a:fillRect/>
          </a:stretch>
        </p:blipFill>
        <p:spPr>
          <a:xfrm>
            <a:off x="577790" y="4298619"/>
            <a:ext cx="2096435" cy="1363895"/>
          </a:xfrm>
          <a:prstGeom prst="rect">
            <a:avLst/>
          </a:prstGeom>
        </p:spPr>
      </p:pic>
      <p:grpSp>
        <p:nvGrpSpPr>
          <p:cNvPr id="16" name="组合 15"/>
          <p:cNvGrpSpPr/>
          <p:nvPr/>
        </p:nvGrpSpPr>
        <p:grpSpPr>
          <a:xfrm>
            <a:off x="3038861" y="4187250"/>
            <a:ext cx="2390898" cy="1565434"/>
            <a:chOff x="4566920" y="3931349"/>
            <a:chExt cx="3807460" cy="2436774"/>
          </a:xfrm>
        </p:grpSpPr>
        <p:pic>
          <p:nvPicPr>
            <p:cNvPr id="11" name="图片 10"/>
            <p:cNvPicPr>
              <a:picLocks noChangeAspect="1"/>
            </p:cNvPicPr>
            <p:nvPr/>
          </p:nvPicPr>
          <p:blipFill>
            <a:blip r:embed="rId4">
              <a:clrChange>
                <a:clrFrom>
                  <a:srgbClr val="FBFBFB"/>
                </a:clrFrom>
                <a:clrTo>
                  <a:srgbClr val="FBFBFB">
                    <a:alpha val="0"/>
                  </a:srgbClr>
                </a:clrTo>
              </a:clrChange>
            </a:blip>
            <a:stretch>
              <a:fillRect/>
            </a:stretch>
          </p:blipFill>
          <p:spPr>
            <a:xfrm>
              <a:off x="4566920" y="3931349"/>
              <a:ext cx="3807460" cy="2436774"/>
            </a:xfrm>
            <a:prstGeom prst="rect">
              <a:avLst/>
            </a:prstGeom>
          </p:spPr>
        </p:pic>
        <p:sp>
          <p:nvSpPr>
            <p:cNvPr id="12" name="矩形 11"/>
            <p:cNvSpPr/>
            <p:nvPr/>
          </p:nvSpPr>
          <p:spPr>
            <a:xfrm>
              <a:off x="5834063" y="5891120"/>
              <a:ext cx="1140618" cy="233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976367" y="4139408"/>
            <a:ext cx="1460645" cy="1803075"/>
            <a:chOff x="7214280" y="4068060"/>
            <a:chExt cx="1839233" cy="2024598"/>
          </a:xfrm>
        </p:grpSpPr>
        <p:pic>
          <p:nvPicPr>
            <p:cNvPr id="20" name="图片 19"/>
            <p:cNvPicPr>
              <a:picLocks noChangeAspect="1"/>
            </p:cNvPicPr>
            <p:nvPr/>
          </p:nvPicPr>
          <p:blipFill>
            <a:blip r:embed="rId5"/>
            <a:stretch>
              <a:fillRect/>
            </a:stretch>
          </p:blipFill>
          <p:spPr>
            <a:xfrm>
              <a:off x="7214280" y="4068060"/>
              <a:ext cx="1839233" cy="1996458"/>
            </a:xfrm>
            <a:prstGeom prst="rect">
              <a:avLst/>
            </a:prstGeom>
          </p:spPr>
        </p:pic>
        <p:sp>
          <p:nvSpPr>
            <p:cNvPr id="21" name="矩形 20"/>
            <p:cNvSpPr/>
            <p:nvPr/>
          </p:nvSpPr>
          <p:spPr>
            <a:xfrm>
              <a:off x="7529513" y="5934075"/>
              <a:ext cx="428625" cy="158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269381" y="5853330"/>
              <a:ext cx="428625" cy="158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箭头: 右 24"/>
          <p:cNvSpPr/>
          <p:nvPr/>
        </p:nvSpPr>
        <p:spPr>
          <a:xfrm>
            <a:off x="2786366" y="4771113"/>
            <a:ext cx="379950" cy="420914"/>
          </a:xfrm>
          <a:prstGeom prst="rightArrow">
            <a:avLst/>
          </a:prstGeom>
          <a:solidFill>
            <a:srgbClr val="95C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p:cNvSpPr/>
          <p:nvPr/>
        </p:nvSpPr>
        <p:spPr>
          <a:xfrm>
            <a:off x="5434492" y="4771113"/>
            <a:ext cx="379950" cy="420914"/>
          </a:xfrm>
          <a:prstGeom prst="rightArrow">
            <a:avLst/>
          </a:prstGeom>
          <a:solidFill>
            <a:srgbClr val="95C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p:cNvSpPr/>
          <p:nvPr/>
        </p:nvSpPr>
        <p:spPr>
          <a:xfrm>
            <a:off x="224590" y="3838575"/>
            <a:ext cx="7562850" cy="2606675"/>
          </a:xfrm>
          <a:prstGeom prst="roundRect">
            <a:avLst/>
          </a:prstGeom>
          <a:noFill/>
          <a:ln w="38100">
            <a:solidFill>
              <a:srgbClr val="0134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27820" y="5822357"/>
            <a:ext cx="1752600" cy="584775"/>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4G</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MIMO</a:t>
            </a:r>
          </a:p>
          <a:p>
            <a:pPr algn="ctr"/>
            <a:r>
              <a:rPr lang="en-US" altLang="zh-CN" sz="1600" b="1" dirty="0">
                <a:latin typeface="微软雅黑" panose="020B0503020204020204" pitchFamily="34" charset="-122"/>
                <a:ea typeface="微软雅黑" panose="020B0503020204020204" pitchFamily="34" charset="-122"/>
              </a:rPr>
              <a:t>(8</a:t>
            </a:r>
            <a:r>
              <a:rPr lang="zh-CN" altLang="en-US" sz="1600" b="1" dirty="0">
                <a:latin typeface="微软雅黑" panose="020B0503020204020204" pitchFamily="34" charset="-122"/>
                <a:ea typeface="微软雅黑" panose="020B0503020204020204" pitchFamily="34" charset="-122"/>
              </a:rPr>
              <a:t>天线</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3013433" y="5822357"/>
            <a:ext cx="2361627" cy="584775"/>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5G</a:t>
            </a:r>
            <a:r>
              <a:rPr lang="zh-CN" altLang="en-US" sz="1600" b="1" dirty="0">
                <a:latin typeface="微软雅黑" panose="020B0503020204020204" pitchFamily="34" charset="-122"/>
                <a:ea typeface="微软雅黑" panose="020B0503020204020204" pitchFamily="34" charset="-122"/>
              </a:rPr>
              <a:t>：大规模</a:t>
            </a:r>
            <a:r>
              <a:rPr lang="en-US" altLang="zh-CN" sz="1600" b="1" dirty="0">
                <a:latin typeface="微软雅黑" panose="020B0503020204020204" pitchFamily="34" charset="-122"/>
                <a:ea typeface="微软雅黑" panose="020B0503020204020204" pitchFamily="34" charset="-122"/>
              </a:rPr>
              <a:t>MIMO</a:t>
            </a:r>
          </a:p>
          <a:p>
            <a:pPr algn="ctr"/>
            <a:r>
              <a:rPr lang="en-US" altLang="zh-CN" sz="1600" b="1" dirty="0">
                <a:latin typeface="微软雅黑" panose="020B0503020204020204" pitchFamily="34" charset="-122"/>
                <a:ea typeface="微软雅黑" panose="020B0503020204020204" pitchFamily="34" charset="-122"/>
              </a:rPr>
              <a:t>(64</a:t>
            </a:r>
            <a:r>
              <a:rPr lang="zh-CN" altLang="en-US" sz="1600" b="1" dirty="0">
                <a:latin typeface="微软雅黑" panose="020B0503020204020204" pitchFamily="34" charset="-122"/>
                <a:ea typeface="微软雅黑" panose="020B0503020204020204" pitchFamily="34" charset="-122"/>
              </a:rPr>
              <a:t>天线</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5521828" y="5822357"/>
            <a:ext cx="2361627" cy="584775"/>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6G</a:t>
            </a:r>
            <a:r>
              <a:rPr lang="zh-CN" altLang="en-US" sz="1600" b="1" dirty="0">
                <a:latin typeface="微软雅黑" panose="020B0503020204020204" pitchFamily="34" charset="-122"/>
                <a:ea typeface="微软雅黑" panose="020B0503020204020204" pitchFamily="34" charset="-122"/>
              </a:rPr>
              <a:t>：超大规模</a:t>
            </a:r>
            <a:r>
              <a:rPr lang="en-US" altLang="zh-CN" sz="1600" b="1" dirty="0">
                <a:latin typeface="微软雅黑" panose="020B0503020204020204" pitchFamily="34" charset="-122"/>
                <a:ea typeface="微软雅黑" panose="020B0503020204020204" pitchFamily="34" charset="-122"/>
              </a:rPr>
              <a:t>MIMO</a:t>
            </a:r>
          </a:p>
          <a:p>
            <a:pPr algn="ct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成百上千天线</a:t>
            </a:r>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33" name="流程图: 终止 32"/>
          <p:cNvSpPr/>
          <p:nvPr/>
        </p:nvSpPr>
        <p:spPr>
          <a:xfrm>
            <a:off x="2491977" y="3582044"/>
            <a:ext cx="3028076" cy="510043"/>
          </a:xfrm>
          <a:prstGeom prst="flowChartTerminator">
            <a:avLst/>
          </a:prstGeom>
          <a:solidFill>
            <a:srgbClr val="0134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多天线（</a:t>
            </a:r>
            <a:r>
              <a:rPr lang="en-US" altLang="zh-CN" dirty="0">
                <a:latin typeface="微软雅黑" panose="020B0503020204020204" pitchFamily="34" charset="-122"/>
                <a:ea typeface="微软雅黑" panose="020B0503020204020204" pitchFamily="34" charset="-122"/>
              </a:rPr>
              <a:t>MIMO</a:t>
            </a:r>
            <a:r>
              <a:rPr lang="zh-CN" altLang="en-US" dirty="0">
                <a:latin typeface="微软雅黑" panose="020B0503020204020204" pitchFamily="34" charset="-122"/>
                <a:ea typeface="微软雅黑" panose="020B0503020204020204" pitchFamily="34" charset="-122"/>
              </a:rPr>
              <a:t>演进趋势）</a:t>
            </a:r>
          </a:p>
        </p:txBody>
      </p:sp>
      <p:grpSp>
        <p:nvGrpSpPr>
          <p:cNvPr id="42" name="组合 41"/>
          <p:cNvGrpSpPr/>
          <p:nvPr/>
        </p:nvGrpSpPr>
        <p:grpSpPr>
          <a:xfrm>
            <a:off x="7946764" y="3884690"/>
            <a:ext cx="4156436" cy="2420860"/>
            <a:chOff x="7946764" y="3837065"/>
            <a:chExt cx="4156436" cy="2420860"/>
          </a:xfrm>
        </p:grpSpPr>
        <p:pic>
          <p:nvPicPr>
            <p:cNvPr id="24" name="图片 23"/>
            <p:cNvPicPr>
              <a:picLocks noChangeAspect="1"/>
            </p:cNvPicPr>
            <p:nvPr/>
          </p:nvPicPr>
          <p:blipFill>
            <a:blip r:embed="rId6"/>
            <a:stretch>
              <a:fillRect/>
            </a:stretch>
          </p:blipFill>
          <p:spPr>
            <a:xfrm>
              <a:off x="8045380" y="4087729"/>
              <a:ext cx="3863850" cy="2027939"/>
            </a:xfrm>
            <a:prstGeom prst="rect">
              <a:avLst/>
            </a:prstGeom>
          </p:spPr>
        </p:pic>
        <p:sp>
          <p:nvSpPr>
            <p:cNvPr id="41" name="矩形 40"/>
            <p:cNvSpPr/>
            <p:nvPr/>
          </p:nvSpPr>
          <p:spPr>
            <a:xfrm>
              <a:off x="7946764" y="3837065"/>
              <a:ext cx="4156436" cy="242086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灯片编号占位符 2">
            <a:extLst>
              <a:ext uri="{FF2B5EF4-FFF2-40B4-BE49-F238E27FC236}">
                <a16:creationId xmlns:a16="http://schemas.microsoft.com/office/drawing/2014/main" id="{A2C16229-9C28-4EE5-986B-438F3971DA36}"/>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a:t>研究背景</a:t>
            </a:r>
            <a:endParaRPr lang="zh-CN" altLang="en-US" dirty="0">
              <a:solidFill>
                <a:srgbClr val="92D050"/>
              </a:solidFill>
            </a:endParaRPr>
          </a:p>
        </p:txBody>
      </p:sp>
      <p:sp>
        <p:nvSpPr>
          <p:cNvPr id="2" name="文本框 1"/>
          <p:cNvSpPr txBox="1"/>
          <p:nvPr/>
        </p:nvSpPr>
        <p:spPr>
          <a:xfrm>
            <a:off x="444136" y="1123406"/>
            <a:ext cx="11300189" cy="523220"/>
          </a:xfrm>
          <a:prstGeom prst="rect">
            <a:avLst/>
          </a:prstGeom>
          <a:noFill/>
        </p:spPr>
        <p:txBody>
          <a:bodyPr wrap="square" rtlCol="0">
            <a:spAutoFit/>
          </a:bodyPr>
          <a:lstStyle/>
          <a:p>
            <a:pPr marL="342900" indent="-342900">
              <a:buFont typeface="Wingdings" panose="05000000000000000000" pitchFamily="2" charset="2"/>
              <a:buChar char="l"/>
            </a:pPr>
            <a:r>
              <a:rPr lang="zh-CN" altLang="en-US" sz="2800" b="1">
                <a:latin typeface="微软雅黑" panose="020B0503020204020204" pitchFamily="34" charset="-122"/>
                <a:ea typeface="微软雅黑" panose="020B0503020204020204" pitchFamily="34" charset="-122"/>
              </a:rPr>
              <a:t>相比之下，传统</a:t>
            </a:r>
            <a:r>
              <a:rPr lang="zh-CN" altLang="en-US" sz="2800" b="1" dirty="0">
                <a:latin typeface="微软雅黑" panose="020B0503020204020204" pitchFamily="34" charset="-122"/>
                <a:ea typeface="微软雅黑" panose="020B0503020204020204" pitchFamily="34" charset="-122"/>
              </a:rPr>
              <a:t>严重依赖导频在线估计的</a:t>
            </a:r>
            <a:r>
              <a:rPr lang="zh-CN" altLang="en-US" sz="2800" b="1" dirty="0">
                <a:solidFill>
                  <a:srgbClr val="C00000"/>
                </a:solidFill>
                <a:latin typeface="微软雅黑" panose="020B0503020204020204" pitchFamily="34" charset="-122"/>
                <a:ea typeface="微软雅黑" panose="020B0503020204020204" pitchFamily="34" charset="-122"/>
              </a:rPr>
              <a:t>信道获取模式发展潜力受限</a:t>
            </a:r>
          </a:p>
        </p:txBody>
      </p:sp>
      <p:pic>
        <p:nvPicPr>
          <p:cNvPr id="4" name="图片 3"/>
          <p:cNvPicPr>
            <a:picLocks noChangeAspect="1"/>
          </p:cNvPicPr>
          <p:nvPr/>
        </p:nvPicPr>
        <p:blipFill>
          <a:blip r:embed="rId3"/>
          <a:stretch>
            <a:fillRect/>
          </a:stretch>
        </p:blipFill>
        <p:spPr>
          <a:xfrm>
            <a:off x="-88800" y="-7451562"/>
            <a:ext cx="12192000" cy="6598469"/>
          </a:xfrm>
          <a:prstGeom prst="rect">
            <a:avLst/>
          </a:prstGeom>
        </p:spPr>
      </p:pic>
      <p:sp>
        <p:nvSpPr>
          <p:cNvPr id="29" name="文本框 28"/>
          <p:cNvSpPr txBox="1"/>
          <p:nvPr/>
        </p:nvSpPr>
        <p:spPr>
          <a:xfrm>
            <a:off x="917392" y="1830925"/>
            <a:ext cx="9814208" cy="96128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b="1">
                <a:latin typeface="微软雅黑" panose="020B0503020204020204" pitchFamily="34" charset="-122"/>
                <a:ea typeface="微软雅黑" panose="020B0503020204020204" pitchFamily="34" charset="-122"/>
              </a:rPr>
              <a:t>数据传输资源受限：</a:t>
            </a:r>
            <a:r>
              <a:rPr lang="zh-CN" altLang="en-US" sz="2000">
                <a:latin typeface="微软雅黑" panose="020B0503020204020204" pitchFamily="34" charset="-122"/>
                <a:ea typeface="微软雅黑" panose="020B0503020204020204" pitchFamily="34" charset="-122"/>
              </a:rPr>
              <a:t>随着天线维度和频带宽度的不断拓展，信道信息维度以及信道估计的</a:t>
            </a:r>
            <a:r>
              <a:rPr lang="zh-CN" altLang="en-US" sz="2000">
                <a:solidFill>
                  <a:srgbClr val="1E1BE5"/>
                </a:solidFill>
                <a:latin typeface="微软雅黑" panose="020B0503020204020204" pitchFamily="34" charset="-122"/>
                <a:ea typeface="微软雅黑" panose="020B0503020204020204" pitchFamily="34" charset="-122"/>
              </a:rPr>
              <a:t>导频开销也会增大</a:t>
            </a:r>
            <a:r>
              <a:rPr lang="zh-CN" altLang="en-US" sz="2000">
                <a:latin typeface="微软雅黑" panose="020B0503020204020204" pitchFamily="34" charset="-122"/>
                <a:ea typeface="微软雅黑" panose="020B0503020204020204" pitchFamily="34" charset="-122"/>
              </a:rPr>
              <a:t>，从而压缩了</a:t>
            </a:r>
            <a:r>
              <a:rPr lang="zh-CN" altLang="en-US" sz="2000">
                <a:solidFill>
                  <a:srgbClr val="1E1BE5"/>
                </a:solidFill>
                <a:latin typeface="微软雅黑" panose="020B0503020204020204" pitchFamily="34" charset="-122"/>
                <a:ea typeface="微软雅黑" panose="020B0503020204020204" pitchFamily="34" charset="-122"/>
              </a:rPr>
              <a:t>数据传输的通信资源。</a:t>
            </a:r>
            <a:endParaRPr lang="en-US" altLang="zh-CN" sz="2000" dirty="0">
              <a:solidFill>
                <a:srgbClr val="1E1BE5"/>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6DD6F45A-0478-45E6-8D02-44B05E1AC7CD}"/>
              </a:ext>
            </a:extLst>
          </p:cNvPr>
          <p:cNvGrpSpPr/>
          <p:nvPr/>
        </p:nvGrpSpPr>
        <p:grpSpPr>
          <a:xfrm>
            <a:off x="917392" y="2976514"/>
            <a:ext cx="10463929" cy="3038010"/>
            <a:chOff x="444135" y="3955181"/>
            <a:chExt cx="6948851" cy="2443627"/>
          </a:xfrm>
        </p:grpSpPr>
        <p:sp>
          <p:nvSpPr>
            <p:cNvPr id="33" name="矩形: 圆角 32"/>
            <p:cNvSpPr/>
            <p:nvPr/>
          </p:nvSpPr>
          <p:spPr>
            <a:xfrm>
              <a:off x="444135" y="4210050"/>
              <a:ext cx="6948851" cy="2178050"/>
            </a:xfrm>
            <a:prstGeom prst="roundRect">
              <a:avLst/>
            </a:prstGeom>
            <a:noFill/>
            <a:ln w="38100">
              <a:solidFill>
                <a:srgbClr val="0134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流程图: 终止 34"/>
            <p:cNvSpPr/>
            <p:nvPr/>
          </p:nvSpPr>
          <p:spPr>
            <a:xfrm>
              <a:off x="2404522" y="3955181"/>
              <a:ext cx="3028076" cy="510043"/>
            </a:xfrm>
            <a:prstGeom prst="flowChartTerminator">
              <a:avLst/>
            </a:prstGeom>
            <a:solidFill>
              <a:srgbClr val="0134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导频开销示例</a:t>
              </a:r>
            </a:p>
          </p:txBody>
        </p:sp>
        <p:sp>
          <p:nvSpPr>
            <p:cNvPr id="62" name="矩形 61"/>
            <p:cNvSpPr/>
            <p:nvPr/>
          </p:nvSpPr>
          <p:spPr>
            <a:xfrm>
              <a:off x="2653690" y="4510245"/>
              <a:ext cx="1651001" cy="45344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基站发送导频</a:t>
              </a:r>
              <a:endParaRPr lang="en-US" altLang="zh-CN" sz="1600">
                <a:solidFill>
                  <a:schemeClr val="tx1"/>
                </a:solidFill>
                <a:latin typeface="微软雅黑" panose="020B0503020204020204" pitchFamily="34" charset="-122"/>
                <a:ea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rPr>
                <a:t>进行</a:t>
              </a:r>
              <a:r>
                <a:rPr lang="zh-CN" altLang="en-US" sz="1600" dirty="0">
                  <a:solidFill>
                    <a:schemeClr val="tx1"/>
                  </a:solidFill>
                  <a:latin typeface="微软雅黑" panose="020B0503020204020204" pitchFamily="34" charset="-122"/>
                  <a:ea typeface="微软雅黑" panose="020B0503020204020204" pitchFamily="34" charset="-122"/>
                </a:rPr>
                <a:t>信道估计</a:t>
              </a:r>
            </a:p>
          </p:txBody>
        </p:sp>
        <p:sp>
          <p:nvSpPr>
            <p:cNvPr id="63" name="矩形 62"/>
            <p:cNvSpPr/>
            <p:nvPr/>
          </p:nvSpPr>
          <p:spPr>
            <a:xfrm>
              <a:off x="4304691" y="4510241"/>
              <a:ext cx="1485899" cy="4534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用户反馈信道信息</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4" name="矩形 63"/>
            <p:cNvSpPr/>
            <p:nvPr/>
          </p:nvSpPr>
          <p:spPr>
            <a:xfrm>
              <a:off x="5790590" y="4510241"/>
              <a:ext cx="1485899" cy="4534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基站传输数据信息</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5" name="矩形 64"/>
            <p:cNvSpPr/>
            <p:nvPr/>
          </p:nvSpPr>
          <p:spPr>
            <a:xfrm>
              <a:off x="2653689" y="5610812"/>
              <a:ext cx="2116089" cy="453446"/>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基站发送导频进行信道估计</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7" name="矩形 66"/>
            <p:cNvSpPr/>
            <p:nvPr/>
          </p:nvSpPr>
          <p:spPr>
            <a:xfrm>
              <a:off x="6255676" y="5618469"/>
              <a:ext cx="1020811" cy="45344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基站传输</a:t>
              </a:r>
              <a:endParaRPr lang="en-US" altLang="zh-CN" sz="1600">
                <a:solidFill>
                  <a:schemeClr val="tx1"/>
                </a:solidFill>
                <a:latin typeface="微软雅黑" panose="020B0503020204020204" pitchFamily="34" charset="-122"/>
                <a:ea typeface="微软雅黑" panose="020B0503020204020204" pitchFamily="34" charset="-122"/>
              </a:endParaRPr>
            </a:p>
            <a:p>
              <a:pPr algn="ctr"/>
              <a:r>
                <a:rPr lang="zh-CN" altLang="en-US" sz="1600">
                  <a:solidFill>
                    <a:schemeClr val="tx1"/>
                  </a:solidFill>
                  <a:latin typeface="微软雅黑" panose="020B0503020204020204" pitchFamily="34" charset="-122"/>
                  <a:ea typeface="微软雅黑" panose="020B0503020204020204" pitchFamily="34" charset="-122"/>
                </a:rPr>
                <a:t>数据</a:t>
              </a:r>
              <a:r>
                <a:rPr lang="zh-CN" altLang="en-US" sz="1600" dirty="0">
                  <a:solidFill>
                    <a:schemeClr val="tx1"/>
                  </a:solidFill>
                  <a:latin typeface="微软雅黑" panose="020B0503020204020204" pitchFamily="34" charset="-122"/>
                  <a:ea typeface="微软雅黑" panose="020B0503020204020204" pitchFamily="34" charset="-122"/>
                </a:rPr>
                <a:t>信息</a:t>
              </a:r>
            </a:p>
          </p:txBody>
        </p:sp>
        <p:sp>
          <p:nvSpPr>
            <p:cNvPr id="68" name="箭头: 下 67"/>
            <p:cNvSpPr/>
            <p:nvPr/>
          </p:nvSpPr>
          <p:spPr>
            <a:xfrm>
              <a:off x="4793741" y="5050342"/>
              <a:ext cx="234950" cy="453446"/>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9" name="文本框 68"/>
            <p:cNvSpPr txBox="1"/>
            <p:nvPr/>
          </p:nvSpPr>
          <p:spPr>
            <a:xfrm>
              <a:off x="5028691" y="5146837"/>
              <a:ext cx="1828700" cy="29707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信道信息维度增大</a:t>
              </a:r>
            </a:p>
          </p:txBody>
        </p:sp>
        <p:pic>
          <p:nvPicPr>
            <p:cNvPr id="6" name="图片 5"/>
            <p:cNvPicPr>
              <a:picLocks noChangeAspect="1"/>
            </p:cNvPicPr>
            <p:nvPr/>
          </p:nvPicPr>
          <p:blipFill rotWithShape="1">
            <a:blip r:embed="rId4">
              <a:clrChange>
                <a:clrFrom>
                  <a:srgbClr val="FFFFFF"/>
                </a:clrFrom>
                <a:clrTo>
                  <a:srgbClr val="FFFFFF">
                    <a:alpha val="0"/>
                  </a:srgbClr>
                </a:clrTo>
              </a:clrChange>
            </a:blip>
            <a:srcRect t="52305"/>
            <a:stretch>
              <a:fillRect/>
            </a:stretch>
          </p:blipFill>
          <p:spPr>
            <a:xfrm>
              <a:off x="485829" y="4510242"/>
              <a:ext cx="2098876" cy="1554012"/>
            </a:xfrm>
            <a:prstGeom prst="rect">
              <a:avLst/>
            </a:prstGeom>
          </p:spPr>
        </p:pic>
        <p:cxnSp>
          <p:nvCxnSpPr>
            <p:cNvPr id="8" name="直接连接符 7"/>
            <p:cNvCxnSpPr/>
            <p:nvPr/>
          </p:nvCxnSpPr>
          <p:spPr>
            <a:xfrm>
              <a:off x="2652286" y="6064254"/>
              <a:ext cx="0" cy="206371"/>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2652286" y="6149179"/>
              <a:ext cx="4623776"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72" name="文本框 71"/>
            <p:cNvSpPr txBox="1"/>
            <p:nvPr/>
          </p:nvSpPr>
          <p:spPr>
            <a:xfrm>
              <a:off x="4280061" y="6101735"/>
              <a:ext cx="1895107" cy="29707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一个相干时间块</a:t>
              </a:r>
            </a:p>
          </p:txBody>
        </p:sp>
        <p:sp>
          <p:nvSpPr>
            <p:cNvPr id="9" name="矩形 8">
              <a:extLst>
                <a:ext uri="{FF2B5EF4-FFF2-40B4-BE49-F238E27FC236}">
                  <a16:creationId xmlns:a16="http://schemas.microsoft.com/office/drawing/2014/main" id="{F0636246-E5F2-441F-AF8F-F66E23963A54}"/>
                </a:ext>
              </a:extLst>
            </p:cNvPr>
            <p:cNvSpPr/>
            <p:nvPr/>
          </p:nvSpPr>
          <p:spPr>
            <a:xfrm>
              <a:off x="1024512" y="4510241"/>
              <a:ext cx="728088" cy="27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cxnSp>
        <p:nvCxnSpPr>
          <p:cNvPr id="44" name="直接连接符 43">
            <a:extLst>
              <a:ext uri="{FF2B5EF4-FFF2-40B4-BE49-F238E27FC236}">
                <a16:creationId xmlns:a16="http://schemas.microsoft.com/office/drawing/2014/main" id="{12AAF79A-6A78-43DD-87DA-6214D9186387}"/>
              </a:ext>
            </a:extLst>
          </p:cNvPr>
          <p:cNvCxnSpPr/>
          <p:nvPr/>
        </p:nvCxnSpPr>
        <p:spPr>
          <a:xfrm>
            <a:off x="11205251" y="5575892"/>
            <a:ext cx="0" cy="256568"/>
          </a:xfrm>
          <a:prstGeom prst="line">
            <a:avLst/>
          </a:prstGeom>
          <a:ln w="19050"/>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74DCA93C-4AE5-48AF-B45E-54587F02B84D}"/>
              </a:ext>
            </a:extLst>
          </p:cNvPr>
          <p:cNvSpPr/>
          <p:nvPr/>
        </p:nvSpPr>
        <p:spPr>
          <a:xfrm>
            <a:off x="7431162" y="5048161"/>
            <a:ext cx="2237541" cy="56374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rPr>
              <a:t>用户反馈信道信息</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24" name="灯片编号占位符 2">
            <a:extLst>
              <a:ext uri="{FF2B5EF4-FFF2-40B4-BE49-F238E27FC236}">
                <a16:creationId xmlns:a16="http://schemas.microsoft.com/office/drawing/2014/main" id="{5C4285C1-F2DA-40DB-B807-247568E9CC7F}"/>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a:t>研究背景</a:t>
            </a:r>
            <a:endParaRPr lang="zh-CN" altLang="en-US" dirty="0">
              <a:solidFill>
                <a:srgbClr val="92D050"/>
              </a:solidFill>
            </a:endParaRPr>
          </a:p>
        </p:txBody>
      </p:sp>
      <p:sp>
        <p:nvSpPr>
          <p:cNvPr id="2" name="文本框 1"/>
          <p:cNvSpPr txBox="1"/>
          <p:nvPr/>
        </p:nvSpPr>
        <p:spPr>
          <a:xfrm>
            <a:off x="444136" y="1041518"/>
            <a:ext cx="11300189"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a:latin typeface="微软雅黑" panose="020B0503020204020204" pitchFamily="34" charset="-122"/>
                <a:ea typeface="微软雅黑" panose="020B0503020204020204" pitchFamily="34" charset="-122"/>
              </a:rPr>
              <a:t>传统降低导频开销的方式是利用</a:t>
            </a:r>
            <a:r>
              <a:rPr lang="zh-CN" altLang="en-US" sz="2400" b="1">
                <a:solidFill>
                  <a:srgbClr val="C00000"/>
                </a:solidFill>
                <a:latin typeface="微软雅黑" panose="020B0503020204020204" pitchFamily="34" charset="-122"/>
                <a:ea typeface="微软雅黑" panose="020B0503020204020204" pitchFamily="34" charset="-122"/>
              </a:rPr>
              <a:t>信道外推</a:t>
            </a:r>
            <a:r>
              <a:rPr lang="zh-CN" altLang="en-US" sz="2400" b="1">
                <a:latin typeface="微软雅黑" panose="020B0503020204020204" pitchFamily="34" charset="-122"/>
                <a:ea typeface="微软雅黑" panose="020B0503020204020204" pitchFamily="34" charset="-122"/>
              </a:rPr>
              <a:t>技术避免过度依赖导频，从已知的信道预测出未知的信道</a:t>
            </a:r>
          </a:p>
        </p:txBody>
      </p:sp>
      <p:pic>
        <p:nvPicPr>
          <p:cNvPr id="5" name="图片 4"/>
          <p:cNvPicPr>
            <a:picLocks noChangeAspect="1"/>
          </p:cNvPicPr>
          <p:nvPr/>
        </p:nvPicPr>
        <p:blipFill>
          <a:blip r:embed="rId3"/>
          <a:stretch>
            <a:fillRect/>
          </a:stretch>
        </p:blipFill>
        <p:spPr>
          <a:xfrm>
            <a:off x="-88800" y="-6605600"/>
            <a:ext cx="12192000" cy="6683705"/>
          </a:xfrm>
          <a:prstGeom prst="rect">
            <a:avLst/>
          </a:prstGeom>
        </p:spPr>
      </p:pic>
      <p:sp>
        <p:nvSpPr>
          <p:cNvPr id="68" name="文本框 67">
            <a:extLst>
              <a:ext uri="{FF2B5EF4-FFF2-40B4-BE49-F238E27FC236}">
                <a16:creationId xmlns:a16="http://schemas.microsoft.com/office/drawing/2014/main" id="{E64DC5EE-F5F6-4CAF-8B1F-F93658A72A87}"/>
              </a:ext>
            </a:extLst>
          </p:cNvPr>
          <p:cNvSpPr txBox="1"/>
          <p:nvPr/>
        </p:nvSpPr>
        <p:spPr>
          <a:xfrm>
            <a:off x="1155700" y="2019427"/>
            <a:ext cx="4549573" cy="369332"/>
          </a:xfrm>
          <a:prstGeom prst="rect">
            <a:avLst/>
          </a:prstGeom>
          <a:noFill/>
        </p:spPr>
        <p:txBody>
          <a:bodyPr wrap="square">
            <a:spAutoFit/>
          </a:bodyPr>
          <a:lstStyle/>
          <a:p>
            <a:pPr marL="0" marR="0" algn="just">
              <a:spcBef>
                <a:spcPts val="0"/>
              </a:spcBef>
              <a:spcAft>
                <a:spcPts val="0"/>
              </a:spcAft>
            </a:pPr>
            <a:r>
              <a:rPr lang="en-US" alt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）频域外推，相邻子带信道之间的外推</a:t>
            </a:r>
          </a:p>
        </p:txBody>
      </p:sp>
      <p:sp>
        <p:nvSpPr>
          <p:cNvPr id="69" name="文本框 68">
            <a:extLst>
              <a:ext uri="{FF2B5EF4-FFF2-40B4-BE49-F238E27FC236}">
                <a16:creationId xmlns:a16="http://schemas.microsoft.com/office/drawing/2014/main" id="{3BD5832B-1FB0-4D4F-A6FC-D975CB998A49}"/>
              </a:ext>
            </a:extLst>
          </p:cNvPr>
          <p:cNvSpPr txBox="1"/>
          <p:nvPr/>
        </p:nvSpPr>
        <p:spPr>
          <a:xfrm>
            <a:off x="6007200" y="2019427"/>
            <a:ext cx="5333576" cy="369332"/>
          </a:xfrm>
          <a:prstGeom prst="rect">
            <a:avLst/>
          </a:prstGeom>
          <a:noFill/>
        </p:spPr>
        <p:txBody>
          <a:bodyPr wrap="square">
            <a:spAutoFit/>
          </a:bodyPr>
          <a:lstStyle/>
          <a:p>
            <a:pPr marL="0" marR="0" algn="just">
              <a:spcBef>
                <a:spcPts val="0"/>
              </a:spcBef>
              <a:spcAft>
                <a:spcPts val="0"/>
              </a:spcAft>
            </a:pPr>
            <a:r>
              <a:rPr lang="en-US" altLang="zh-CN" sz="1800" b="1" kern="10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）空域外推，部分天线信道外推其他天线的信道</a:t>
            </a:r>
          </a:p>
        </p:txBody>
      </p:sp>
      <p:pic>
        <p:nvPicPr>
          <p:cNvPr id="70" name="图片 69">
            <a:extLst>
              <a:ext uri="{FF2B5EF4-FFF2-40B4-BE49-F238E27FC236}">
                <a16:creationId xmlns:a16="http://schemas.microsoft.com/office/drawing/2014/main" id="{933B6538-1494-412A-877F-93F6D92B201A}"/>
              </a:ext>
            </a:extLst>
          </p:cNvPr>
          <p:cNvPicPr>
            <a:picLocks noChangeAspect="1"/>
          </p:cNvPicPr>
          <p:nvPr/>
        </p:nvPicPr>
        <p:blipFill rotWithShape="1">
          <a:blip r:embed="rId4">
            <a:clrChange>
              <a:clrFrom>
                <a:srgbClr val="FFFFFF"/>
              </a:clrFrom>
              <a:clrTo>
                <a:srgbClr val="FFFFFF">
                  <a:alpha val="0"/>
                </a:srgbClr>
              </a:clrTo>
            </a:clrChange>
          </a:blip>
          <a:srcRect b="13140"/>
          <a:stretch/>
        </p:blipFill>
        <p:spPr>
          <a:xfrm>
            <a:off x="-88800" y="2157521"/>
            <a:ext cx="6654327" cy="2859329"/>
          </a:xfrm>
          <a:prstGeom prst="rect">
            <a:avLst/>
          </a:prstGeom>
        </p:spPr>
      </p:pic>
      <p:pic>
        <p:nvPicPr>
          <p:cNvPr id="71" name="图片 70">
            <a:extLst>
              <a:ext uri="{FF2B5EF4-FFF2-40B4-BE49-F238E27FC236}">
                <a16:creationId xmlns:a16="http://schemas.microsoft.com/office/drawing/2014/main" id="{29882F1B-C9F1-4115-BBBD-0A9CCB070AD0}"/>
              </a:ext>
            </a:extLst>
          </p:cNvPr>
          <p:cNvPicPr>
            <a:picLocks noChangeAspect="1"/>
          </p:cNvPicPr>
          <p:nvPr/>
        </p:nvPicPr>
        <p:blipFill rotWithShape="1">
          <a:blip r:embed="rId5">
            <a:clrChange>
              <a:clrFrom>
                <a:srgbClr val="FFFFFF"/>
              </a:clrFrom>
              <a:clrTo>
                <a:srgbClr val="FFFFFF">
                  <a:alpha val="0"/>
                </a:srgbClr>
              </a:clrTo>
            </a:clrChange>
          </a:blip>
          <a:srcRect t="5263" r="1445" b="10542"/>
          <a:stretch/>
        </p:blipFill>
        <p:spPr>
          <a:xfrm>
            <a:off x="6094230" y="2292100"/>
            <a:ext cx="5198110" cy="2529971"/>
          </a:xfrm>
          <a:prstGeom prst="rect">
            <a:avLst/>
          </a:prstGeom>
        </p:spPr>
      </p:pic>
      <p:sp>
        <p:nvSpPr>
          <p:cNvPr id="72" name="文本框 71">
            <a:extLst>
              <a:ext uri="{FF2B5EF4-FFF2-40B4-BE49-F238E27FC236}">
                <a16:creationId xmlns:a16="http://schemas.microsoft.com/office/drawing/2014/main" id="{CD579FCE-C600-4594-A8F7-1F253BA63BF5}"/>
              </a:ext>
            </a:extLst>
          </p:cNvPr>
          <p:cNvSpPr txBox="1"/>
          <p:nvPr/>
        </p:nvSpPr>
        <p:spPr>
          <a:xfrm>
            <a:off x="1254055" y="4742102"/>
            <a:ext cx="4745041" cy="369332"/>
          </a:xfrm>
          <a:prstGeom prst="rect">
            <a:avLst/>
          </a:prstGeom>
          <a:noFill/>
        </p:spPr>
        <p:txBody>
          <a:bodyPr wrap="square">
            <a:spAutoFit/>
          </a:bodyPr>
          <a:lstStyle/>
          <a:p>
            <a:pPr marL="0" marR="0" algn="just">
              <a:spcBef>
                <a:spcPts val="0"/>
              </a:spcBef>
              <a:spcAft>
                <a:spcPts val="0"/>
              </a:spcAft>
            </a:pPr>
            <a:r>
              <a:rPr lang="en-US" altLang="zh-CN" b="1" kern="10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a:effectLst/>
                <a:latin typeface="微软雅黑" panose="020B0503020204020204" pitchFamily="34" charset="-122"/>
                <a:ea typeface="微软雅黑" panose="020B0503020204020204" pitchFamily="34" charset="-122"/>
                <a:cs typeface="Times New Roman" panose="02020603050405020304" pitchFamily="18" charset="0"/>
              </a:rPr>
              <a:t>）时域外推，非相干时间块上的信道外推</a:t>
            </a:r>
          </a:p>
        </p:txBody>
      </p:sp>
      <p:pic>
        <p:nvPicPr>
          <p:cNvPr id="73" name="图片 72">
            <a:extLst>
              <a:ext uri="{FF2B5EF4-FFF2-40B4-BE49-F238E27FC236}">
                <a16:creationId xmlns:a16="http://schemas.microsoft.com/office/drawing/2014/main" id="{DE6FF539-D2FF-4CD1-9B21-040B5E5F272F}"/>
              </a:ext>
            </a:extLst>
          </p:cNvPr>
          <p:cNvPicPr>
            <a:picLocks noChangeAspect="1"/>
          </p:cNvPicPr>
          <p:nvPr/>
        </p:nvPicPr>
        <p:blipFill>
          <a:blip r:embed="rId6"/>
          <a:stretch>
            <a:fillRect/>
          </a:stretch>
        </p:blipFill>
        <p:spPr>
          <a:xfrm>
            <a:off x="989420" y="5223617"/>
            <a:ext cx="5474880" cy="1090930"/>
          </a:xfrm>
          <a:prstGeom prst="rect">
            <a:avLst/>
          </a:prstGeom>
        </p:spPr>
      </p:pic>
      <p:sp>
        <p:nvSpPr>
          <p:cNvPr id="12" name="矩形 11">
            <a:extLst>
              <a:ext uri="{FF2B5EF4-FFF2-40B4-BE49-F238E27FC236}">
                <a16:creationId xmlns:a16="http://schemas.microsoft.com/office/drawing/2014/main" id="{1879C167-FE17-40C5-94F1-93DD11ABC733}"/>
              </a:ext>
            </a:extLst>
          </p:cNvPr>
          <p:cNvSpPr/>
          <p:nvPr/>
        </p:nvSpPr>
        <p:spPr>
          <a:xfrm>
            <a:off x="6565527" y="5151429"/>
            <a:ext cx="1284169"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t>已知</a:t>
            </a:r>
            <a:r>
              <a:rPr lang="en-US" altLang="zh-CN" sz="1400" b="1"/>
              <a:t>CSI</a:t>
            </a:r>
            <a:endParaRPr lang="zh-CN" altLang="en-US" sz="1400" b="1" dirty="0"/>
          </a:p>
        </p:txBody>
      </p:sp>
      <p:sp>
        <p:nvSpPr>
          <p:cNvPr id="14" name="箭头: 下 13">
            <a:extLst>
              <a:ext uri="{FF2B5EF4-FFF2-40B4-BE49-F238E27FC236}">
                <a16:creationId xmlns:a16="http://schemas.microsoft.com/office/drawing/2014/main" id="{C7B53182-6910-4A6D-ACE7-B1BDA2930ECB}"/>
              </a:ext>
            </a:extLst>
          </p:cNvPr>
          <p:cNvSpPr/>
          <p:nvPr/>
        </p:nvSpPr>
        <p:spPr>
          <a:xfrm rot="16200000">
            <a:off x="8041472" y="5287644"/>
            <a:ext cx="325124" cy="540368"/>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矩形 14">
            <a:extLst>
              <a:ext uri="{FF2B5EF4-FFF2-40B4-BE49-F238E27FC236}">
                <a16:creationId xmlns:a16="http://schemas.microsoft.com/office/drawing/2014/main" id="{86BD5F15-177E-4B84-9828-32520C4F642A}"/>
              </a:ext>
            </a:extLst>
          </p:cNvPr>
          <p:cNvSpPr/>
          <p:nvPr/>
        </p:nvSpPr>
        <p:spPr>
          <a:xfrm>
            <a:off x="8602613" y="5151429"/>
            <a:ext cx="1338891"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t>信道外推</a:t>
            </a:r>
            <a:endParaRPr lang="zh-CN" altLang="en-US" sz="1400" b="1" dirty="0"/>
          </a:p>
        </p:txBody>
      </p:sp>
      <p:sp>
        <p:nvSpPr>
          <p:cNvPr id="16" name="箭头: 下 15">
            <a:extLst>
              <a:ext uri="{FF2B5EF4-FFF2-40B4-BE49-F238E27FC236}">
                <a16:creationId xmlns:a16="http://schemas.microsoft.com/office/drawing/2014/main" id="{32DFFFB1-35B3-4659-B687-EFFE92AABC33}"/>
              </a:ext>
            </a:extLst>
          </p:cNvPr>
          <p:cNvSpPr/>
          <p:nvPr/>
        </p:nvSpPr>
        <p:spPr>
          <a:xfrm rot="16200000">
            <a:off x="10177521" y="5287643"/>
            <a:ext cx="325124" cy="540368"/>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a:extLst>
              <a:ext uri="{FF2B5EF4-FFF2-40B4-BE49-F238E27FC236}">
                <a16:creationId xmlns:a16="http://schemas.microsoft.com/office/drawing/2014/main" id="{5EE297BE-6C9D-4BD3-AF52-D7FA2DB420F2}"/>
              </a:ext>
            </a:extLst>
          </p:cNvPr>
          <p:cNvSpPr/>
          <p:nvPr/>
        </p:nvSpPr>
        <p:spPr>
          <a:xfrm>
            <a:off x="10607348" y="5151429"/>
            <a:ext cx="1162890"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t>未知</a:t>
            </a:r>
            <a:r>
              <a:rPr lang="en-US" altLang="zh-CN" sz="1400" b="1"/>
              <a:t>CSI</a:t>
            </a:r>
            <a:endParaRPr lang="zh-CN" altLang="en-US" sz="1400" b="1" dirty="0"/>
          </a:p>
        </p:txBody>
      </p:sp>
      <p:sp>
        <p:nvSpPr>
          <p:cNvPr id="18" name="灯片编号占位符 2">
            <a:extLst>
              <a:ext uri="{FF2B5EF4-FFF2-40B4-BE49-F238E27FC236}">
                <a16:creationId xmlns:a16="http://schemas.microsoft.com/office/drawing/2014/main" id="{E9910ECF-2FB5-4DAF-BEE7-8C8EBF23D330}"/>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5</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40916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a:t>研究背景</a:t>
            </a:r>
            <a:endParaRPr lang="zh-CN" altLang="en-US" dirty="0">
              <a:solidFill>
                <a:srgbClr val="92D050"/>
              </a:solidFill>
            </a:endParaRPr>
          </a:p>
        </p:txBody>
      </p:sp>
      <p:sp>
        <p:nvSpPr>
          <p:cNvPr id="2" name="文本框 1"/>
          <p:cNvSpPr txBox="1"/>
          <p:nvPr/>
        </p:nvSpPr>
        <p:spPr>
          <a:xfrm>
            <a:off x="444136" y="1041518"/>
            <a:ext cx="11300189" cy="83099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b="1">
                <a:latin typeface="微软雅黑" panose="020B0503020204020204" pitchFamily="34" charset="-122"/>
                <a:ea typeface="微软雅黑" panose="020B0503020204020204" pitchFamily="34" charset="-122"/>
              </a:rPr>
              <a:t>相比于信道外推技术，近年来提出的</a:t>
            </a:r>
            <a:r>
              <a:rPr lang="zh-CN" altLang="en-US" sz="2400" b="1">
                <a:solidFill>
                  <a:srgbClr val="C00000"/>
                </a:solidFill>
                <a:latin typeface="微软雅黑" panose="020B0503020204020204" pitchFamily="34" charset="-122"/>
                <a:ea typeface="微软雅黑" panose="020B0503020204020204" pitchFamily="34" charset="-122"/>
              </a:rPr>
              <a:t>信道知识地图（</a:t>
            </a:r>
            <a:r>
              <a:rPr lang="en-US" altLang="zh-CN" sz="2400" b="1">
                <a:solidFill>
                  <a:srgbClr val="C00000"/>
                </a:solidFill>
                <a:latin typeface="微软雅黑" panose="020B0503020204020204" pitchFamily="34" charset="-122"/>
                <a:ea typeface="微软雅黑" panose="020B0503020204020204" pitchFamily="34" charset="-122"/>
              </a:rPr>
              <a:t>CKM</a:t>
            </a:r>
            <a:r>
              <a:rPr lang="zh-CN" altLang="en-US" sz="2400" b="1">
                <a:solidFill>
                  <a:srgbClr val="C00000"/>
                </a:solidFill>
                <a:latin typeface="微软雅黑" panose="020B0503020204020204" pitchFamily="34" charset="-122"/>
                <a:ea typeface="微软雅黑" panose="020B0503020204020204" pitchFamily="34" charset="-122"/>
              </a:rPr>
              <a:t>）</a:t>
            </a:r>
            <a:r>
              <a:rPr lang="en-US" altLang="zh-CN" sz="2400" b="1">
                <a:solidFill>
                  <a:srgbClr val="C00000"/>
                </a:solidFill>
                <a:latin typeface="微软雅黑" panose="020B0503020204020204" pitchFamily="34" charset="-122"/>
                <a:ea typeface="微软雅黑" panose="020B0503020204020204" pitchFamily="34" charset="-122"/>
              </a:rPr>
              <a:t>[1]</a:t>
            </a:r>
            <a:r>
              <a:rPr lang="zh-CN" altLang="en-US" sz="2400" b="1">
                <a:solidFill>
                  <a:srgbClr val="C00000"/>
                </a:solidFill>
                <a:latin typeface="微软雅黑" panose="020B0503020204020204" pitchFamily="34" charset="-122"/>
                <a:ea typeface="微软雅黑" panose="020B0503020204020204" pitchFamily="34" charset="-122"/>
              </a:rPr>
              <a:t>结合了特定区域的环境信息</a:t>
            </a:r>
            <a:r>
              <a:rPr lang="zh-CN" altLang="en-US" sz="2400" b="1">
                <a:latin typeface="微软雅黑" panose="020B0503020204020204" pitchFamily="34" charset="-122"/>
                <a:ea typeface="微软雅黑" panose="020B0503020204020204" pitchFamily="34" charset="-122"/>
              </a:rPr>
              <a:t>，针对指定区域的信道外推</a:t>
            </a:r>
            <a:r>
              <a:rPr lang="zh-CN" altLang="en-US" sz="2400" b="1">
                <a:solidFill>
                  <a:srgbClr val="C00000"/>
                </a:solidFill>
                <a:latin typeface="微软雅黑" panose="020B0503020204020204" pitchFamily="34" charset="-122"/>
                <a:ea typeface="微软雅黑" panose="020B0503020204020204" pitchFamily="34" charset="-122"/>
              </a:rPr>
              <a:t>更具优势</a:t>
            </a:r>
          </a:p>
        </p:txBody>
      </p:sp>
      <p:sp>
        <p:nvSpPr>
          <p:cNvPr id="3" name="文本框 2"/>
          <p:cNvSpPr txBox="1"/>
          <p:nvPr/>
        </p:nvSpPr>
        <p:spPr>
          <a:xfrm>
            <a:off x="719590" y="1896862"/>
            <a:ext cx="5374640" cy="17054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以移动节点物理或</a:t>
            </a:r>
            <a:r>
              <a:rPr lang="zh-CN" altLang="en-US" b="1" dirty="0">
                <a:solidFill>
                  <a:srgbClr val="C00000"/>
                </a:solidFill>
                <a:latin typeface="微软雅黑" panose="020B0503020204020204" pitchFamily="34" charset="-122"/>
                <a:ea typeface="微软雅黑" panose="020B0503020204020204" pitchFamily="34" charset="-122"/>
              </a:rPr>
              <a:t>虚拟位置</a:t>
            </a:r>
            <a:r>
              <a:rPr lang="zh-CN" altLang="en-US" b="1" dirty="0">
                <a:latin typeface="微软雅黑" panose="020B0503020204020204" pitchFamily="34" charset="-122"/>
                <a:ea typeface="微软雅黑" panose="020B0503020204020204" pitchFamily="34" charset="-122"/>
              </a:rPr>
              <a:t>为主要索引的数据库</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提前获取特定位置的本地化信道特征</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latin typeface="微软雅黑" panose="020B0503020204020204" pitchFamily="34" charset="-122"/>
                <a:ea typeface="微软雅黑" panose="020B0503020204020204" pitchFamily="34" charset="-122"/>
              </a:rPr>
              <a:t>实现</a:t>
            </a:r>
            <a:r>
              <a:rPr lang="zh-CN" altLang="en-US" b="1" dirty="0">
                <a:latin typeface="微软雅黑" panose="020B0503020204020204" pitchFamily="34" charset="-122"/>
                <a:ea typeface="微软雅黑" panose="020B0503020204020204" pitchFamily="34" charset="-122"/>
              </a:rPr>
              <a:t>信道知识的快速实时</a:t>
            </a:r>
            <a:r>
              <a:rPr lang="zh-CN" altLang="en-US" b="1">
                <a:latin typeface="微软雅黑" panose="020B0503020204020204" pitchFamily="34" charset="-122"/>
                <a:ea typeface="微软雅黑" panose="020B0503020204020204" pitchFamily="34" charset="-122"/>
              </a:rPr>
              <a:t>预测推理</a:t>
            </a:r>
            <a:endParaRPr lang="en-US" altLang="zh-CN" b="1">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a:solidFill>
                  <a:srgbClr val="C00000"/>
                </a:solidFill>
                <a:latin typeface="微软雅黑" panose="020B0503020204020204" pitchFamily="34" charset="-122"/>
                <a:ea typeface="微软雅黑" panose="020B0503020204020204" pitchFamily="34" charset="-122"/>
              </a:rPr>
              <a:t>可融合区域内所有终端的海量历史数据</a:t>
            </a:r>
            <a:endParaRPr lang="en-US" altLang="zh-CN" b="1">
              <a:solidFill>
                <a:srgbClr val="C0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88800" y="-6605600"/>
            <a:ext cx="12192000" cy="6683705"/>
          </a:xfrm>
          <a:prstGeom prst="rect">
            <a:avLst/>
          </a:prstGeom>
        </p:spPr>
      </p:pic>
      <p:sp>
        <p:nvSpPr>
          <p:cNvPr id="20" name="文本框 19"/>
          <p:cNvSpPr txBox="1"/>
          <p:nvPr/>
        </p:nvSpPr>
        <p:spPr>
          <a:xfrm>
            <a:off x="614680" y="6280919"/>
            <a:ext cx="10975340" cy="577081"/>
          </a:xfrm>
          <a:prstGeom prst="rect">
            <a:avLst/>
          </a:prstGeom>
          <a:noFill/>
        </p:spPr>
        <p:txBody>
          <a:bodyPr wrap="square">
            <a:spAutoFit/>
          </a:bodyPr>
          <a:lstStyle/>
          <a:p>
            <a:r>
              <a:rPr lang="en-US" altLang="zh-CN" sz="1050" b="0" i="0" dirty="0">
                <a:solidFill>
                  <a:srgbClr val="222222"/>
                </a:solidFill>
                <a:effectLst/>
                <a:latin typeface="Arial" panose="020B0604020202020204" pitchFamily="34" charset="0"/>
              </a:rPr>
              <a:t>[1]Zeng Y, Xu X. Toward environment-aware 6G communications via channel knowledge map[J]. IEEE Wireless Communications, 2021, 28(3): </a:t>
            </a:r>
            <a:r>
              <a:rPr lang="en-US" altLang="zh-CN" sz="1050" b="0" i="0">
                <a:solidFill>
                  <a:srgbClr val="222222"/>
                </a:solidFill>
                <a:effectLst/>
                <a:latin typeface="Arial" panose="020B0604020202020204" pitchFamily="34" charset="0"/>
              </a:rPr>
              <a:t>84-91.</a:t>
            </a:r>
          </a:p>
          <a:p>
            <a:r>
              <a:rPr lang="en-US" altLang="zh-CN" sz="1050">
                <a:solidFill>
                  <a:srgbClr val="333333"/>
                </a:solidFill>
                <a:latin typeface="HelveticaNeue Regular"/>
              </a:rPr>
              <a:t>[2]</a:t>
            </a:r>
            <a:r>
              <a:rPr lang="en-US" altLang="zh-CN" sz="1050" b="0" i="0">
                <a:solidFill>
                  <a:srgbClr val="333333"/>
                </a:solidFill>
                <a:effectLst/>
                <a:latin typeface="HelveticaNeue Regular"/>
              </a:rPr>
              <a:t>M. Alrabeiah and A. Alkhateeb, "Deep Learning for TDD and FDD Massive MIMO: Mapping Channels in Space and Frequency," </a:t>
            </a:r>
            <a:r>
              <a:rPr lang="en-US" altLang="zh-CN" sz="1050" b="0" i="1">
                <a:solidFill>
                  <a:srgbClr val="333333"/>
                </a:solidFill>
                <a:effectLst/>
                <a:latin typeface="HelveticaNeue Regular"/>
              </a:rPr>
              <a:t>2019 53rd Asilomar Conference on Signals, Systems, and Computers</a:t>
            </a:r>
            <a:r>
              <a:rPr lang="en-US" altLang="zh-CN" sz="1050" b="0" i="0">
                <a:solidFill>
                  <a:srgbClr val="333333"/>
                </a:solidFill>
                <a:effectLst/>
                <a:latin typeface="HelveticaNeue Regular"/>
              </a:rPr>
              <a:t>, Pacific Grove, CA, USA, 2019, pp. 1465-1470, doi: 10.1109/IEEECONF44664.2019.9048929.</a:t>
            </a:r>
            <a:endParaRPr lang="zh-CN" altLang="en-US" sz="1050" dirty="0"/>
          </a:p>
        </p:txBody>
      </p:sp>
      <p:sp>
        <p:nvSpPr>
          <p:cNvPr id="10" name="矩形 9"/>
          <p:cNvSpPr/>
          <p:nvPr/>
        </p:nvSpPr>
        <p:spPr>
          <a:xfrm>
            <a:off x="5666430" y="2773140"/>
            <a:ext cx="1284169"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rPr>
              <a:t>节点虚拟位置</a:t>
            </a:r>
            <a:endParaRPr lang="en-US" altLang="zh-CN" sz="1400" b="1">
              <a:solidFill>
                <a:srgbClr val="C00000"/>
              </a:solidFill>
            </a:endParaRPr>
          </a:p>
          <a:p>
            <a:pPr algn="ctr"/>
            <a:r>
              <a:rPr lang="zh-CN" altLang="en-US" sz="1400" b="1"/>
              <a:t>（已知</a:t>
            </a:r>
            <a:r>
              <a:rPr lang="en-US" altLang="zh-CN" sz="1400" b="1"/>
              <a:t>CSI</a:t>
            </a:r>
            <a:r>
              <a:rPr lang="zh-CN" altLang="en-US" sz="1400" b="1"/>
              <a:t>）</a:t>
            </a:r>
            <a:endParaRPr lang="zh-CN" altLang="en-US" sz="1400" b="1" dirty="0"/>
          </a:p>
        </p:txBody>
      </p:sp>
      <p:sp>
        <p:nvSpPr>
          <p:cNvPr id="12" name="箭头: 下 11"/>
          <p:cNvSpPr/>
          <p:nvPr/>
        </p:nvSpPr>
        <p:spPr>
          <a:xfrm rot="16200000">
            <a:off x="7142375" y="2909355"/>
            <a:ext cx="325124" cy="540368"/>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p:cNvSpPr/>
          <p:nvPr/>
        </p:nvSpPr>
        <p:spPr>
          <a:xfrm>
            <a:off x="7703516" y="2773140"/>
            <a:ext cx="1338891"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rgbClr val="C00000"/>
                </a:solidFill>
              </a:rPr>
              <a:t>CKM</a:t>
            </a:r>
          </a:p>
          <a:p>
            <a:pPr algn="ctr"/>
            <a:r>
              <a:rPr lang="en-US" altLang="zh-CN" sz="1400" b="1"/>
              <a:t>(</a:t>
            </a:r>
            <a:r>
              <a:rPr lang="zh-CN" altLang="en-US" sz="1400" b="1"/>
              <a:t>信道外推</a:t>
            </a:r>
            <a:r>
              <a:rPr lang="en-US" altLang="zh-CN" sz="1400" b="1"/>
              <a:t>)</a:t>
            </a:r>
            <a:endParaRPr lang="zh-CN" altLang="en-US" sz="1400" b="1" dirty="0"/>
          </a:p>
        </p:txBody>
      </p:sp>
      <p:sp>
        <p:nvSpPr>
          <p:cNvPr id="31" name="箭头: 下 30"/>
          <p:cNvSpPr/>
          <p:nvPr/>
        </p:nvSpPr>
        <p:spPr>
          <a:xfrm rot="16200000">
            <a:off x="9278424" y="2909354"/>
            <a:ext cx="325124" cy="540368"/>
          </a:xfrm>
          <a:prstGeom prst="down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矩形 31"/>
          <p:cNvSpPr/>
          <p:nvPr/>
        </p:nvSpPr>
        <p:spPr>
          <a:xfrm>
            <a:off x="9708251" y="2773140"/>
            <a:ext cx="1162890" cy="812798"/>
          </a:xfrm>
          <a:prstGeom prst="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rgbClr val="C00000"/>
                </a:solidFill>
              </a:rPr>
              <a:t>信道知识</a:t>
            </a:r>
            <a:r>
              <a:rPr lang="zh-CN" altLang="en-US" sz="1400" b="1"/>
              <a:t>（未知</a:t>
            </a:r>
            <a:r>
              <a:rPr lang="en-US" altLang="zh-CN" sz="1400" b="1"/>
              <a:t>CSI</a:t>
            </a:r>
            <a:r>
              <a:rPr lang="zh-CN" altLang="en-US" sz="1400" b="1"/>
              <a:t>）</a:t>
            </a:r>
            <a:endParaRPr lang="zh-CN" altLang="en-US" sz="1400" b="1" dirty="0"/>
          </a:p>
        </p:txBody>
      </p:sp>
      <p:cxnSp>
        <p:nvCxnSpPr>
          <p:cNvPr id="6" name="直接连接符 5">
            <a:extLst>
              <a:ext uri="{FF2B5EF4-FFF2-40B4-BE49-F238E27FC236}">
                <a16:creationId xmlns:a16="http://schemas.microsoft.com/office/drawing/2014/main" id="{14E79642-2AF5-471B-9AF9-725BB916DD58}"/>
              </a:ext>
            </a:extLst>
          </p:cNvPr>
          <p:cNvCxnSpPr>
            <a:cxnSpLocks/>
          </p:cNvCxnSpPr>
          <p:nvPr/>
        </p:nvCxnSpPr>
        <p:spPr>
          <a:xfrm flipV="1">
            <a:off x="4931337" y="2499079"/>
            <a:ext cx="0" cy="763122"/>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ECA4FB18-8E2B-4676-BF70-D15A51735E2B}"/>
              </a:ext>
            </a:extLst>
          </p:cNvPr>
          <p:cNvCxnSpPr>
            <a:cxnSpLocks/>
          </p:cNvCxnSpPr>
          <p:nvPr/>
        </p:nvCxnSpPr>
        <p:spPr>
          <a:xfrm flipH="1">
            <a:off x="4931337" y="2492263"/>
            <a:ext cx="3441624" cy="6816"/>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EDBCC0F9-DE7C-4293-94DF-CD0319691582}"/>
              </a:ext>
            </a:extLst>
          </p:cNvPr>
          <p:cNvCxnSpPr>
            <a:cxnSpLocks/>
          </p:cNvCxnSpPr>
          <p:nvPr/>
        </p:nvCxnSpPr>
        <p:spPr>
          <a:xfrm>
            <a:off x="8368198" y="2487500"/>
            <a:ext cx="0" cy="501762"/>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33" name="文本框 32">
            <a:extLst>
              <a:ext uri="{FF2B5EF4-FFF2-40B4-BE49-F238E27FC236}">
                <a16:creationId xmlns:a16="http://schemas.microsoft.com/office/drawing/2014/main" id="{9D7F9F0E-3A32-4F14-8E42-22E420C40C0B}"/>
              </a:ext>
            </a:extLst>
          </p:cNvPr>
          <p:cNvSpPr txBox="1"/>
          <p:nvPr/>
        </p:nvSpPr>
        <p:spPr>
          <a:xfrm>
            <a:off x="7187354" y="2113128"/>
            <a:ext cx="1459615" cy="369332"/>
          </a:xfrm>
          <a:prstGeom prst="rect">
            <a:avLst/>
          </a:prstGeom>
          <a:noFill/>
        </p:spPr>
        <p:txBody>
          <a:bodyPr wrap="square" rtlCol="0">
            <a:spAutoFit/>
          </a:bodyPr>
          <a:lstStyle/>
          <a:p>
            <a:r>
              <a:rPr lang="zh-CN" altLang="en-US" b="1">
                <a:solidFill>
                  <a:srgbClr val="C00000"/>
                </a:solidFill>
                <a:latin typeface="微软雅黑" panose="020B0503020204020204" pitchFamily="34" charset="-122"/>
                <a:ea typeface="微软雅黑" panose="020B0503020204020204" pitchFamily="34" charset="-122"/>
              </a:rPr>
              <a:t>环境信息</a:t>
            </a:r>
          </a:p>
        </p:txBody>
      </p:sp>
      <p:pic>
        <p:nvPicPr>
          <p:cNvPr id="43" name="图片 42">
            <a:extLst>
              <a:ext uri="{FF2B5EF4-FFF2-40B4-BE49-F238E27FC236}">
                <a16:creationId xmlns:a16="http://schemas.microsoft.com/office/drawing/2014/main" id="{C68E6970-ED1E-495E-8A79-AC0E1555925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28094" y="3602265"/>
            <a:ext cx="3241429" cy="2777691"/>
          </a:xfrm>
          <a:prstGeom prst="rect">
            <a:avLst/>
          </a:prstGeom>
        </p:spPr>
      </p:pic>
      <p:pic>
        <p:nvPicPr>
          <p:cNvPr id="44" name="图片 43">
            <a:extLst>
              <a:ext uri="{FF2B5EF4-FFF2-40B4-BE49-F238E27FC236}">
                <a16:creationId xmlns:a16="http://schemas.microsoft.com/office/drawing/2014/main" id="{AABCFF0D-D3B0-4389-B3BA-EFB0B662F8D6}"/>
              </a:ext>
            </a:extLst>
          </p:cNvPr>
          <p:cNvPicPr>
            <a:picLocks noChangeAspect="1"/>
          </p:cNvPicPr>
          <p:nvPr/>
        </p:nvPicPr>
        <p:blipFill>
          <a:blip r:embed="rId6"/>
          <a:stretch>
            <a:fillRect/>
          </a:stretch>
        </p:blipFill>
        <p:spPr>
          <a:xfrm>
            <a:off x="5285355" y="3836620"/>
            <a:ext cx="4039164" cy="1000265"/>
          </a:xfrm>
          <a:prstGeom prst="rect">
            <a:avLst/>
          </a:prstGeom>
        </p:spPr>
      </p:pic>
      <p:graphicFrame>
        <p:nvGraphicFramePr>
          <p:cNvPr id="49" name="对象 48">
            <a:extLst>
              <a:ext uri="{FF2B5EF4-FFF2-40B4-BE49-F238E27FC236}">
                <a16:creationId xmlns:a16="http://schemas.microsoft.com/office/drawing/2014/main" id="{799C0E28-649A-426D-B4A0-9A827B68308D}"/>
              </a:ext>
            </a:extLst>
          </p:cNvPr>
          <p:cNvGraphicFramePr>
            <a:graphicFrameLocks noChangeAspect="1"/>
          </p:cNvGraphicFramePr>
          <p:nvPr>
            <p:extLst>
              <p:ext uri="{D42A27DB-BD31-4B8C-83A1-F6EECF244321}">
                <p14:modId xmlns:p14="http://schemas.microsoft.com/office/powerpoint/2010/main" val="4064009512"/>
              </p:ext>
            </p:extLst>
          </p:nvPr>
        </p:nvGraphicFramePr>
        <p:xfrm>
          <a:off x="4516470" y="4754008"/>
          <a:ext cx="833707" cy="375168"/>
        </p:xfrm>
        <a:graphic>
          <a:graphicData uri="http://schemas.openxmlformats.org/presentationml/2006/ole">
            <mc:AlternateContent xmlns:mc="http://schemas.openxmlformats.org/markup-compatibility/2006">
              <mc:Choice xmlns:v="urn:schemas-microsoft-com:vml" Requires="v">
                <p:oleObj spid="_x0000_s1111" name="Equation" r:id="rId7" imgW="507960" imgH="228600" progId="Equation.DSMT4">
                  <p:embed/>
                </p:oleObj>
              </mc:Choice>
              <mc:Fallback>
                <p:oleObj name="Equation" r:id="rId7" imgW="507960" imgH="228600" progId="Equation.DSMT4">
                  <p:embed/>
                  <p:pic>
                    <p:nvPicPr>
                      <p:cNvPr id="0" name=""/>
                      <p:cNvPicPr/>
                      <p:nvPr/>
                    </p:nvPicPr>
                    <p:blipFill>
                      <a:blip r:embed="rId8"/>
                      <a:stretch>
                        <a:fillRect/>
                      </a:stretch>
                    </p:blipFill>
                    <p:spPr>
                      <a:xfrm>
                        <a:off x="4516470" y="4754008"/>
                        <a:ext cx="833707" cy="37516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C6B06262-16E5-47DB-8E62-B557441B7EA1}"/>
                  </a:ext>
                </a:extLst>
              </p:cNvPr>
              <p:cNvSpPr txBox="1"/>
              <p:nvPr/>
            </p:nvSpPr>
            <p:spPr>
              <a:xfrm>
                <a:off x="5221335" y="4780107"/>
                <a:ext cx="6245079" cy="369332"/>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是关于</a:t>
                </a:r>
                <a:r>
                  <a:rPr lang="zh-CN" altLang="en-US" b="0" i="0">
                    <a:effectLst/>
                    <a:latin typeface="微软雅黑" panose="020B0503020204020204" pitchFamily="34" charset="-122"/>
                    <a:ea typeface="微软雅黑" panose="020B0503020204020204" pitchFamily="34" charset="-122"/>
                  </a:rPr>
                  <a:t>是</a:t>
                </a:r>
                <a:r>
                  <a:rPr lang="zh-CN" altLang="en-US" b="1" i="0">
                    <a:effectLst/>
                    <a:latin typeface="微软雅黑" panose="020B0503020204020204" pitchFamily="34" charset="-122"/>
                    <a:ea typeface="微软雅黑" panose="020B0503020204020204" pitchFamily="34" charset="-122"/>
                  </a:rPr>
                  <a:t>环境几何</a:t>
                </a:r>
                <a:r>
                  <a:rPr lang="zh-CN" altLang="en-US" b="0" i="0">
                    <a:effectLst/>
                    <a:latin typeface="微软雅黑" panose="020B0503020204020204" pitchFamily="34" charset="-122"/>
                    <a:ea typeface="微软雅黑" panose="020B0503020204020204" pitchFamily="34" charset="-122"/>
                  </a:rPr>
                  <a:t>，</a:t>
                </a:r>
                <a:r>
                  <a:rPr lang="zh-CN" altLang="en-US" b="1" i="0">
                    <a:effectLst/>
                    <a:latin typeface="微软雅黑" panose="020B0503020204020204" pitchFamily="34" charset="-122"/>
                    <a:ea typeface="微软雅黑" panose="020B0503020204020204" pitchFamily="34" charset="-122"/>
                  </a:rPr>
                  <a:t>散射材料</a:t>
                </a:r>
                <a:r>
                  <a:rPr lang="zh-CN" altLang="en-US" b="0" i="0">
                    <a:effectLst/>
                    <a:latin typeface="微软雅黑" panose="020B0503020204020204" pitchFamily="34" charset="-122"/>
                    <a:ea typeface="微软雅黑" panose="020B0503020204020204" pitchFamily="34" charset="-122"/>
                  </a:rPr>
                  <a:t>，</a:t>
                </a:r>
                <a:r>
                  <a:rPr lang="zh-CN" altLang="en-US" b="1" i="0">
                    <a:effectLst/>
                    <a:latin typeface="微软雅黑" panose="020B0503020204020204" pitchFamily="34" charset="-122"/>
                    <a:ea typeface="微软雅黑" panose="020B0503020204020204" pitchFamily="34" charset="-122"/>
                  </a:rPr>
                  <a:t>频率</a:t>
                </a:r>
                <a14:m>
                  <m:oMath xmlns:m="http://schemas.openxmlformats.org/officeDocument/2006/math">
                    <m:sSub>
                      <m:sSubPr>
                        <m:ctrlPr>
                          <a:rPr lang="en-US" altLang="zh-CN" b="1" i="1" smtClean="0">
                            <a:effectLst/>
                            <a:latin typeface="Cambria Math" panose="02040503050406030204" pitchFamily="18" charset="0"/>
                            <a:ea typeface="微软雅黑" panose="020B0503020204020204" pitchFamily="34" charset="-122"/>
                          </a:rPr>
                        </m:ctrlPr>
                      </m:sSubPr>
                      <m:e>
                        <m:r>
                          <a:rPr lang="en-US" altLang="zh-CN" b="1" i="1" smtClean="0">
                            <a:effectLst/>
                            <a:latin typeface="Cambria Math" panose="02040503050406030204" pitchFamily="18" charset="0"/>
                            <a:ea typeface="微软雅黑" panose="020B0503020204020204" pitchFamily="34" charset="-122"/>
                          </a:rPr>
                          <m:t>𝒇</m:t>
                        </m:r>
                      </m:e>
                      <m:sub>
                        <m:r>
                          <a:rPr lang="en-US" altLang="zh-CN" b="1" i="1" smtClean="0">
                            <a:effectLst/>
                            <a:latin typeface="Cambria Math" panose="02040503050406030204" pitchFamily="18" charset="0"/>
                            <a:ea typeface="微软雅黑" panose="020B0503020204020204" pitchFamily="34" charset="-122"/>
                          </a:rPr>
                          <m:t>𝟏</m:t>
                        </m:r>
                      </m:sub>
                    </m:sSub>
                  </m:oMath>
                </a14:m>
                <a:r>
                  <a:rPr lang="en-US" altLang="zh-CN" b="0" i="0">
                    <a:effectLst/>
                    <a:latin typeface="微软雅黑" panose="020B0503020204020204" pitchFamily="34" charset="-122"/>
                    <a:ea typeface="微软雅黑" panose="020B0503020204020204" pitchFamily="34" charset="-122"/>
                  </a:rPr>
                  <a:t>, </a:t>
                </a:r>
                <a:r>
                  <a:rPr lang="zh-CN" altLang="en-US" b="1">
                    <a:latin typeface="微软雅黑" panose="020B0503020204020204" pitchFamily="34" charset="-122"/>
                    <a:ea typeface="微软雅黑" panose="020B0503020204020204" pitchFamily="34" charset="-122"/>
                  </a:rPr>
                  <a:t>用户位置</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1" i="1" smtClean="0">
                            <a:latin typeface="Cambria Math" panose="02040503050406030204" pitchFamily="18" charset="0"/>
                            <a:ea typeface="微软雅黑" panose="020B0503020204020204" pitchFamily="34" charset="-122"/>
                          </a:rPr>
                          <m:t>𝒖</m:t>
                        </m:r>
                      </m:sub>
                    </m:sSub>
                  </m:oMath>
                </a14:m>
                <a:r>
                  <a:rPr lang="zh-CN" altLang="en-US">
                    <a:latin typeface="微软雅黑" panose="020B0503020204020204" pitchFamily="34" charset="-122"/>
                    <a:ea typeface="微软雅黑" panose="020B0503020204020204" pitchFamily="34" charset="-122"/>
                  </a:rPr>
                  <a:t>的函数</a:t>
                </a:r>
              </a:p>
            </p:txBody>
          </p:sp>
        </mc:Choice>
        <mc:Fallback xmlns="">
          <p:sp>
            <p:nvSpPr>
              <p:cNvPr id="50" name="文本框 49">
                <a:extLst>
                  <a:ext uri="{FF2B5EF4-FFF2-40B4-BE49-F238E27FC236}">
                    <a16:creationId xmlns:a16="http://schemas.microsoft.com/office/drawing/2014/main" id="{C6B06262-16E5-47DB-8E62-B557441B7EA1}"/>
                  </a:ext>
                </a:extLst>
              </p:cNvPr>
              <p:cNvSpPr txBox="1">
                <a:spLocks noRot="1" noChangeAspect="1" noMove="1" noResize="1" noEditPoints="1" noAdjustHandles="1" noChangeArrowheads="1" noChangeShapeType="1" noTextEdit="1"/>
              </p:cNvSpPr>
              <p:nvPr/>
            </p:nvSpPr>
            <p:spPr>
              <a:xfrm>
                <a:off x="5221335" y="4780107"/>
                <a:ext cx="6245079" cy="369332"/>
              </a:xfrm>
              <a:prstGeom prst="rect">
                <a:avLst/>
              </a:prstGeom>
              <a:blipFill>
                <a:blip r:embed="rId9"/>
                <a:stretch>
                  <a:fillRect l="-879"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7B6248C-7FC5-4DB1-9483-5BD2332C33DD}"/>
                  </a:ext>
                </a:extLst>
              </p:cNvPr>
              <p:cNvSpPr txBox="1"/>
              <p:nvPr/>
            </p:nvSpPr>
            <p:spPr>
              <a:xfrm>
                <a:off x="4504193" y="5087723"/>
                <a:ext cx="6727551" cy="664926"/>
              </a:xfrm>
              <a:prstGeom prst="rect">
                <a:avLst/>
              </a:prstGeom>
              <a:noFill/>
            </p:spPr>
            <p:txBody>
              <a:bodyPr wrap="square">
                <a:spAutoFit/>
              </a:bodyPr>
              <a:lstStyle/>
              <a:p>
                <a:r>
                  <a:rPr lang="zh-CN" altLang="en-US">
                    <a:latin typeface="微软雅黑" panose="020B0503020204020204" pitchFamily="34" charset="-122"/>
                    <a:ea typeface="微软雅黑" panose="020B0503020204020204" pitchFamily="34" charset="-122"/>
                  </a:rPr>
                  <a:t>对于给定的静态通信环境（包括几何，材料，天线位置等），</a:t>
                </a:r>
                <a:r>
                  <a:rPr lang="zh-CN" altLang="en-US" b="1">
                    <a:latin typeface="微软雅黑" panose="020B0503020204020204" pitchFamily="34" charset="-122"/>
                    <a:ea typeface="微软雅黑" panose="020B0503020204020204" pitchFamily="34" charset="-122"/>
                  </a:rPr>
                  <a:t>存在从每个位于</a:t>
                </a:r>
                <a14:m>
                  <m:oMath xmlns:m="http://schemas.openxmlformats.org/officeDocument/2006/math">
                    <m:sSub>
                      <m:sSubPr>
                        <m:ctrlPr>
                          <a:rPr lang="en-US" altLang="zh-CN" sz="1800" b="1" i="1" kern="1200" smtClean="0">
                            <a:solidFill>
                              <a:srgbClr val="000000"/>
                            </a:solidFill>
                            <a:effectLst/>
                            <a:latin typeface="Cambria Math" panose="02040503050406030204" pitchFamily="18" charset="0"/>
                            <a:ea typeface="微软雅黑" panose="020B0503020204020204" pitchFamily="34" charset="-122"/>
                          </a:rPr>
                        </m:ctrlPr>
                      </m:sSubPr>
                      <m:e>
                        <m:r>
                          <a:rPr lang="en-US" altLang="zh-CN" sz="1800" b="1" i="1" kern="1200">
                            <a:solidFill>
                              <a:srgbClr val="000000"/>
                            </a:solidFill>
                            <a:effectLst/>
                            <a:latin typeface="Cambria Math" panose="02040503050406030204" pitchFamily="18" charset="0"/>
                            <a:ea typeface="微软雅黑" panose="020B0503020204020204" pitchFamily="34" charset="-122"/>
                          </a:rPr>
                          <m:t>𝒙</m:t>
                        </m:r>
                      </m:e>
                      <m:sub>
                        <m:r>
                          <a:rPr lang="en-US" altLang="zh-CN" sz="1800" b="1" i="1" kern="1200">
                            <a:solidFill>
                              <a:srgbClr val="000000"/>
                            </a:solidFill>
                            <a:effectLst/>
                            <a:latin typeface="Cambria Math" panose="02040503050406030204" pitchFamily="18" charset="0"/>
                            <a:ea typeface="微软雅黑" panose="020B0503020204020204" pitchFamily="34" charset="-122"/>
                          </a:rPr>
                          <m:t>𝒖</m:t>
                        </m:r>
                      </m:sub>
                    </m:sSub>
                  </m:oMath>
                </a14:m>
                <a:r>
                  <a:rPr lang="zh-CN" altLang="en-US" b="1">
                    <a:latin typeface="微软雅黑" panose="020B0503020204020204" pitchFamily="34" charset="-122"/>
                    <a:ea typeface="微软雅黑" panose="020B0503020204020204" pitchFamily="34" charset="-122"/>
                  </a:rPr>
                  <a:t>的天线元素的信道</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𝒉</m:t>
                        </m:r>
                      </m:e>
                      <m:sub>
                        <m:r>
                          <a:rPr lang="en-US" altLang="zh-CN" b="1" i="1" smtClean="0">
                            <a:latin typeface="Cambria Math" panose="02040503050406030204" pitchFamily="18" charset="0"/>
                            <a:ea typeface="微软雅黑" panose="020B0503020204020204" pitchFamily="34" charset="-122"/>
                          </a:rPr>
                          <m:t>𝒖</m:t>
                        </m:r>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𝒎</m:t>
                        </m:r>
                      </m:sub>
                    </m:sSub>
                    <m:r>
                      <a:rPr lang="en-US" altLang="zh-CN" b="1" i="1" smtClean="0">
                        <a:latin typeface="Cambria Math" panose="02040503050406030204" pitchFamily="18" charset="0"/>
                        <a:ea typeface="微软雅黑" panose="020B0503020204020204" pitchFamily="34" charset="-122"/>
                      </a:rPr>
                      <m:t>(</m:t>
                    </m:r>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𝒇</m:t>
                        </m:r>
                      </m:e>
                      <m:sub>
                        <m:r>
                          <a:rPr lang="en-US" altLang="zh-CN" b="1" i="1" smtClean="0">
                            <a:latin typeface="Cambria Math" panose="02040503050406030204" pitchFamily="18" charset="0"/>
                            <a:ea typeface="微软雅黑" panose="020B0503020204020204" pitchFamily="34" charset="-122"/>
                          </a:rPr>
                          <m:t>𝟏</m:t>
                        </m:r>
                      </m:sub>
                    </m:sSub>
                    <m:r>
                      <a:rPr lang="en-US" altLang="zh-CN" b="1" i="1" smtClean="0">
                        <a:latin typeface="Cambria Math" panose="02040503050406030204" pitchFamily="18" charset="0"/>
                        <a:ea typeface="微软雅黑" panose="020B0503020204020204" pitchFamily="34" charset="-122"/>
                      </a:rPr>
                      <m:t>)</m:t>
                    </m:r>
                    <m:r>
                      <a:rPr lang="zh-CN" altLang="en-US" b="1" i="1">
                        <a:latin typeface="Cambria Math" panose="02040503050406030204" pitchFamily="18" charset="0"/>
                        <a:ea typeface="微软雅黑" panose="020B0503020204020204" pitchFamily="34" charset="-122"/>
                      </a:rPr>
                      <m:t>到</m:t>
                    </m:r>
                  </m:oMath>
                </a14:m>
                <a:r>
                  <a:rPr lang="zh-CN" altLang="en-US" b="1">
                    <a:latin typeface="微软雅黑" panose="020B0503020204020204" pitchFamily="34" charset="-122"/>
                    <a:ea typeface="微软雅黑" panose="020B0503020204020204" pitchFamily="34" charset="-122"/>
                  </a:rPr>
                  <a:t>位置</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𝒖</m:t>
                        </m:r>
                      </m:sub>
                    </m:sSub>
                  </m:oMath>
                </a14:m>
                <a:r>
                  <a:rPr lang="zh-CN" altLang="en-US" b="1">
                    <a:latin typeface="微软雅黑" panose="020B0503020204020204" pitchFamily="34" charset="-122"/>
                    <a:ea typeface="微软雅黑" panose="020B0503020204020204" pitchFamily="34" charset="-122"/>
                  </a:rPr>
                  <a:t>的映射</a:t>
                </a:r>
                <a:endParaRPr lang="zh-CN" altLang="en-US" b="1"/>
              </a:p>
            </p:txBody>
          </p:sp>
        </mc:Choice>
        <mc:Fallback xmlns="">
          <p:sp>
            <p:nvSpPr>
              <p:cNvPr id="65" name="文本框 64">
                <a:extLst>
                  <a:ext uri="{FF2B5EF4-FFF2-40B4-BE49-F238E27FC236}">
                    <a16:creationId xmlns:a16="http://schemas.microsoft.com/office/drawing/2014/main" id="{77B6248C-7FC5-4DB1-9483-5BD2332C33DD}"/>
                  </a:ext>
                </a:extLst>
              </p:cNvPr>
              <p:cNvSpPr txBox="1">
                <a:spLocks noRot="1" noChangeAspect="1" noMove="1" noResize="1" noEditPoints="1" noAdjustHandles="1" noChangeArrowheads="1" noChangeShapeType="1" noTextEdit="1"/>
              </p:cNvSpPr>
              <p:nvPr/>
            </p:nvSpPr>
            <p:spPr>
              <a:xfrm>
                <a:off x="4504193" y="5087723"/>
                <a:ext cx="6727551" cy="664926"/>
              </a:xfrm>
              <a:prstGeom prst="rect">
                <a:avLst/>
              </a:prstGeom>
              <a:blipFill>
                <a:blip r:embed="rId10"/>
                <a:stretch>
                  <a:fillRect l="-816" t="-5505" b="-11927"/>
                </a:stretch>
              </a:blipFill>
            </p:spPr>
            <p:txBody>
              <a:bodyPr/>
              <a:lstStyle/>
              <a:p>
                <a:r>
                  <a:rPr lang="zh-CN" altLang="en-US">
                    <a:noFill/>
                  </a:rPr>
                  <a:t> </a:t>
                </a:r>
              </a:p>
            </p:txBody>
          </p:sp>
        </mc:Fallback>
      </mc:AlternateContent>
      <p:sp>
        <p:nvSpPr>
          <p:cNvPr id="22" name="灯片编号占位符 2">
            <a:extLst>
              <a:ext uri="{FF2B5EF4-FFF2-40B4-BE49-F238E27FC236}">
                <a16:creationId xmlns:a16="http://schemas.microsoft.com/office/drawing/2014/main" id="{EAEEF8E0-0FC0-4641-9370-065E37E9DC0B}"/>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6</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9" y="1606860"/>
            <a:ext cx="7242512" cy="4173438"/>
            <a:chOff x="-2765213" y="2403971"/>
            <a:chExt cx="7242512" cy="4173438"/>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solidFill>
                <a:srgbClr val="FFFFFF"/>
              </a:solid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研究背景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sz="30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4685429" cy="553998"/>
              <a:chOff x="-2765213" y="3690879"/>
              <a:chExt cx="4685429"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977619"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3000" b="1">
                    <a:solidFill>
                      <a:schemeClr val="accent1">
                        <a:lumMod val="50000"/>
                      </a:schemeClr>
                    </a:solidFill>
                    <a:latin typeface="微软雅黑" panose="020B0503020204020204" pitchFamily="34" charset="-122"/>
                    <a:ea typeface="微软雅黑" panose="020B0503020204020204" pitchFamily="34" charset="-122"/>
                  </a:rPr>
                  <a:t>CKM</a:t>
                </a:r>
                <a:r>
                  <a:rPr lang="zh-CN" altLang="en-US" sz="3000" b="1">
                    <a:solidFill>
                      <a:schemeClr val="accent1">
                        <a:lumMod val="50000"/>
                      </a:schemeClr>
                    </a:solidFill>
                    <a:latin typeface="微软雅黑" panose="020B0503020204020204" pitchFamily="34" charset="-122"/>
                    <a:ea typeface="微软雅黑" panose="020B0503020204020204" pitchFamily="34" charset="-122"/>
                  </a:rPr>
                  <a:t>的信道估计</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7242512" cy="553998"/>
              <a:chOff x="-2765213" y="4334333"/>
              <a:chExt cx="7242512"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6534702"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基于场景表示网络的</a:t>
                </a:r>
                <a:r>
                  <a:rPr lang="en-US" altLang="zh-CN" sz="3000" b="1">
                    <a:solidFill>
                      <a:schemeClr val="accent1">
                        <a:lumMod val="50000"/>
                      </a:schemeClr>
                    </a:solidFill>
                    <a:latin typeface="微软雅黑" panose="020B0503020204020204" pitchFamily="34" charset="-122"/>
                    <a:ea typeface="微软雅黑" panose="020B0503020204020204" pitchFamily="34" charset="-122"/>
                  </a:rPr>
                  <a:t>CKM</a:t>
                </a:r>
                <a:r>
                  <a:rPr lang="zh-CN" altLang="en-US" sz="3000" b="1">
                    <a:solidFill>
                      <a:schemeClr val="accent1">
                        <a:lumMod val="50000"/>
                      </a:schemeClr>
                    </a:solidFill>
                    <a:latin typeface="微软雅黑" panose="020B0503020204020204" pitchFamily="34" charset="-122"/>
                    <a:ea typeface="微软雅黑" panose="020B0503020204020204" pitchFamily="34" charset="-122"/>
                  </a:rPr>
                  <a:t>构建</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2765213" y="5299523"/>
              <a:ext cx="4407743" cy="1277886"/>
              <a:chOff x="-2765213" y="4977787"/>
              <a:chExt cx="4407743" cy="1277886"/>
            </a:xfrm>
          </p:grpSpPr>
          <p:sp>
            <p:nvSpPr>
              <p:cNvPr id="27" name="菱形 26"/>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57403" y="4977787"/>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仿真实验</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菱形 19"/>
              <p:cNvSpPr/>
              <p:nvPr/>
            </p:nvSpPr>
            <p:spPr>
              <a:xfrm>
                <a:off x="-2765213" y="572128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6</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057403" y="5701675"/>
                <a:ext cx="3699933" cy="553998"/>
              </a:xfrm>
              <a:prstGeom prst="rect">
                <a:avLst/>
              </a:prstGeom>
              <a:noFill/>
            </p:spPr>
            <p:txBody>
              <a:bodyPr wrap="square" rtlCol="0">
                <a:spAutoFit/>
              </a:bodyPr>
              <a:lstStyle/>
              <a:p>
                <a:r>
                  <a:rPr lang="zh-CN" altLang="en-US" sz="3000" b="1">
                    <a:solidFill>
                      <a:schemeClr val="accent1">
                        <a:lumMod val="50000"/>
                      </a:schemeClr>
                    </a:solidFill>
                    <a:latin typeface="微软雅黑" panose="020B0503020204020204" pitchFamily="34" charset="-122"/>
                    <a:ea typeface="微软雅黑" panose="020B0503020204020204" pitchFamily="34" charset="-122"/>
                  </a:rPr>
                  <a:t>总结</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
        <p:nvSpPr>
          <p:cNvPr id="38" name="灯片编号占位符 2">
            <a:extLst>
              <a:ext uri="{FF2B5EF4-FFF2-40B4-BE49-F238E27FC236}">
                <a16:creationId xmlns:a16="http://schemas.microsoft.com/office/drawing/2014/main" id="{AFA29BF1-8B96-49B3-AC5C-9EF77B2745E7}"/>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7</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221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矩形 238">
            <a:extLst>
              <a:ext uri="{FF2B5EF4-FFF2-40B4-BE49-F238E27FC236}">
                <a16:creationId xmlns:a16="http://schemas.microsoft.com/office/drawing/2014/main" id="{406A9F30-EA1E-4E5A-9B37-B91CC62434F5}"/>
              </a:ext>
            </a:extLst>
          </p:cNvPr>
          <p:cNvSpPr/>
          <p:nvPr/>
        </p:nvSpPr>
        <p:spPr>
          <a:xfrm>
            <a:off x="519640" y="3685906"/>
            <a:ext cx="10801118" cy="236745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title"/>
          </p:nvPr>
        </p:nvSpPr>
        <p:spPr>
          <a:xfrm>
            <a:off x="614679" y="203200"/>
            <a:ext cx="6449667" cy="730249"/>
          </a:xfrm>
        </p:spPr>
        <p:txBody>
          <a:bodyPr>
            <a:normAutofit/>
          </a:bodyPr>
          <a:lstStyle/>
          <a:p>
            <a:r>
              <a:rPr lang="zh-CN" altLang="en-US" sz="36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dirty="0">
              <a:solidFill>
                <a:srgbClr val="203864"/>
              </a:solidFill>
            </a:endParaRPr>
          </a:p>
        </p:txBody>
      </p:sp>
      <p:pic>
        <p:nvPicPr>
          <p:cNvPr id="4" name="图片 3"/>
          <p:cNvPicPr>
            <a:picLocks noChangeAspect="1"/>
          </p:cNvPicPr>
          <p:nvPr/>
        </p:nvPicPr>
        <p:blipFill>
          <a:blip r:embed="rId4"/>
          <a:stretch>
            <a:fillRect/>
          </a:stretch>
        </p:blipFill>
        <p:spPr>
          <a:xfrm>
            <a:off x="-88800" y="-7451562"/>
            <a:ext cx="12192000" cy="6598469"/>
          </a:xfrm>
          <a:prstGeom prst="rect">
            <a:avLst/>
          </a:prstGeom>
        </p:spPr>
      </p:pic>
      <p:pic>
        <p:nvPicPr>
          <p:cNvPr id="26" name="图片 25">
            <a:extLst>
              <a:ext uri="{FF2B5EF4-FFF2-40B4-BE49-F238E27FC236}">
                <a16:creationId xmlns:a16="http://schemas.microsoft.com/office/drawing/2014/main" id="{5906D94A-EEDA-42CF-B746-EF207C1A27E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347358" y="1375783"/>
            <a:ext cx="3646187" cy="1926803"/>
          </a:xfrm>
          <a:prstGeom prst="rect">
            <a:avLst/>
          </a:prstGeom>
        </p:spPr>
      </p:pic>
      <p:sp>
        <p:nvSpPr>
          <p:cNvPr id="27" name="文本框 26">
            <a:extLst>
              <a:ext uri="{FF2B5EF4-FFF2-40B4-BE49-F238E27FC236}">
                <a16:creationId xmlns:a16="http://schemas.microsoft.com/office/drawing/2014/main" id="{221BC9BA-7D31-47B5-954B-C99D70FD0769}"/>
              </a:ext>
            </a:extLst>
          </p:cNvPr>
          <p:cNvSpPr txBox="1"/>
          <p:nvPr/>
        </p:nvSpPr>
        <p:spPr>
          <a:xfrm>
            <a:off x="1790119" y="3396013"/>
            <a:ext cx="3024640" cy="261610"/>
          </a:xfrm>
          <a:prstGeom prst="rect">
            <a:avLst/>
          </a:prstGeom>
          <a:noFill/>
        </p:spPr>
        <p:txBody>
          <a:bodyPr wrap="square" rtlCol="0">
            <a:spAutoFit/>
          </a:bodyPr>
          <a:lstStyle/>
          <a:p>
            <a:r>
              <a:rPr lang="en-US" altLang="zh-CN" sz="1100" b="1">
                <a:latin typeface="Times New Roman" panose="02020603050405020304" pitchFamily="18" charset="0"/>
                <a:cs typeface="Times New Roman" panose="02020603050405020304" pitchFamily="18" charset="0"/>
              </a:rPr>
              <a:t>MIMO-OFDM Downlink communication</a:t>
            </a:r>
            <a:endParaRPr lang="zh-CN" altLang="en-US" sz="1100" b="1">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id="{F74C5F4F-21E7-4192-85B0-9CD01C913BFC}"/>
              </a:ext>
            </a:extLst>
          </p:cNvPr>
          <p:cNvGrpSpPr/>
          <p:nvPr/>
        </p:nvGrpSpPr>
        <p:grpSpPr>
          <a:xfrm>
            <a:off x="9125313" y="4013834"/>
            <a:ext cx="2076087" cy="1708559"/>
            <a:chOff x="4261325" y="5116458"/>
            <a:chExt cx="1524294" cy="1310456"/>
          </a:xfrm>
        </p:grpSpPr>
        <p:sp>
          <p:nvSpPr>
            <p:cNvPr id="30" name="矩形 29">
              <a:extLst>
                <a:ext uri="{FF2B5EF4-FFF2-40B4-BE49-F238E27FC236}">
                  <a16:creationId xmlns:a16="http://schemas.microsoft.com/office/drawing/2014/main" id="{29B7F168-CA77-4EC0-8D74-F8A19FB8998E}"/>
                </a:ext>
              </a:extLst>
            </p:cNvPr>
            <p:cNvSpPr/>
            <p:nvPr/>
          </p:nvSpPr>
          <p:spPr>
            <a:xfrm>
              <a:off x="4261703"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085CB187-22CA-4997-84F5-65B7A89188D9}"/>
                </a:ext>
              </a:extLst>
            </p:cNvPr>
            <p:cNvSpPr/>
            <p:nvPr/>
          </p:nvSpPr>
          <p:spPr>
            <a:xfrm>
              <a:off x="463898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C331B41C-4F16-48A2-A8A2-BC55395187A4}"/>
                </a:ext>
              </a:extLst>
            </p:cNvPr>
            <p:cNvSpPr/>
            <p:nvPr/>
          </p:nvSpPr>
          <p:spPr>
            <a:xfrm>
              <a:off x="502146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矩形 33">
              <a:extLst>
                <a:ext uri="{FF2B5EF4-FFF2-40B4-BE49-F238E27FC236}">
                  <a16:creationId xmlns:a16="http://schemas.microsoft.com/office/drawing/2014/main" id="{64C1A709-8D5A-4BD4-A025-6C38A38FD4DB}"/>
                </a:ext>
              </a:extLst>
            </p:cNvPr>
            <p:cNvSpPr/>
            <p:nvPr/>
          </p:nvSpPr>
          <p:spPr>
            <a:xfrm>
              <a:off x="5398737" y="5155173"/>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B2BEB422-E1EA-4F73-BEEC-730CFC51CFCC}"/>
                </a:ext>
              </a:extLst>
            </p:cNvPr>
            <p:cNvSpPr/>
            <p:nvPr/>
          </p:nvSpPr>
          <p:spPr>
            <a:xfrm>
              <a:off x="4261703"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矩形 36">
              <a:extLst>
                <a:ext uri="{FF2B5EF4-FFF2-40B4-BE49-F238E27FC236}">
                  <a16:creationId xmlns:a16="http://schemas.microsoft.com/office/drawing/2014/main" id="{F66661BE-5A56-437E-9831-A4F373381010}"/>
                </a:ext>
              </a:extLst>
            </p:cNvPr>
            <p:cNvSpPr/>
            <p:nvPr/>
          </p:nvSpPr>
          <p:spPr>
            <a:xfrm>
              <a:off x="463898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矩形 37">
              <a:extLst>
                <a:ext uri="{FF2B5EF4-FFF2-40B4-BE49-F238E27FC236}">
                  <a16:creationId xmlns:a16="http://schemas.microsoft.com/office/drawing/2014/main" id="{5CCD28D3-D220-47E7-9EDE-7208A3A84928}"/>
                </a:ext>
              </a:extLst>
            </p:cNvPr>
            <p:cNvSpPr/>
            <p:nvPr/>
          </p:nvSpPr>
          <p:spPr>
            <a:xfrm>
              <a:off x="502146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矩形 38">
              <a:extLst>
                <a:ext uri="{FF2B5EF4-FFF2-40B4-BE49-F238E27FC236}">
                  <a16:creationId xmlns:a16="http://schemas.microsoft.com/office/drawing/2014/main" id="{612480CF-542F-442A-992A-E5CEDC051142}"/>
                </a:ext>
              </a:extLst>
            </p:cNvPr>
            <p:cNvSpPr/>
            <p:nvPr/>
          </p:nvSpPr>
          <p:spPr>
            <a:xfrm>
              <a:off x="5398737" y="536024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矩形 39">
              <a:extLst>
                <a:ext uri="{FF2B5EF4-FFF2-40B4-BE49-F238E27FC236}">
                  <a16:creationId xmlns:a16="http://schemas.microsoft.com/office/drawing/2014/main" id="{2329C636-C36E-46CA-B18A-6D1028BD534F}"/>
                </a:ext>
              </a:extLst>
            </p:cNvPr>
            <p:cNvSpPr/>
            <p:nvPr/>
          </p:nvSpPr>
          <p:spPr>
            <a:xfrm>
              <a:off x="4261325"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矩形 40">
              <a:extLst>
                <a:ext uri="{FF2B5EF4-FFF2-40B4-BE49-F238E27FC236}">
                  <a16:creationId xmlns:a16="http://schemas.microsoft.com/office/drawing/2014/main" id="{527FFB58-5E60-40BC-9BF3-F00D4CE680C5}"/>
                </a:ext>
              </a:extLst>
            </p:cNvPr>
            <p:cNvSpPr/>
            <p:nvPr/>
          </p:nvSpPr>
          <p:spPr>
            <a:xfrm>
              <a:off x="463860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E6EE9BE0-9179-41CE-8227-B4958EBE38EF}"/>
                </a:ext>
              </a:extLst>
            </p:cNvPr>
            <p:cNvSpPr/>
            <p:nvPr/>
          </p:nvSpPr>
          <p:spPr>
            <a:xfrm>
              <a:off x="502108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a:extLst>
                <a:ext uri="{FF2B5EF4-FFF2-40B4-BE49-F238E27FC236}">
                  <a16:creationId xmlns:a16="http://schemas.microsoft.com/office/drawing/2014/main" id="{5428B840-4070-4C8C-B6DD-0FCEE29E37DB}"/>
                </a:ext>
              </a:extLst>
            </p:cNvPr>
            <p:cNvSpPr/>
            <p:nvPr/>
          </p:nvSpPr>
          <p:spPr>
            <a:xfrm>
              <a:off x="5398359" y="576169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a:extLst>
                <a:ext uri="{FF2B5EF4-FFF2-40B4-BE49-F238E27FC236}">
                  <a16:creationId xmlns:a16="http://schemas.microsoft.com/office/drawing/2014/main" id="{D755FFD4-F101-49E8-B749-46E3DEA6A893}"/>
                </a:ext>
              </a:extLst>
            </p:cNvPr>
            <p:cNvSpPr/>
            <p:nvPr/>
          </p:nvSpPr>
          <p:spPr>
            <a:xfrm>
              <a:off x="4261325"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46">
              <a:extLst>
                <a:ext uri="{FF2B5EF4-FFF2-40B4-BE49-F238E27FC236}">
                  <a16:creationId xmlns:a16="http://schemas.microsoft.com/office/drawing/2014/main" id="{EEDABA10-151A-46FC-8614-FD793EEF0173}"/>
                </a:ext>
              </a:extLst>
            </p:cNvPr>
            <p:cNvSpPr/>
            <p:nvPr/>
          </p:nvSpPr>
          <p:spPr>
            <a:xfrm>
              <a:off x="463860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id="{0B5E77BD-E07F-4CAE-9F50-93E7E9C5AEF9}"/>
                </a:ext>
              </a:extLst>
            </p:cNvPr>
            <p:cNvSpPr/>
            <p:nvPr/>
          </p:nvSpPr>
          <p:spPr>
            <a:xfrm>
              <a:off x="502108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a16="http://schemas.microsoft.com/office/drawing/2014/main" id="{A2847ECA-DD1F-4B75-BA0D-425B11B2C53F}"/>
                </a:ext>
              </a:extLst>
            </p:cNvPr>
            <p:cNvSpPr/>
            <p:nvPr/>
          </p:nvSpPr>
          <p:spPr>
            <a:xfrm>
              <a:off x="5398359" y="6157226"/>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矩形 49">
              <a:extLst>
                <a:ext uri="{FF2B5EF4-FFF2-40B4-BE49-F238E27FC236}">
                  <a16:creationId xmlns:a16="http://schemas.microsoft.com/office/drawing/2014/main" id="{D23BA719-A68A-474F-9E4D-5F99F76AF186}"/>
                </a:ext>
              </a:extLst>
            </p:cNvPr>
            <p:cNvSpPr/>
            <p:nvPr/>
          </p:nvSpPr>
          <p:spPr>
            <a:xfrm>
              <a:off x="4261325"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矩形 50">
              <a:extLst>
                <a:ext uri="{FF2B5EF4-FFF2-40B4-BE49-F238E27FC236}">
                  <a16:creationId xmlns:a16="http://schemas.microsoft.com/office/drawing/2014/main" id="{43B838F5-67C0-41EE-8CB9-EB180EA3AB56}"/>
                </a:ext>
              </a:extLst>
            </p:cNvPr>
            <p:cNvSpPr/>
            <p:nvPr/>
          </p:nvSpPr>
          <p:spPr>
            <a:xfrm>
              <a:off x="463860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矩形 51">
              <a:extLst>
                <a:ext uri="{FF2B5EF4-FFF2-40B4-BE49-F238E27FC236}">
                  <a16:creationId xmlns:a16="http://schemas.microsoft.com/office/drawing/2014/main" id="{50D396FA-6DF2-4D42-A2E2-54B71A689F80}"/>
                </a:ext>
              </a:extLst>
            </p:cNvPr>
            <p:cNvSpPr/>
            <p:nvPr/>
          </p:nvSpPr>
          <p:spPr>
            <a:xfrm>
              <a:off x="502108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矩形 52">
              <a:extLst>
                <a:ext uri="{FF2B5EF4-FFF2-40B4-BE49-F238E27FC236}">
                  <a16:creationId xmlns:a16="http://schemas.microsoft.com/office/drawing/2014/main" id="{353489F9-F5B1-47A2-B16F-228679A853F2}"/>
                </a:ext>
              </a:extLst>
            </p:cNvPr>
            <p:cNvSpPr/>
            <p:nvPr/>
          </p:nvSpPr>
          <p:spPr>
            <a:xfrm>
              <a:off x="5398359" y="5563152"/>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5F850D0C-0D3C-454D-B365-7896418284A2}"/>
                </a:ext>
              </a:extLst>
            </p:cNvPr>
            <p:cNvSpPr/>
            <p:nvPr/>
          </p:nvSpPr>
          <p:spPr>
            <a:xfrm>
              <a:off x="4261325"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矩形 54">
              <a:extLst>
                <a:ext uri="{FF2B5EF4-FFF2-40B4-BE49-F238E27FC236}">
                  <a16:creationId xmlns:a16="http://schemas.microsoft.com/office/drawing/2014/main" id="{D85D9BCF-D84E-4DCC-8014-00E6AECF9783}"/>
                </a:ext>
              </a:extLst>
            </p:cNvPr>
            <p:cNvSpPr/>
            <p:nvPr/>
          </p:nvSpPr>
          <p:spPr>
            <a:xfrm>
              <a:off x="463860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矩形 55">
              <a:extLst>
                <a:ext uri="{FF2B5EF4-FFF2-40B4-BE49-F238E27FC236}">
                  <a16:creationId xmlns:a16="http://schemas.microsoft.com/office/drawing/2014/main" id="{155D6FE1-FE06-4A57-8C57-1BAB3B485C56}"/>
                </a:ext>
              </a:extLst>
            </p:cNvPr>
            <p:cNvSpPr/>
            <p:nvPr/>
          </p:nvSpPr>
          <p:spPr>
            <a:xfrm>
              <a:off x="502108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矩形 56">
              <a:extLst>
                <a:ext uri="{FF2B5EF4-FFF2-40B4-BE49-F238E27FC236}">
                  <a16:creationId xmlns:a16="http://schemas.microsoft.com/office/drawing/2014/main" id="{944230B6-8E67-4F53-8AEF-3179B3DB7204}"/>
                </a:ext>
              </a:extLst>
            </p:cNvPr>
            <p:cNvSpPr/>
            <p:nvPr/>
          </p:nvSpPr>
          <p:spPr>
            <a:xfrm>
              <a:off x="5398359" y="595663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文本框 57">
              <a:extLst>
                <a:ext uri="{FF2B5EF4-FFF2-40B4-BE49-F238E27FC236}">
                  <a16:creationId xmlns:a16="http://schemas.microsoft.com/office/drawing/2014/main" id="{ED9BF3D5-2B64-4335-A3F9-ACBF5BD68EA8}"/>
                </a:ext>
              </a:extLst>
            </p:cNvPr>
            <p:cNvSpPr txBox="1"/>
            <p:nvPr/>
          </p:nvSpPr>
          <p:spPr>
            <a:xfrm rot="5400000">
              <a:off x="4309379" y="5370487"/>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文本框 58">
              <a:extLst>
                <a:ext uri="{FF2B5EF4-FFF2-40B4-BE49-F238E27FC236}">
                  <a16:creationId xmlns:a16="http://schemas.microsoft.com/office/drawing/2014/main" id="{41BDBC93-57C5-4821-B664-AC34AC83AEAC}"/>
                </a:ext>
              </a:extLst>
            </p:cNvPr>
            <p:cNvSpPr txBox="1"/>
            <p:nvPr/>
          </p:nvSpPr>
          <p:spPr>
            <a:xfrm rot="5400000">
              <a:off x="4690379" y="537366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文本框 59">
              <a:extLst>
                <a:ext uri="{FF2B5EF4-FFF2-40B4-BE49-F238E27FC236}">
                  <a16:creationId xmlns:a16="http://schemas.microsoft.com/office/drawing/2014/main" id="{FDE1FFF7-E53E-4721-857B-5039AF85DF69}"/>
                </a:ext>
              </a:extLst>
            </p:cNvPr>
            <p:cNvSpPr txBox="1"/>
            <p:nvPr/>
          </p:nvSpPr>
          <p:spPr>
            <a:xfrm rot="5400000">
              <a:off x="5063458" y="537683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文本框 60">
              <a:extLst>
                <a:ext uri="{FF2B5EF4-FFF2-40B4-BE49-F238E27FC236}">
                  <a16:creationId xmlns:a16="http://schemas.microsoft.com/office/drawing/2014/main" id="{4AE6D696-62BD-4F7C-830B-F8E257C7E7BB}"/>
                </a:ext>
              </a:extLst>
            </p:cNvPr>
            <p:cNvSpPr txBox="1"/>
            <p:nvPr/>
          </p:nvSpPr>
          <p:spPr>
            <a:xfrm rot="5400000">
              <a:off x="4307839" y="577322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 name="文本框 65">
              <a:extLst>
                <a:ext uri="{FF2B5EF4-FFF2-40B4-BE49-F238E27FC236}">
                  <a16:creationId xmlns:a16="http://schemas.microsoft.com/office/drawing/2014/main" id="{CBA3CED6-1A6B-4A25-B7CB-602E700F7863}"/>
                </a:ext>
              </a:extLst>
            </p:cNvPr>
            <p:cNvSpPr txBox="1"/>
            <p:nvPr/>
          </p:nvSpPr>
          <p:spPr>
            <a:xfrm rot="5400000">
              <a:off x="4688839" y="5776401"/>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文本框 69">
              <a:extLst>
                <a:ext uri="{FF2B5EF4-FFF2-40B4-BE49-F238E27FC236}">
                  <a16:creationId xmlns:a16="http://schemas.microsoft.com/office/drawing/2014/main" id="{1B72C183-5D6C-414C-BF87-05FDFE61743C}"/>
                </a:ext>
              </a:extLst>
            </p:cNvPr>
            <p:cNvSpPr txBox="1"/>
            <p:nvPr/>
          </p:nvSpPr>
          <p:spPr>
            <a:xfrm rot="5400000">
              <a:off x="5061918" y="577640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文本框 70">
              <a:extLst>
                <a:ext uri="{FF2B5EF4-FFF2-40B4-BE49-F238E27FC236}">
                  <a16:creationId xmlns:a16="http://schemas.microsoft.com/office/drawing/2014/main" id="{CBC4F9ED-EC93-4BDD-BF0C-AD03C13FC506}"/>
                </a:ext>
              </a:extLst>
            </p:cNvPr>
            <p:cNvSpPr txBox="1"/>
            <p:nvPr/>
          </p:nvSpPr>
          <p:spPr>
            <a:xfrm rot="5400000">
              <a:off x="4307325" y="6171014"/>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文本框 72">
              <a:extLst>
                <a:ext uri="{FF2B5EF4-FFF2-40B4-BE49-F238E27FC236}">
                  <a16:creationId xmlns:a16="http://schemas.microsoft.com/office/drawing/2014/main" id="{49F5E957-D66C-49F9-B093-CC9ACF6CBDC4}"/>
                </a:ext>
              </a:extLst>
            </p:cNvPr>
            <p:cNvSpPr txBox="1"/>
            <p:nvPr/>
          </p:nvSpPr>
          <p:spPr>
            <a:xfrm rot="5400000">
              <a:off x="4688325" y="617418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文本框 73">
              <a:extLst>
                <a:ext uri="{FF2B5EF4-FFF2-40B4-BE49-F238E27FC236}">
                  <a16:creationId xmlns:a16="http://schemas.microsoft.com/office/drawing/2014/main" id="{4830D342-687E-4560-8B0C-B7C1634FC23E}"/>
                </a:ext>
              </a:extLst>
            </p:cNvPr>
            <p:cNvSpPr txBox="1"/>
            <p:nvPr/>
          </p:nvSpPr>
          <p:spPr>
            <a:xfrm rot="5400000">
              <a:off x="5061404" y="617419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文本框 74">
              <a:extLst>
                <a:ext uri="{FF2B5EF4-FFF2-40B4-BE49-F238E27FC236}">
                  <a16:creationId xmlns:a16="http://schemas.microsoft.com/office/drawing/2014/main" id="{1E2F1AF5-0097-4941-B68C-E427676B507A}"/>
                </a:ext>
              </a:extLst>
            </p:cNvPr>
            <p:cNvSpPr txBox="1"/>
            <p:nvPr/>
          </p:nvSpPr>
          <p:spPr>
            <a:xfrm rot="5400000">
              <a:off x="5439091" y="537923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文本框 75">
              <a:extLst>
                <a:ext uri="{FF2B5EF4-FFF2-40B4-BE49-F238E27FC236}">
                  <a16:creationId xmlns:a16="http://schemas.microsoft.com/office/drawing/2014/main" id="{68D4DAEB-DB0E-4BB5-A4A9-06920AFEFBBE}"/>
                </a:ext>
              </a:extLst>
            </p:cNvPr>
            <p:cNvSpPr txBox="1"/>
            <p:nvPr/>
          </p:nvSpPr>
          <p:spPr>
            <a:xfrm rot="5400000">
              <a:off x="5446566" y="577322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文本框 76">
              <a:extLst>
                <a:ext uri="{FF2B5EF4-FFF2-40B4-BE49-F238E27FC236}">
                  <a16:creationId xmlns:a16="http://schemas.microsoft.com/office/drawing/2014/main" id="{F5D9487B-0DDB-4833-8F76-B3F2A9FCA58C}"/>
                </a:ext>
              </a:extLst>
            </p:cNvPr>
            <p:cNvSpPr txBox="1"/>
            <p:nvPr/>
          </p:nvSpPr>
          <p:spPr>
            <a:xfrm rot="5400000">
              <a:off x="5441341" y="6173564"/>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109499CC-698C-43C2-B639-DCC28CFEDB7B}"/>
                </a:ext>
              </a:extLst>
            </p:cNvPr>
            <p:cNvGrpSpPr/>
            <p:nvPr/>
          </p:nvGrpSpPr>
          <p:grpSpPr>
            <a:xfrm>
              <a:off x="5401743" y="5116458"/>
              <a:ext cx="383876" cy="1109213"/>
              <a:chOff x="6064104" y="1792448"/>
              <a:chExt cx="383876" cy="1109213"/>
            </a:xfrm>
          </p:grpSpPr>
          <p:grpSp>
            <p:nvGrpSpPr>
              <p:cNvPr id="79" name="组合 78">
                <a:extLst>
                  <a:ext uri="{FF2B5EF4-FFF2-40B4-BE49-F238E27FC236}">
                    <a16:creationId xmlns:a16="http://schemas.microsoft.com/office/drawing/2014/main" id="{C06044D6-5C14-47E8-ABB2-2E69C6C3B0E0}"/>
                  </a:ext>
                </a:extLst>
              </p:cNvPr>
              <p:cNvGrpSpPr/>
              <p:nvPr/>
            </p:nvGrpSpPr>
            <p:grpSpPr>
              <a:xfrm>
                <a:off x="6064104" y="1792448"/>
                <a:ext cx="383876" cy="306883"/>
                <a:chOff x="5402357" y="771108"/>
                <a:chExt cx="383876" cy="306883"/>
              </a:xfrm>
            </p:grpSpPr>
            <p:sp>
              <p:nvSpPr>
                <p:cNvPr id="86" name="文本框 85">
                  <a:extLst>
                    <a:ext uri="{FF2B5EF4-FFF2-40B4-BE49-F238E27FC236}">
                      <a16:creationId xmlns:a16="http://schemas.microsoft.com/office/drawing/2014/main" id="{2C149278-7A4A-477F-9DDC-0E23DBB218D7}"/>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7" name="对象 86">
                  <a:extLst>
                    <a:ext uri="{FF2B5EF4-FFF2-40B4-BE49-F238E27FC236}">
                      <a16:creationId xmlns:a16="http://schemas.microsoft.com/office/drawing/2014/main" id="{C169BC61-2523-4458-B282-9A8BDB119225}"/>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4612" name="Equation" r:id="rId6" imgW="190440" imgH="228600" progId="Equation.DSMT4">
                        <p:embed/>
                      </p:oleObj>
                    </mc:Choice>
                    <mc:Fallback>
                      <p:oleObj name="Equation" r:id="rId6" imgW="190440" imgH="228600" progId="Equation.DSMT4">
                        <p:embed/>
                        <p:pic>
                          <p:nvPicPr>
                            <p:cNvPr id="1357" name="对象 1356">
                              <a:extLst>
                                <a:ext uri="{FF2B5EF4-FFF2-40B4-BE49-F238E27FC236}">
                                  <a16:creationId xmlns:a16="http://schemas.microsoft.com/office/drawing/2014/main" id="{510C74F5-F250-4A26-84C6-45FD558AC326}"/>
                                </a:ext>
                              </a:extLst>
                            </p:cNvPr>
                            <p:cNvPicPr/>
                            <p:nvPr/>
                          </p:nvPicPr>
                          <p:blipFill>
                            <a:blip r:embed="rId7"/>
                            <a:stretch>
                              <a:fillRect/>
                            </a:stretch>
                          </p:blipFill>
                          <p:spPr>
                            <a:xfrm>
                              <a:off x="5542777" y="905458"/>
                              <a:ext cx="95082" cy="114098"/>
                            </a:xfrm>
                            <a:prstGeom prst="rect">
                              <a:avLst/>
                            </a:prstGeom>
                          </p:spPr>
                        </p:pic>
                      </p:oleObj>
                    </mc:Fallback>
                  </mc:AlternateContent>
                </a:graphicData>
              </a:graphic>
            </p:graphicFrame>
          </p:grpSp>
          <p:grpSp>
            <p:nvGrpSpPr>
              <p:cNvPr id="80" name="组合 79">
                <a:extLst>
                  <a:ext uri="{FF2B5EF4-FFF2-40B4-BE49-F238E27FC236}">
                    <a16:creationId xmlns:a16="http://schemas.microsoft.com/office/drawing/2014/main" id="{DA963468-203D-4A92-B600-B4B32BB50D5D}"/>
                  </a:ext>
                </a:extLst>
              </p:cNvPr>
              <p:cNvGrpSpPr/>
              <p:nvPr/>
            </p:nvGrpSpPr>
            <p:grpSpPr>
              <a:xfrm>
                <a:off x="6064104" y="2204117"/>
                <a:ext cx="383876" cy="306883"/>
                <a:chOff x="5402357" y="771108"/>
                <a:chExt cx="383876" cy="306883"/>
              </a:xfrm>
            </p:grpSpPr>
            <p:sp>
              <p:nvSpPr>
                <p:cNvPr id="84" name="文本框 83">
                  <a:extLst>
                    <a:ext uri="{FF2B5EF4-FFF2-40B4-BE49-F238E27FC236}">
                      <a16:creationId xmlns:a16="http://schemas.microsoft.com/office/drawing/2014/main" id="{B0DF9D9B-DED2-46E4-8F36-ED13D68B2394}"/>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5" name="对象 84">
                  <a:extLst>
                    <a:ext uri="{FF2B5EF4-FFF2-40B4-BE49-F238E27FC236}">
                      <a16:creationId xmlns:a16="http://schemas.microsoft.com/office/drawing/2014/main" id="{8F146E93-2985-4012-8EE6-DA7433F19523}"/>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4613" name="Equation" r:id="rId8" imgW="190440" imgH="228600" progId="Equation.DSMT4">
                        <p:embed/>
                      </p:oleObj>
                    </mc:Choice>
                    <mc:Fallback>
                      <p:oleObj name="Equation" r:id="rId8" imgW="190440" imgH="228600" progId="Equation.DSMT4">
                        <p:embed/>
                        <p:pic>
                          <p:nvPicPr>
                            <p:cNvPr id="1355" name="对象 1354">
                              <a:extLst>
                                <a:ext uri="{FF2B5EF4-FFF2-40B4-BE49-F238E27FC236}">
                                  <a16:creationId xmlns:a16="http://schemas.microsoft.com/office/drawing/2014/main" id="{DD4CBB35-B8C3-4B54-B297-D10CEF0A952D}"/>
                                </a:ext>
                              </a:extLst>
                            </p:cNvPr>
                            <p:cNvPicPr/>
                            <p:nvPr/>
                          </p:nvPicPr>
                          <p:blipFill>
                            <a:blip r:embed="rId7"/>
                            <a:stretch>
                              <a:fillRect/>
                            </a:stretch>
                          </p:blipFill>
                          <p:spPr>
                            <a:xfrm>
                              <a:off x="5542777" y="905458"/>
                              <a:ext cx="95082" cy="114098"/>
                            </a:xfrm>
                            <a:prstGeom prst="rect">
                              <a:avLst/>
                            </a:prstGeom>
                          </p:spPr>
                        </p:pic>
                      </p:oleObj>
                    </mc:Fallback>
                  </mc:AlternateContent>
                </a:graphicData>
              </a:graphic>
            </p:graphicFrame>
          </p:grpSp>
          <p:grpSp>
            <p:nvGrpSpPr>
              <p:cNvPr id="81" name="组合 80">
                <a:extLst>
                  <a:ext uri="{FF2B5EF4-FFF2-40B4-BE49-F238E27FC236}">
                    <a16:creationId xmlns:a16="http://schemas.microsoft.com/office/drawing/2014/main" id="{3DD8533C-93D0-4DE4-8752-90528856130F}"/>
                  </a:ext>
                </a:extLst>
              </p:cNvPr>
              <p:cNvGrpSpPr/>
              <p:nvPr/>
            </p:nvGrpSpPr>
            <p:grpSpPr>
              <a:xfrm>
                <a:off x="6064104" y="2594778"/>
                <a:ext cx="383876" cy="306883"/>
                <a:chOff x="5402357" y="771108"/>
                <a:chExt cx="383876" cy="306883"/>
              </a:xfrm>
            </p:grpSpPr>
            <p:sp>
              <p:nvSpPr>
                <p:cNvPr id="82" name="文本框 81">
                  <a:extLst>
                    <a:ext uri="{FF2B5EF4-FFF2-40B4-BE49-F238E27FC236}">
                      <a16:creationId xmlns:a16="http://schemas.microsoft.com/office/drawing/2014/main" id="{C01E71EF-FF7B-468A-9F95-E1547C392916}"/>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3" name="对象 82">
                  <a:extLst>
                    <a:ext uri="{FF2B5EF4-FFF2-40B4-BE49-F238E27FC236}">
                      <a16:creationId xmlns:a16="http://schemas.microsoft.com/office/drawing/2014/main" id="{A2FCF1A0-9495-4F28-91CB-CD1E948E7C22}"/>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4614" name="Equation" r:id="rId9" imgW="190440" imgH="228600" progId="Equation.DSMT4">
                        <p:embed/>
                      </p:oleObj>
                    </mc:Choice>
                    <mc:Fallback>
                      <p:oleObj name="Equation" r:id="rId9" imgW="190440" imgH="228600" progId="Equation.DSMT4">
                        <p:embed/>
                        <p:pic>
                          <p:nvPicPr>
                            <p:cNvPr id="1353" name="对象 1352">
                              <a:extLst>
                                <a:ext uri="{FF2B5EF4-FFF2-40B4-BE49-F238E27FC236}">
                                  <a16:creationId xmlns:a16="http://schemas.microsoft.com/office/drawing/2014/main" id="{EBAEA6DE-1D6F-452A-8225-E331D510806A}"/>
                                </a:ext>
                              </a:extLst>
                            </p:cNvPr>
                            <p:cNvPicPr/>
                            <p:nvPr/>
                          </p:nvPicPr>
                          <p:blipFill>
                            <a:blip r:embed="rId7"/>
                            <a:stretch>
                              <a:fillRect/>
                            </a:stretch>
                          </p:blipFill>
                          <p:spPr>
                            <a:xfrm>
                              <a:off x="5542777" y="905458"/>
                              <a:ext cx="95082" cy="114098"/>
                            </a:xfrm>
                            <a:prstGeom prst="rect">
                              <a:avLst/>
                            </a:prstGeom>
                          </p:spPr>
                        </p:pic>
                      </p:oleObj>
                    </mc:Fallback>
                  </mc:AlternateContent>
                </a:graphicData>
              </a:graphic>
            </p:graphicFrame>
          </p:grpSp>
        </p:grpSp>
      </p:grpSp>
      <p:grpSp>
        <p:nvGrpSpPr>
          <p:cNvPr id="88" name="组合 87">
            <a:extLst>
              <a:ext uri="{FF2B5EF4-FFF2-40B4-BE49-F238E27FC236}">
                <a16:creationId xmlns:a16="http://schemas.microsoft.com/office/drawing/2014/main" id="{5803E026-6AAD-4CBF-BB4A-EC66B38624D2}"/>
              </a:ext>
            </a:extLst>
          </p:cNvPr>
          <p:cNvGrpSpPr/>
          <p:nvPr/>
        </p:nvGrpSpPr>
        <p:grpSpPr>
          <a:xfrm>
            <a:off x="4534770" y="4064311"/>
            <a:ext cx="2063262" cy="1658082"/>
            <a:chOff x="4502939" y="2617030"/>
            <a:chExt cx="1514878" cy="1271740"/>
          </a:xfrm>
        </p:grpSpPr>
        <p:sp>
          <p:nvSpPr>
            <p:cNvPr id="89" name="矩形 88">
              <a:extLst>
                <a:ext uri="{FF2B5EF4-FFF2-40B4-BE49-F238E27FC236}">
                  <a16:creationId xmlns:a16="http://schemas.microsoft.com/office/drawing/2014/main" id="{FFA9A58B-C703-45DA-B6B8-3314F228CB00}"/>
                </a:ext>
              </a:extLst>
            </p:cNvPr>
            <p:cNvSpPr/>
            <p:nvPr/>
          </p:nvSpPr>
          <p:spPr>
            <a:xfrm>
              <a:off x="4503317"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 name="矩形 89">
              <a:extLst>
                <a:ext uri="{FF2B5EF4-FFF2-40B4-BE49-F238E27FC236}">
                  <a16:creationId xmlns:a16="http://schemas.microsoft.com/office/drawing/2014/main" id="{D30F0D0A-309E-4B02-A618-4DF1262E232D}"/>
                </a:ext>
              </a:extLst>
            </p:cNvPr>
            <p:cNvSpPr/>
            <p:nvPr/>
          </p:nvSpPr>
          <p:spPr>
            <a:xfrm>
              <a:off x="4880594" y="2617030"/>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1" name="矩形 90">
              <a:extLst>
                <a:ext uri="{FF2B5EF4-FFF2-40B4-BE49-F238E27FC236}">
                  <a16:creationId xmlns:a16="http://schemas.microsoft.com/office/drawing/2014/main" id="{CA5047A3-18F2-4F5B-911D-0C6981E407F5}"/>
                </a:ext>
              </a:extLst>
            </p:cNvPr>
            <p:cNvSpPr/>
            <p:nvPr/>
          </p:nvSpPr>
          <p:spPr>
            <a:xfrm>
              <a:off x="5263074"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2" name="矩形 91">
              <a:extLst>
                <a:ext uri="{FF2B5EF4-FFF2-40B4-BE49-F238E27FC236}">
                  <a16:creationId xmlns:a16="http://schemas.microsoft.com/office/drawing/2014/main" id="{29A0ECB6-F424-4358-B47B-2142C762B8A3}"/>
                </a:ext>
              </a:extLst>
            </p:cNvPr>
            <p:cNvSpPr/>
            <p:nvPr/>
          </p:nvSpPr>
          <p:spPr>
            <a:xfrm>
              <a:off x="5640351"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3" name="矩形 92">
              <a:extLst>
                <a:ext uri="{FF2B5EF4-FFF2-40B4-BE49-F238E27FC236}">
                  <a16:creationId xmlns:a16="http://schemas.microsoft.com/office/drawing/2014/main" id="{89807CF1-B453-4D20-8ED6-713CE7D057BD}"/>
                </a:ext>
              </a:extLst>
            </p:cNvPr>
            <p:cNvSpPr/>
            <p:nvPr/>
          </p:nvSpPr>
          <p:spPr>
            <a:xfrm>
              <a:off x="4503317"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 name="矩形 93">
              <a:extLst>
                <a:ext uri="{FF2B5EF4-FFF2-40B4-BE49-F238E27FC236}">
                  <a16:creationId xmlns:a16="http://schemas.microsoft.com/office/drawing/2014/main" id="{25E48A9A-DD54-4F1C-8928-6CD109D3EE9D}"/>
                </a:ext>
              </a:extLst>
            </p:cNvPr>
            <p:cNvSpPr/>
            <p:nvPr/>
          </p:nvSpPr>
          <p:spPr>
            <a:xfrm>
              <a:off x="4880594" y="282210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 name="矩形 94">
              <a:extLst>
                <a:ext uri="{FF2B5EF4-FFF2-40B4-BE49-F238E27FC236}">
                  <a16:creationId xmlns:a16="http://schemas.microsoft.com/office/drawing/2014/main" id="{18EC1DF7-F8FC-45CC-B83D-4EFD59C200AE}"/>
                </a:ext>
              </a:extLst>
            </p:cNvPr>
            <p:cNvSpPr/>
            <p:nvPr/>
          </p:nvSpPr>
          <p:spPr>
            <a:xfrm>
              <a:off x="5263074"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6" name="矩形 95">
              <a:extLst>
                <a:ext uri="{FF2B5EF4-FFF2-40B4-BE49-F238E27FC236}">
                  <a16:creationId xmlns:a16="http://schemas.microsoft.com/office/drawing/2014/main" id="{630BF0B1-436A-494D-A442-D38FC383E677}"/>
                </a:ext>
              </a:extLst>
            </p:cNvPr>
            <p:cNvSpPr/>
            <p:nvPr/>
          </p:nvSpPr>
          <p:spPr>
            <a:xfrm>
              <a:off x="5640351"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7" name="矩形 96">
              <a:extLst>
                <a:ext uri="{FF2B5EF4-FFF2-40B4-BE49-F238E27FC236}">
                  <a16:creationId xmlns:a16="http://schemas.microsoft.com/office/drawing/2014/main" id="{98B6E17F-EAC7-4D2B-B24C-CCD50D6E462D}"/>
                </a:ext>
              </a:extLst>
            </p:cNvPr>
            <p:cNvSpPr/>
            <p:nvPr/>
          </p:nvSpPr>
          <p:spPr>
            <a:xfrm>
              <a:off x="4502939"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8" name="矩形 97">
              <a:extLst>
                <a:ext uri="{FF2B5EF4-FFF2-40B4-BE49-F238E27FC236}">
                  <a16:creationId xmlns:a16="http://schemas.microsoft.com/office/drawing/2014/main" id="{6457CAC3-C5AA-4D4F-86D8-3A640284297C}"/>
                </a:ext>
              </a:extLst>
            </p:cNvPr>
            <p:cNvSpPr/>
            <p:nvPr/>
          </p:nvSpPr>
          <p:spPr>
            <a:xfrm>
              <a:off x="4880216" y="322355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9" name="矩形 98">
              <a:extLst>
                <a:ext uri="{FF2B5EF4-FFF2-40B4-BE49-F238E27FC236}">
                  <a16:creationId xmlns:a16="http://schemas.microsoft.com/office/drawing/2014/main" id="{442A2C77-EC40-430E-8FA4-26BEA8870257}"/>
                </a:ext>
              </a:extLst>
            </p:cNvPr>
            <p:cNvSpPr/>
            <p:nvPr/>
          </p:nvSpPr>
          <p:spPr>
            <a:xfrm>
              <a:off x="5262696"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0" name="矩形 99">
              <a:extLst>
                <a:ext uri="{FF2B5EF4-FFF2-40B4-BE49-F238E27FC236}">
                  <a16:creationId xmlns:a16="http://schemas.microsoft.com/office/drawing/2014/main" id="{C89F6EA1-841D-4D04-8923-E11CD8A947E1}"/>
                </a:ext>
              </a:extLst>
            </p:cNvPr>
            <p:cNvSpPr/>
            <p:nvPr/>
          </p:nvSpPr>
          <p:spPr>
            <a:xfrm>
              <a:off x="5639973"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1" name="矩形 100">
              <a:extLst>
                <a:ext uri="{FF2B5EF4-FFF2-40B4-BE49-F238E27FC236}">
                  <a16:creationId xmlns:a16="http://schemas.microsoft.com/office/drawing/2014/main" id="{60428E1F-84A1-45D0-ACFB-BF2E97865A9F}"/>
                </a:ext>
              </a:extLst>
            </p:cNvPr>
            <p:cNvSpPr/>
            <p:nvPr/>
          </p:nvSpPr>
          <p:spPr>
            <a:xfrm>
              <a:off x="4502939"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2" name="矩形 101">
              <a:extLst>
                <a:ext uri="{FF2B5EF4-FFF2-40B4-BE49-F238E27FC236}">
                  <a16:creationId xmlns:a16="http://schemas.microsoft.com/office/drawing/2014/main" id="{BA715B03-C1CB-4E68-938D-F12CCFAE358D}"/>
                </a:ext>
              </a:extLst>
            </p:cNvPr>
            <p:cNvSpPr/>
            <p:nvPr/>
          </p:nvSpPr>
          <p:spPr>
            <a:xfrm>
              <a:off x="4880216" y="3619083"/>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3" name="矩形 102">
              <a:extLst>
                <a:ext uri="{FF2B5EF4-FFF2-40B4-BE49-F238E27FC236}">
                  <a16:creationId xmlns:a16="http://schemas.microsoft.com/office/drawing/2014/main" id="{41688ECF-6852-449B-B88B-BD59CAB8A50A}"/>
                </a:ext>
              </a:extLst>
            </p:cNvPr>
            <p:cNvSpPr/>
            <p:nvPr/>
          </p:nvSpPr>
          <p:spPr>
            <a:xfrm>
              <a:off x="5262696"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矩形 103">
              <a:extLst>
                <a:ext uri="{FF2B5EF4-FFF2-40B4-BE49-F238E27FC236}">
                  <a16:creationId xmlns:a16="http://schemas.microsoft.com/office/drawing/2014/main" id="{8D47A5C4-53AC-4759-9528-82AD2F7EF188}"/>
                </a:ext>
              </a:extLst>
            </p:cNvPr>
            <p:cNvSpPr/>
            <p:nvPr/>
          </p:nvSpPr>
          <p:spPr>
            <a:xfrm>
              <a:off x="5639973"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5" name="矩形 104">
              <a:extLst>
                <a:ext uri="{FF2B5EF4-FFF2-40B4-BE49-F238E27FC236}">
                  <a16:creationId xmlns:a16="http://schemas.microsoft.com/office/drawing/2014/main" id="{A8C14458-553B-4490-87C7-08F00ED6F832}"/>
                </a:ext>
              </a:extLst>
            </p:cNvPr>
            <p:cNvSpPr/>
            <p:nvPr/>
          </p:nvSpPr>
          <p:spPr>
            <a:xfrm>
              <a:off x="4502939"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 name="矩形 105">
              <a:extLst>
                <a:ext uri="{FF2B5EF4-FFF2-40B4-BE49-F238E27FC236}">
                  <a16:creationId xmlns:a16="http://schemas.microsoft.com/office/drawing/2014/main" id="{39F7DCB9-5498-4826-834D-702A3DCE4B41}"/>
                </a:ext>
              </a:extLst>
            </p:cNvPr>
            <p:cNvSpPr/>
            <p:nvPr/>
          </p:nvSpPr>
          <p:spPr>
            <a:xfrm>
              <a:off x="4880216" y="3025009"/>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7" name="矩形 106">
              <a:extLst>
                <a:ext uri="{FF2B5EF4-FFF2-40B4-BE49-F238E27FC236}">
                  <a16:creationId xmlns:a16="http://schemas.microsoft.com/office/drawing/2014/main" id="{7CC99204-55BD-4670-9F25-FF200F1031A4}"/>
                </a:ext>
              </a:extLst>
            </p:cNvPr>
            <p:cNvSpPr/>
            <p:nvPr/>
          </p:nvSpPr>
          <p:spPr>
            <a:xfrm>
              <a:off x="5262696"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8" name="矩形 107">
              <a:extLst>
                <a:ext uri="{FF2B5EF4-FFF2-40B4-BE49-F238E27FC236}">
                  <a16:creationId xmlns:a16="http://schemas.microsoft.com/office/drawing/2014/main" id="{7903FFB0-7CB2-44E4-978F-E07D2709254C}"/>
                </a:ext>
              </a:extLst>
            </p:cNvPr>
            <p:cNvSpPr/>
            <p:nvPr/>
          </p:nvSpPr>
          <p:spPr>
            <a:xfrm>
              <a:off x="5639973"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9" name="矩形 108">
              <a:extLst>
                <a:ext uri="{FF2B5EF4-FFF2-40B4-BE49-F238E27FC236}">
                  <a16:creationId xmlns:a16="http://schemas.microsoft.com/office/drawing/2014/main" id="{B683EC2E-77C7-4ADF-97D9-D8138C857229}"/>
                </a:ext>
              </a:extLst>
            </p:cNvPr>
            <p:cNvSpPr/>
            <p:nvPr/>
          </p:nvSpPr>
          <p:spPr>
            <a:xfrm>
              <a:off x="4502939"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0" name="矩形 109">
              <a:extLst>
                <a:ext uri="{FF2B5EF4-FFF2-40B4-BE49-F238E27FC236}">
                  <a16:creationId xmlns:a16="http://schemas.microsoft.com/office/drawing/2014/main" id="{C12B3D4B-F952-4A71-9954-D52A952A2B75}"/>
                </a:ext>
              </a:extLst>
            </p:cNvPr>
            <p:cNvSpPr/>
            <p:nvPr/>
          </p:nvSpPr>
          <p:spPr>
            <a:xfrm>
              <a:off x="4880216" y="3418491"/>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 name="矩形 110">
              <a:extLst>
                <a:ext uri="{FF2B5EF4-FFF2-40B4-BE49-F238E27FC236}">
                  <a16:creationId xmlns:a16="http://schemas.microsoft.com/office/drawing/2014/main" id="{0D66EE33-0FE3-469E-994F-A7984CA46247}"/>
                </a:ext>
              </a:extLst>
            </p:cNvPr>
            <p:cNvSpPr/>
            <p:nvPr/>
          </p:nvSpPr>
          <p:spPr>
            <a:xfrm>
              <a:off x="5262696"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2" name="矩形 111">
              <a:extLst>
                <a:ext uri="{FF2B5EF4-FFF2-40B4-BE49-F238E27FC236}">
                  <a16:creationId xmlns:a16="http://schemas.microsoft.com/office/drawing/2014/main" id="{08364E4B-467D-42AE-888D-B8745DBD4812}"/>
                </a:ext>
              </a:extLst>
            </p:cNvPr>
            <p:cNvSpPr/>
            <p:nvPr/>
          </p:nvSpPr>
          <p:spPr>
            <a:xfrm>
              <a:off x="5639973"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 name="文本框 112">
              <a:extLst>
                <a:ext uri="{FF2B5EF4-FFF2-40B4-BE49-F238E27FC236}">
                  <a16:creationId xmlns:a16="http://schemas.microsoft.com/office/drawing/2014/main" id="{4B8EB95E-24AD-4598-B2D1-425F57561E8F}"/>
                </a:ext>
              </a:extLst>
            </p:cNvPr>
            <p:cNvSpPr txBox="1"/>
            <p:nvPr/>
          </p:nvSpPr>
          <p:spPr>
            <a:xfrm rot="5400000">
              <a:off x="4550993" y="283234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4" name="文本框 113">
              <a:extLst>
                <a:ext uri="{FF2B5EF4-FFF2-40B4-BE49-F238E27FC236}">
                  <a16:creationId xmlns:a16="http://schemas.microsoft.com/office/drawing/2014/main" id="{7780F076-3CEE-4ED6-B197-9917608DA267}"/>
                </a:ext>
              </a:extLst>
            </p:cNvPr>
            <p:cNvSpPr txBox="1"/>
            <p:nvPr/>
          </p:nvSpPr>
          <p:spPr>
            <a:xfrm rot="5400000">
              <a:off x="4931993" y="283551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5" name="文本框 114">
              <a:extLst>
                <a:ext uri="{FF2B5EF4-FFF2-40B4-BE49-F238E27FC236}">
                  <a16:creationId xmlns:a16="http://schemas.microsoft.com/office/drawing/2014/main" id="{98C72C9F-EB9B-412B-B5D5-804487EF096E}"/>
                </a:ext>
              </a:extLst>
            </p:cNvPr>
            <p:cNvSpPr txBox="1"/>
            <p:nvPr/>
          </p:nvSpPr>
          <p:spPr>
            <a:xfrm rot="5400000">
              <a:off x="5305072" y="2838694"/>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 name="文本框 115">
              <a:extLst>
                <a:ext uri="{FF2B5EF4-FFF2-40B4-BE49-F238E27FC236}">
                  <a16:creationId xmlns:a16="http://schemas.microsoft.com/office/drawing/2014/main" id="{F3C8AA1B-6C98-4280-9600-711015AC67AE}"/>
                </a:ext>
              </a:extLst>
            </p:cNvPr>
            <p:cNvSpPr txBox="1"/>
            <p:nvPr/>
          </p:nvSpPr>
          <p:spPr>
            <a:xfrm rot="5400000">
              <a:off x="4549453" y="323508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7" name="文本框 116">
              <a:extLst>
                <a:ext uri="{FF2B5EF4-FFF2-40B4-BE49-F238E27FC236}">
                  <a16:creationId xmlns:a16="http://schemas.microsoft.com/office/drawing/2014/main" id="{F732A041-31DC-45CD-81A9-B51178D744A8}"/>
                </a:ext>
              </a:extLst>
            </p:cNvPr>
            <p:cNvSpPr txBox="1"/>
            <p:nvPr/>
          </p:nvSpPr>
          <p:spPr>
            <a:xfrm rot="5400000">
              <a:off x="4930453" y="323825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文本框 117">
              <a:extLst>
                <a:ext uri="{FF2B5EF4-FFF2-40B4-BE49-F238E27FC236}">
                  <a16:creationId xmlns:a16="http://schemas.microsoft.com/office/drawing/2014/main" id="{06AB7E7D-556C-469F-B78E-66D25B4C3569}"/>
                </a:ext>
              </a:extLst>
            </p:cNvPr>
            <p:cNvSpPr txBox="1"/>
            <p:nvPr/>
          </p:nvSpPr>
          <p:spPr>
            <a:xfrm rot="5400000">
              <a:off x="5303532" y="323825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文本框 118">
              <a:extLst>
                <a:ext uri="{FF2B5EF4-FFF2-40B4-BE49-F238E27FC236}">
                  <a16:creationId xmlns:a16="http://schemas.microsoft.com/office/drawing/2014/main" id="{6A29E2A4-FD97-45A0-A10C-6CB61917AC65}"/>
                </a:ext>
              </a:extLst>
            </p:cNvPr>
            <p:cNvSpPr txBox="1"/>
            <p:nvPr/>
          </p:nvSpPr>
          <p:spPr>
            <a:xfrm rot="5400000">
              <a:off x="4548939" y="363287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文本框 119">
              <a:extLst>
                <a:ext uri="{FF2B5EF4-FFF2-40B4-BE49-F238E27FC236}">
                  <a16:creationId xmlns:a16="http://schemas.microsoft.com/office/drawing/2014/main" id="{9ADEAFEE-B478-46FF-A593-2527A86FB771}"/>
                </a:ext>
              </a:extLst>
            </p:cNvPr>
            <p:cNvSpPr txBox="1"/>
            <p:nvPr/>
          </p:nvSpPr>
          <p:spPr>
            <a:xfrm rot="5400000">
              <a:off x="4929939" y="363604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文本框 120">
              <a:extLst>
                <a:ext uri="{FF2B5EF4-FFF2-40B4-BE49-F238E27FC236}">
                  <a16:creationId xmlns:a16="http://schemas.microsoft.com/office/drawing/2014/main" id="{201CE07A-4EF0-48C3-9050-FD2E56029F42}"/>
                </a:ext>
              </a:extLst>
            </p:cNvPr>
            <p:cNvSpPr txBox="1"/>
            <p:nvPr/>
          </p:nvSpPr>
          <p:spPr>
            <a:xfrm rot="5400000">
              <a:off x="5303018" y="363604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文本框 121">
              <a:extLst>
                <a:ext uri="{FF2B5EF4-FFF2-40B4-BE49-F238E27FC236}">
                  <a16:creationId xmlns:a16="http://schemas.microsoft.com/office/drawing/2014/main" id="{3F2200CD-DA1C-44C1-97CF-C63B2145D289}"/>
                </a:ext>
              </a:extLst>
            </p:cNvPr>
            <p:cNvSpPr txBox="1"/>
            <p:nvPr/>
          </p:nvSpPr>
          <p:spPr>
            <a:xfrm rot="5400000">
              <a:off x="5680705" y="2841095"/>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文本框 122">
              <a:extLst>
                <a:ext uri="{FF2B5EF4-FFF2-40B4-BE49-F238E27FC236}">
                  <a16:creationId xmlns:a16="http://schemas.microsoft.com/office/drawing/2014/main" id="{BEB06FB7-E8D8-462E-9A0A-69B5454279A1}"/>
                </a:ext>
              </a:extLst>
            </p:cNvPr>
            <p:cNvSpPr txBox="1"/>
            <p:nvPr/>
          </p:nvSpPr>
          <p:spPr>
            <a:xfrm rot="5400000">
              <a:off x="5688180" y="323508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文本框 123">
              <a:extLst>
                <a:ext uri="{FF2B5EF4-FFF2-40B4-BE49-F238E27FC236}">
                  <a16:creationId xmlns:a16="http://schemas.microsoft.com/office/drawing/2014/main" id="{948EBDF4-D19B-41B2-AA02-1154A81DD328}"/>
                </a:ext>
              </a:extLst>
            </p:cNvPr>
            <p:cNvSpPr txBox="1"/>
            <p:nvPr/>
          </p:nvSpPr>
          <p:spPr>
            <a:xfrm rot="5400000">
              <a:off x="5682955" y="363542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5" name="组合 124">
            <a:extLst>
              <a:ext uri="{FF2B5EF4-FFF2-40B4-BE49-F238E27FC236}">
                <a16:creationId xmlns:a16="http://schemas.microsoft.com/office/drawing/2014/main" id="{4C2AAAE0-F8EF-48EB-B81E-D1A221448163}"/>
              </a:ext>
            </a:extLst>
          </p:cNvPr>
          <p:cNvGrpSpPr/>
          <p:nvPr/>
        </p:nvGrpSpPr>
        <p:grpSpPr>
          <a:xfrm>
            <a:off x="6830041" y="4064311"/>
            <a:ext cx="2063262" cy="1658082"/>
            <a:chOff x="7097091" y="2617030"/>
            <a:chExt cx="1514878" cy="1271740"/>
          </a:xfrm>
        </p:grpSpPr>
        <p:sp>
          <p:nvSpPr>
            <p:cNvPr id="126" name="矩形 125">
              <a:extLst>
                <a:ext uri="{FF2B5EF4-FFF2-40B4-BE49-F238E27FC236}">
                  <a16:creationId xmlns:a16="http://schemas.microsoft.com/office/drawing/2014/main" id="{BA93B053-1BD9-4043-9ABA-60FB18315E5C}"/>
                </a:ext>
              </a:extLst>
            </p:cNvPr>
            <p:cNvSpPr/>
            <p:nvPr/>
          </p:nvSpPr>
          <p:spPr>
            <a:xfrm>
              <a:off x="7097469"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7" name="矩形 126">
              <a:extLst>
                <a:ext uri="{FF2B5EF4-FFF2-40B4-BE49-F238E27FC236}">
                  <a16:creationId xmlns:a16="http://schemas.microsoft.com/office/drawing/2014/main" id="{B3B1F40B-12A9-49AF-892E-73FB37180AB7}"/>
                </a:ext>
              </a:extLst>
            </p:cNvPr>
            <p:cNvSpPr/>
            <p:nvPr/>
          </p:nvSpPr>
          <p:spPr>
            <a:xfrm>
              <a:off x="7474746"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8" name="矩形 127">
              <a:extLst>
                <a:ext uri="{FF2B5EF4-FFF2-40B4-BE49-F238E27FC236}">
                  <a16:creationId xmlns:a16="http://schemas.microsoft.com/office/drawing/2014/main" id="{32672643-3B64-41CF-B757-5DF2807ED08E}"/>
                </a:ext>
              </a:extLst>
            </p:cNvPr>
            <p:cNvSpPr/>
            <p:nvPr/>
          </p:nvSpPr>
          <p:spPr>
            <a:xfrm>
              <a:off x="7857226" y="2617030"/>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9" name="矩形 128">
              <a:extLst>
                <a:ext uri="{FF2B5EF4-FFF2-40B4-BE49-F238E27FC236}">
                  <a16:creationId xmlns:a16="http://schemas.microsoft.com/office/drawing/2014/main" id="{F87CED58-A1A2-4BBB-B7A2-CA3B1F826E4E}"/>
                </a:ext>
              </a:extLst>
            </p:cNvPr>
            <p:cNvSpPr/>
            <p:nvPr/>
          </p:nvSpPr>
          <p:spPr>
            <a:xfrm>
              <a:off x="8234503"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 name="矩形 129">
              <a:extLst>
                <a:ext uri="{FF2B5EF4-FFF2-40B4-BE49-F238E27FC236}">
                  <a16:creationId xmlns:a16="http://schemas.microsoft.com/office/drawing/2014/main" id="{14F7F063-A35E-4428-8B0D-30E3DD5D97E1}"/>
                </a:ext>
              </a:extLst>
            </p:cNvPr>
            <p:cNvSpPr/>
            <p:nvPr/>
          </p:nvSpPr>
          <p:spPr>
            <a:xfrm>
              <a:off x="7097469"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1" name="矩形 130">
              <a:extLst>
                <a:ext uri="{FF2B5EF4-FFF2-40B4-BE49-F238E27FC236}">
                  <a16:creationId xmlns:a16="http://schemas.microsoft.com/office/drawing/2014/main" id="{47F44363-EF93-42B3-AA7E-1BAA22AC160E}"/>
                </a:ext>
              </a:extLst>
            </p:cNvPr>
            <p:cNvSpPr/>
            <p:nvPr/>
          </p:nvSpPr>
          <p:spPr>
            <a:xfrm>
              <a:off x="7474746"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2" name="矩形 131">
              <a:extLst>
                <a:ext uri="{FF2B5EF4-FFF2-40B4-BE49-F238E27FC236}">
                  <a16:creationId xmlns:a16="http://schemas.microsoft.com/office/drawing/2014/main" id="{D91CE640-0856-4615-8807-5F1A7DE3F2E6}"/>
                </a:ext>
              </a:extLst>
            </p:cNvPr>
            <p:cNvSpPr/>
            <p:nvPr/>
          </p:nvSpPr>
          <p:spPr>
            <a:xfrm>
              <a:off x="7857226" y="282210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3" name="矩形 132">
              <a:extLst>
                <a:ext uri="{FF2B5EF4-FFF2-40B4-BE49-F238E27FC236}">
                  <a16:creationId xmlns:a16="http://schemas.microsoft.com/office/drawing/2014/main" id="{02602B42-BA22-4C97-A718-08436C00E4AD}"/>
                </a:ext>
              </a:extLst>
            </p:cNvPr>
            <p:cNvSpPr/>
            <p:nvPr/>
          </p:nvSpPr>
          <p:spPr>
            <a:xfrm>
              <a:off x="8234503"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矩形 133">
              <a:extLst>
                <a:ext uri="{FF2B5EF4-FFF2-40B4-BE49-F238E27FC236}">
                  <a16:creationId xmlns:a16="http://schemas.microsoft.com/office/drawing/2014/main" id="{11D8EA1B-3750-42F2-89CD-FB7E7707CC59}"/>
                </a:ext>
              </a:extLst>
            </p:cNvPr>
            <p:cNvSpPr/>
            <p:nvPr/>
          </p:nvSpPr>
          <p:spPr>
            <a:xfrm>
              <a:off x="7097091"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矩形 134">
              <a:extLst>
                <a:ext uri="{FF2B5EF4-FFF2-40B4-BE49-F238E27FC236}">
                  <a16:creationId xmlns:a16="http://schemas.microsoft.com/office/drawing/2014/main" id="{77A37AB7-161C-4198-A22B-BF4692B77A3E}"/>
                </a:ext>
              </a:extLst>
            </p:cNvPr>
            <p:cNvSpPr/>
            <p:nvPr/>
          </p:nvSpPr>
          <p:spPr>
            <a:xfrm>
              <a:off x="7474368"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6" name="矩形 135">
              <a:extLst>
                <a:ext uri="{FF2B5EF4-FFF2-40B4-BE49-F238E27FC236}">
                  <a16:creationId xmlns:a16="http://schemas.microsoft.com/office/drawing/2014/main" id="{312A9A69-69E7-47D6-9D03-C3EB8351752C}"/>
                </a:ext>
              </a:extLst>
            </p:cNvPr>
            <p:cNvSpPr/>
            <p:nvPr/>
          </p:nvSpPr>
          <p:spPr>
            <a:xfrm>
              <a:off x="7856848" y="322355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7" name="矩形 136">
              <a:extLst>
                <a:ext uri="{FF2B5EF4-FFF2-40B4-BE49-F238E27FC236}">
                  <a16:creationId xmlns:a16="http://schemas.microsoft.com/office/drawing/2014/main" id="{F5975EFA-03E4-4550-913D-2B7C85ECDDF7}"/>
                </a:ext>
              </a:extLst>
            </p:cNvPr>
            <p:cNvSpPr/>
            <p:nvPr/>
          </p:nvSpPr>
          <p:spPr>
            <a:xfrm>
              <a:off x="8234125"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8" name="矩形 137">
              <a:extLst>
                <a:ext uri="{FF2B5EF4-FFF2-40B4-BE49-F238E27FC236}">
                  <a16:creationId xmlns:a16="http://schemas.microsoft.com/office/drawing/2014/main" id="{828EFFE4-F0D1-42F0-A0E2-FD45E550CECC}"/>
                </a:ext>
              </a:extLst>
            </p:cNvPr>
            <p:cNvSpPr/>
            <p:nvPr/>
          </p:nvSpPr>
          <p:spPr>
            <a:xfrm>
              <a:off x="7097091"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9" name="矩形 138">
              <a:extLst>
                <a:ext uri="{FF2B5EF4-FFF2-40B4-BE49-F238E27FC236}">
                  <a16:creationId xmlns:a16="http://schemas.microsoft.com/office/drawing/2014/main" id="{6C977520-9E36-4479-9A7C-2199928D012A}"/>
                </a:ext>
              </a:extLst>
            </p:cNvPr>
            <p:cNvSpPr/>
            <p:nvPr/>
          </p:nvSpPr>
          <p:spPr>
            <a:xfrm>
              <a:off x="7474368"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0" name="矩形 139">
              <a:extLst>
                <a:ext uri="{FF2B5EF4-FFF2-40B4-BE49-F238E27FC236}">
                  <a16:creationId xmlns:a16="http://schemas.microsoft.com/office/drawing/2014/main" id="{CE9AA5B2-A40E-4798-80D4-CC0062D60CB1}"/>
                </a:ext>
              </a:extLst>
            </p:cNvPr>
            <p:cNvSpPr/>
            <p:nvPr/>
          </p:nvSpPr>
          <p:spPr>
            <a:xfrm>
              <a:off x="7856848" y="3619083"/>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1" name="矩形 140">
              <a:extLst>
                <a:ext uri="{FF2B5EF4-FFF2-40B4-BE49-F238E27FC236}">
                  <a16:creationId xmlns:a16="http://schemas.microsoft.com/office/drawing/2014/main" id="{D8C79362-9796-4470-8209-4A36AB316AC8}"/>
                </a:ext>
              </a:extLst>
            </p:cNvPr>
            <p:cNvSpPr/>
            <p:nvPr/>
          </p:nvSpPr>
          <p:spPr>
            <a:xfrm>
              <a:off x="8234125"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2" name="矩形 141">
              <a:extLst>
                <a:ext uri="{FF2B5EF4-FFF2-40B4-BE49-F238E27FC236}">
                  <a16:creationId xmlns:a16="http://schemas.microsoft.com/office/drawing/2014/main" id="{15B36BE3-1E5A-4222-9EFD-2DC4B53D5C9F}"/>
                </a:ext>
              </a:extLst>
            </p:cNvPr>
            <p:cNvSpPr/>
            <p:nvPr/>
          </p:nvSpPr>
          <p:spPr>
            <a:xfrm>
              <a:off x="7097091"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 name="矩形 142">
              <a:extLst>
                <a:ext uri="{FF2B5EF4-FFF2-40B4-BE49-F238E27FC236}">
                  <a16:creationId xmlns:a16="http://schemas.microsoft.com/office/drawing/2014/main" id="{676F3E9C-714B-4C94-8092-811FBED5DB18}"/>
                </a:ext>
              </a:extLst>
            </p:cNvPr>
            <p:cNvSpPr/>
            <p:nvPr/>
          </p:nvSpPr>
          <p:spPr>
            <a:xfrm>
              <a:off x="7474368"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4" name="矩形 143">
              <a:extLst>
                <a:ext uri="{FF2B5EF4-FFF2-40B4-BE49-F238E27FC236}">
                  <a16:creationId xmlns:a16="http://schemas.microsoft.com/office/drawing/2014/main" id="{CDECB917-4BDF-439A-84D0-725EC6A57E06}"/>
                </a:ext>
              </a:extLst>
            </p:cNvPr>
            <p:cNvSpPr/>
            <p:nvPr/>
          </p:nvSpPr>
          <p:spPr>
            <a:xfrm>
              <a:off x="7856848" y="3025009"/>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 name="矩形 144">
              <a:extLst>
                <a:ext uri="{FF2B5EF4-FFF2-40B4-BE49-F238E27FC236}">
                  <a16:creationId xmlns:a16="http://schemas.microsoft.com/office/drawing/2014/main" id="{7F2D9C57-37A6-40D8-B35D-E137AA2A866D}"/>
                </a:ext>
              </a:extLst>
            </p:cNvPr>
            <p:cNvSpPr/>
            <p:nvPr/>
          </p:nvSpPr>
          <p:spPr>
            <a:xfrm>
              <a:off x="8234125"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6" name="矩形 145">
              <a:extLst>
                <a:ext uri="{FF2B5EF4-FFF2-40B4-BE49-F238E27FC236}">
                  <a16:creationId xmlns:a16="http://schemas.microsoft.com/office/drawing/2014/main" id="{33F9BECA-1923-49EA-8949-1E28F8C82780}"/>
                </a:ext>
              </a:extLst>
            </p:cNvPr>
            <p:cNvSpPr/>
            <p:nvPr/>
          </p:nvSpPr>
          <p:spPr>
            <a:xfrm>
              <a:off x="7097091"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7" name="矩形 146">
              <a:extLst>
                <a:ext uri="{FF2B5EF4-FFF2-40B4-BE49-F238E27FC236}">
                  <a16:creationId xmlns:a16="http://schemas.microsoft.com/office/drawing/2014/main" id="{B21E2D2A-A87B-4FD8-A4C4-6D5AA79D6A56}"/>
                </a:ext>
              </a:extLst>
            </p:cNvPr>
            <p:cNvSpPr/>
            <p:nvPr/>
          </p:nvSpPr>
          <p:spPr>
            <a:xfrm>
              <a:off x="7474368"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8" name="矩形 147">
              <a:extLst>
                <a:ext uri="{FF2B5EF4-FFF2-40B4-BE49-F238E27FC236}">
                  <a16:creationId xmlns:a16="http://schemas.microsoft.com/office/drawing/2014/main" id="{9535C5F9-5380-4322-BE9E-0B93FD8FC626}"/>
                </a:ext>
              </a:extLst>
            </p:cNvPr>
            <p:cNvSpPr/>
            <p:nvPr/>
          </p:nvSpPr>
          <p:spPr>
            <a:xfrm>
              <a:off x="7856848" y="3418491"/>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9" name="矩形 148">
              <a:extLst>
                <a:ext uri="{FF2B5EF4-FFF2-40B4-BE49-F238E27FC236}">
                  <a16:creationId xmlns:a16="http://schemas.microsoft.com/office/drawing/2014/main" id="{EFC08323-F04A-4CD6-A313-194FE3639D17}"/>
                </a:ext>
              </a:extLst>
            </p:cNvPr>
            <p:cNvSpPr/>
            <p:nvPr/>
          </p:nvSpPr>
          <p:spPr>
            <a:xfrm>
              <a:off x="8234125"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0" name="文本框 149">
              <a:extLst>
                <a:ext uri="{FF2B5EF4-FFF2-40B4-BE49-F238E27FC236}">
                  <a16:creationId xmlns:a16="http://schemas.microsoft.com/office/drawing/2014/main" id="{9025344E-1E52-4597-BA6E-634ECEC2BFAC}"/>
                </a:ext>
              </a:extLst>
            </p:cNvPr>
            <p:cNvSpPr txBox="1"/>
            <p:nvPr/>
          </p:nvSpPr>
          <p:spPr>
            <a:xfrm rot="5400000">
              <a:off x="7145145" y="283234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1" name="文本框 150">
              <a:extLst>
                <a:ext uri="{FF2B5EF4-FFF2-40B4-BE49-F238E27FC236}">
                  <a16:creationId xmlns:a16="http://schemas.microsoft.com/office/drawing/2014/main" id="{A1036A5D-68B4-49B4-8304-4E2DF10CFE15}"/>
                </a:ext>
              </a:extLst>
            </p:cNvPr>
            <p:cNvSpPr txBox="1"/>
            <p:nvPr/>
          </p:nvSpPr>
          <p:spPr>
            <a:xfrm rot="5400000">
              <a:off x="7526145" y="283551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2" name="文本框 151">
              <a:extLst>
                <a:ext uri="{FF2B5EF4-FFF2-40B4-BE49-F238E27FC236}">
                  <a16:creationId xmlns:a16="http://schemas.microsoft.com/office/drawing/2014/main" id="{7A941F92-D437-487A-BA95-91F50D5F4030}"/>
                </a:ext>
              </a:extLst>
            </p:cNvPr>
            <p:cNvSpPr txBox="1"/>
            <p:nvPr/>
          </p:nvSpPr>
          <p:spPr>
            <a:xfrm rot="5400000">
              <a:off x="7899224" y="2838694"/>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文本框 152">
              <a:extLst>
                <a:ext uri="{FF2B5EF4-FFF2-40B4-BE49-F238E27FC236}">
                  <a16:creationId xmlns:a16="http://schemas.microsoft.com/office/drawing/2014/main" id="{FCEC9C46-D5B4-4BD4-9A94-42F5E3828828}"/>
                </a:ext>
              </a:extLst>
            </p:cNvPr>
            <p:cNvSpPr txBox="1"/>
            <p:nvPr/>
          </p:nvSpPr>
          <p:spPr>
            <a:xfrm rot="5400000">
              <a:off x="7143605" y="323508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文本框 153">
              <a:extLst>
                <a:ext uri="{FF2B5EF4-FFF2-40B4-BE49-F238E27FC236}">
                  <a16:creationId xmlns:a16="http://schemas.microsoft.com/office/drawing/2014/main" id="{2515FD67-F9FE-4EBE-B2C1-986016F2C7F8}"/>
                </a:ext>
              </a:extLst>
            </p:cNvPr>
            <p:cNvSpPr txBox="1"/>
            <p:nvPr/>
          </p:nvSpPr>
          <p:spPr>
            <a:xfrm rot="5400000">
              <a:off x="7524605" y="323825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文本框 154">
              <a:extLst>
                <a:ext uri="{FF2B5EF4-FFF2-40B4-BE49-F238E27FC236}">
                  <a16:creationId xmlns:a16="http://schemas.microsoft.com/office/drawing/2014/main" id="{48C307A5-5731-453A-85D2-771CC61C162F}"/>
                </a:ext>
              </a:extLst>
            </p:cNvPr>
            <p:cNvSpPr txBox="1"/>
            <p:nvPr/>
          </p:nvSpPr>
          <p:spPr>
            <a:xfrm rot="5400000">
              <a:off x="7897684" y="323825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 name="文本框 155">
              <a:extLst>
                <a:ext uri="{FF2B5EF4-FFF2-40B4-BE49-F238E27FC236}">
                  <a16:creationId xmlns:a16="http://schemas.microsoft.com/office/drawing/2014/main" id="{E05039C8-84FA-4E98-B178-530BB3DD036B}"/>
                </a:ext>
              </a:extLst>
            </p:cNvPr>
            <p:cNvSpPr txBox="1"/>
            <p:nvPr/>
          </p:nvSpPr>
          <p:spPr>
            <a:xfrm rot="5400000">
              <a:off x="7143091" y="363287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文本框 156">
              <a:extLst>
                <a:ext uri="{FF2B5EF4-FFF2-40B4-BE49-F238E27FC236}">
                  <a16:creationId xmlns:a16="http://schemas.microsoft.com/office/drawing/2014/main" id="{B5CE0C28-A334-414B-A2CA-CDB7C3F550CA}"/>
                </a:ext>
              </a:extLst>
            </p:cNvPr>
            <p:cNvSpPr txBox="1"/>
            <p:nvPr/>
          </p:nvSpPr>
          <p:spPr>
            <a:xfrm rot="5400000">
              <a:off x="7524091" y="363604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8" name="文本框 157">
              <a:extLst>
                <a:ext uri="{FF2B5EF4-FFF2-40B4-BE49-F238E27FC236}">
                  <a16:creationId xmlns:a16="http://schemas.microsoft.com/office/drawing/2014/main" id="{5224FF5E-2784-40F5-96EA-906589B85004}"/>
                </a:ext>
              </a:extLst>
            </p:cNvPr>
            <p:cNvSpPr txBox="1"/>
            <p:nvPr/>
          </p:nvSpPr>
          <p:spPr>
            <a:xfrm rot="5400000">
              <a:off x="7897170" y="363604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文本框 158">
              <a:extLst>
                <a:ext uri="{FF2B5EF4-FFF2-40B4-BE49-F238E27FC236}">
                  <a16:creationId xmlns:a16="http://schemas.microsoft.com/office/drawing/2014/main" id="{65EC9751-3AAF-43BF-A974-3BF2356CCE01}"/>
                </a:ext>
              </a:extLst>
            </p:cNvPr>
            <p:cNvSpPr txBox="1"/>
            <p:nvPr/>
          </p:nvSpPr>
          <p:spPr>
            <a:xfrm rot="5400000">
              <a:off x="8274857" y="2841095"/>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文本框 159">
              <a:extLst>
                <a:ext uri="{FF2B5EF4-FFF2-40B4-BE49-F238E27FC236}">
                  <a16:creationId xmlns:a16="http://schemas.microsoft.com/office/drawing/2014/main" id="{3AEDAACD-F71C-4427-8316-904CC133E1D7}"/>
                </a:ext>
              </a:extLst>
            </p:cNvPr>
            <p:cNvSpPr txBox="1"/>
            <p:nvPr/>
          </p:nvSpPr>
          <p:spPr>
            <a:xfrm rot="5400000">
              <a:off x="8282332" y="323508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1" name="文本框 160">
              <a:extLst>
                <a:ext uri="{FF2B5EF4-FFF2-40B4-BE49-F238E27FC236}">
                  <a16:creationId xmlns:a16="http://schemas.microsoft.com/office/drawing/2014/main" id="{358C916B-BD67-452C-981A-BF6909CF569E}"/>
                </a:ext>
              </a:extLst>
            </p:cNvPr>
            <p:cNvSpPr txBox="1"/>
            <p:nvPr/>
          </p:nvSpPr>
          <p:spPr>
            <a:xfrm rot="5400000">
              <a:off x="8277107" y="363542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62" name="组合 161">
            <a:extLst>
              <a:ext uri="{FF2B5EF4-FFF2-40B4-BE49-F238E27FC236}">
                <a16:creationId xmlns:a16="http://schemas.microsoft.com/office/drawing/2014/main" id="{CE9B3244-5CF2-423E-8E9D-0ED9380BB783}"/>
              </a:ext>
            </a:extLst>
          </p:cNvPr>
          <p:cNvGrpSpPr/>
          <p:nvPr/>
        </p:nvGrpSpPr>
        <p:grpSpPr>
          <a:xfrm>
            <a:off x="519640" y="3653480"/>
            <a:ext cx="3783121" cy="2313524"/>
            <a:chOff x="3498115" y="492087"/>
            <a:chExt cx="2777624" cy="1774461"/>
          </a:xfrm>
        </p:grpSpPr>
        <p:cxnSp>
          <p:nvCxnSpPr>
            <p:cNvPr id="163" name="直接箭头连接符 162">
              <a:extLst>
                <a:ext uri="{FF2B5EF4-FFF2-40B4-BE49-F238E27FC236}">
                  <a16:creationId xmlns:a16="http://schemas.microsoft.com/office/drawing/2014/main" id="{69E8325E-F82C-4211-826D-D29B730907CF}"/>
                </a:ext>
              </a:extLst>
            </p:cNvPr>
            <p:cNvCxnSpPr/>
            <p:nvPr/>
          </p:nvCxnSpPr>
          <p:spPr>
            <a:xfrm>
              <a:off x="5781785" y="2015004"/>
              <a:ext cx="2831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9B937E9A-57F5-4DD5-B8A6-2DF339007CD0}"/>
                </a:ext>
              </a:extLst>
            </p:cNvPr>
            <p:cNvCxnSpPr/>
            <p:nvPr/>
          </p:nvCxnSpPr>
          <p:spPr>
            <a:xfrm flipV="1">
              <a:off x="4261325" y="566795"/>
              <a:ext cx="0" cy="247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0D13980C-36AD-4F20-9AD1-2C5097BE0943}"/>
                </a:ext>
              </a:extLst>
            </p:cNvPr>
            <p:cNvSpPr txBox="1"/>
            <p:nvPr/>
          </p:nvSpPr>
          <p:spPr>
            <a:xfrm>
              <a:off x="3498115" y="492087"/>
              <a:ext cx="896071" cy="236063"/>
            </a:xfrm>
            <a:prstGeom prst="rect">
              <a:avLst/>
            </a:prstGeom>
            <a:noFill/>
          </p:spPr>
          <p:txBody>
            <a:bodyPr wrap="square" rtlCol="0">
              <a:spAutoFit/>
            </a:bodyPr>
            <a:lstStyle/>
            <a:p>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Frequency</a:t>
              </a:r>
              <a:endParaRPr lang="zh-CN" altLang="en-US" sz="14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6" name="文本框 165">
              <a:extLst>
                <a:ext uri="{FF2B5EF4-FFF2-40B4-BE49-F238E27FC236}">
                  <a16:creationId xmlns:a16="http://schemas.microsoft.com/office/drawing/2014/main" id="{12031BF6-C2B5-4CE3-B7DD-143D1217DB92}"/>
                </a:ext>
              </a:extLst>
            </p:cNvPr>
            <p:cNvSpPr txBox="1"/>
            <p:nvPr/>
          </p:nvSpPr>
          <p:spPr>
            <a:xfrm>
              <a:off x="5702146" y="1776758"/>
              <a:ext cx="573593" cy="236063"/>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Time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ADDB341A-4851-44D9-AC3B-60E37634618E}"/>
                    </a:ext>
                  </a:extLst>
                </p:cNvPr>
                <p:cNvSpPr txBox="1"/>
                <p:nvPr/>
              </p:nvSpPr>
              <p:spPr>
                <a:xfrm>
                  <a:off x="5393470" y="761772"/>
                  <a:ext cx="383876" cy="306882"/>
                </a:xfrm>
                <a:prstGeom prst="rect">
                  <a:avLst/>
                </a:prstGeom>
                <a:noFill/>
              </p:spPr>
              <p:txBody>
                <a:bodyPr wrap="square" rtlCol="0">
                  <a:spAutoFit/>
                </a:bodyPr>
                <a:lstStyle/>
                <a:p>
                  <a:pPr algn="ctr"/>
                  <a:r>
                    <a:rPr lang="en-US" altLang="zh-CN"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Tx#</a:t>
                  </a:r>
                </a:p>
                <a:p>
                  <a:pPr algn="ctr"/>
                  <a14:m>
                    <m:oMathPara xmlns:m="http://schemas.openxmlformats.org/officeDocument/2006/math">
                      <m:oMathParaPr>
                        <m:jc m:val="centerGroup"/>
                      </m:oMathParaPr>
                      <m:oMath xmlns:m="http://schemas.openxmlformats.org/officeDocument/2006/math">
                        <m:sSub>
                          <m:sSubPr>
                            <m:ctrlPr>
                              <a:rPr lang="en-US" altLang="zh-CN" sz="1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10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m:oMathPara>
                  </a14:m>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67" name="文本框 166">
                  <a:extLst>
                    <a:ext uri="{FF2B5EF4-FFF2-40B4-BE49-F238E27FC236}">
                      <a16:creationId xmlns:a16="http://schemas.microsoft.com/office/drawing/2014/main" id="{ADDB341A-4851-44D9-AC3B-60E37634618E}"/>
                    </a:ext>
                  </a:extLst>
                </p:cNvPr>
                <p:cNvSpPr txBox="1">
                  <a:spLocks noRot="1" noChangeAspect="1" noMove="1" noResize="1" noEditPoints="1" noAdjustHandles="1" noChangeArrowheads="1" noChangeShapeType="1" noTextEdit="1"/>
                </p:cNvSpPr>
                <p:nvPr/>
              </p:nvSpPr>
              <p:spPr>
                <a:xfrm>
                  <a:off x="5393470" y="761772"/>
                  <a:ext cx="383876" cy="306882"/>
                </a:xfrm>
                <a:prstGeom prst="rect">
                  <a:avLst/>
                </a:prstGeom>
                <a:blipFill>
                  <a:blip r:embed="rId10"/>
                  <a:stretch>
                    <a:fillRect/>
                  </a:stretch>
                </a:blipFill>
              </p:spPr>
              <p:txBody>
                <a:bodyPr/>
                <a:lstStyle/>
                <a:p>
                  <a:r>
                    <a:rPr lang="zh-CN" altLang="en-US">
                      <a:noFill/>
                    </a:rPr>
                    <a:t> </a:t>
                  </a:r>
                </a:p>
              </p:txBody>
            </p:sp>
          </mc:Fallback>
        </mc:AlternateContent>
        <p:sp>
          <p:nvSpPr>
            <p:cNvPr id="168" name="文本框 167">
              <a:extLst>
                <a:ext uri="{FF2B5EF4-FFF2-40B4-BE49-F238E27FC236}">
                  <a16:creationId xmlns:a16="http://schemas.microsoft.com/office/drawing/2014/main" id="{845088AB-3C80-4324-B53B-4D5C396E25DC}"/>
                </a:ext>
              </a:extLst>
            </p:cNvPr>
            <p:cNvSpPr txBox="1"/>
            <p:nvPr/>
          </p:nvSpPr>
          <p:spPr>
            <a:xfrm rot="5400000">
              <a:off x="4307325" y="182635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9" name="文本框 168">
              <a:extLst>
                <a:ext uri="{FF2B5EF4-FFF2-40B4-BE49-F238E27FC236}">
                  <a16:creationId xmlns:a16="http://schemas.microsoft.com/office/drawing/2014/main" id="{5D847BC6-7119-4215-A48F-851D45F015AB}"/>
                </a:ext>
              </a:extLst>
            </p:cNvPr>
            <p:cNvSpPr txBox="1"/>
            <p:nvPr/>
          </p:nvSpPr>
          <p:spPr>
            <a:xfrm rot="5400000">
              <a:off x="4688325" y="1829528"/>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0" name="文本框 169">
              <a:extLst>
                <a:ext uri="{FF2B5EF4-FFF2-40B4-BE49-F238E27FC236}">
                  <a16:creationId xmlns:a16="http://schemas.microsoft.com/office/drawing/2014/main" id="{63C2BF9B-28B2-4BA7-92EE-BEAA55861224}"/>
                </a:ext>
              </a:extLst>
            </p:cNvPr>
            <p:cNvSpPr txBox="1"/>
            <p:nvPr/>
          </p:nvSpPr>
          <p:spPr>
            <a:xfrm rot="5400000">
              <a:off x="5061404" y="1829529"/>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1" name="矩形 170">
              <a:extLst>
                <a:ext uri="{FF2B5EF4-FFF2-40B4-BE49-F238E27FC236}">
                  <a16:creationId xmlns:a16="http://schemas.microsoft.com/office/drawing/2014/main" id="{6D7A896C-6594-4913-A87B-9A6F7571692A}"/>
                </a:ext>
              </a:extLst>
            </p:cNvPr>
            <p:cNvSpPr/>
            <p:nvPr/>
          </p:nvSpPr>
          <p:spPr>
            <a:xfrm>
              <a:off x="4261703" y="810513"/>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2" name="矩形 171">
              <a:extLst>
                <a:ext uri="{FF2B5EF4-FFF2-40B4-BE49-F238E27FC236}">
                  <a16:creationId xmlns:a16="http://schemas.microsoft.com/office/drawing/2014/main" id="{16C8DDE0-FB62-4D04-9493-D2260B63670F}"/>
                </a:ext>
              </a:extLst>
            </p:cNvPr>
            <p:cNvSpPr/>
            <p:nvPr/>
          </p:nvSpPr>
          <p:spPr>
            <a:xfrm>
              <a:off x="463898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3" name="矩形 172">
              <a:extLst>
                <a:ext uri="{FF2B5EF4-FFF2-40B4-BE49-F238E27FC236}">
                  <a16:creationId xmlns:a16="http://schemas.microsoft.com/office/drawing/2014/main" id="{F1ECA377-DD5D-4A4D-BA54-181773D3D7DB}"/>
                </a:ext>
              </a:extLst>
            </p:cNvPr>
            <p:cNvSpPr/>
            <p:nvPr/>
          </p:nvSpPr>
          <p:spPr>
            <a:xfrm>
              <a:off x="502146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4" name="矩形 173">
              <a:extLst>
                <a:ext uri="{FF2B5EF4-FFF2-40B4-BE49-F238E27FC236}">
                  <a16:creationId xmlns:a16="http://schemas.microsoft.com/office/drawing/2014/main" id="{AE516236-C7F2-47AF-8090-BCCE654AB1E8}"/>
                </a:ext>
              </a:extLst>
            </p:cNvPr>
            <p:cNvSpPr/>
            <p:nvPr/>
          </p:nvSpPr>
          <p:spPr>
            <a:xfrm>
              <a:off x="5398737"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5" name="矩形 174">
              <a:extLst>
                <a:ext uri="{FF2B5EF4-FFF2-40B4-BE49-F238E27FC236}">
                  <a16:creationId xmlns:a16="http://schemas.microsoft.com/office/drawing/2014/main" id="{BE2DCBBB-BC12-4BE4-8CE0-938B11035CCD}"/>
                </a:ext>
              </a:extLst>
            </p:cNvPr>
            <p:cNvSpPr/>
            <p:nvPr/>
          </p:nvSpPr>
          <p:spPr>
            <a:xfrm>
              <a:off x="4261703" y="101558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6" name="矩形 175">
              <a:extLst>
                <a:ext uri="{FF2B5EF4-FFF2-40B4-BE49-F238E27FC236}">
                  <a16:creationId xmlns:a16="http://schemas.microsoft.com/office/drawing/2014/main" id="{8D275AF0-096A-4E56-AB6F-9777A69B1BEC}"/>
                </a:ext>
              </a:extLst>
            </p:cNvPr>
            <p:cNvSpPr/>
            <p:nvPr/>
          </p:nvSpPr>
          <p:spPr>
            <a:xfrm>
              <a:off x="463898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7" name="矩形 176">
              <a:extLst>
                <a:ext uri="{FF2B5EF4-FFF2-40B4-BE49-F238E27FC236}">
                  <a16:creationId xmlns:a16="http://schemas.microsoft.com/office/drawing/2014/main" id="{946F614A-4762-4883-960F-CB3EC332D87D}"/>
                </a:ext>
              </a:extLst>
            </p:cNvPr>
            <p:cNvSpPr/>
            <p:nvPr/>
          </p:nvSpPr>
          <p:spPr>
            <a:xfrm>
              <a:off x="502146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8" name="矩形 177">
              <a:extLst>
                <a:ext uri="{FF2B5EF4-FFF2-40B4-BE49-F238E27FC236}">
                  <a16:creationId xmlns:a16="http://schemas.microsoft.com/office/drawing/2014/main" id="{846361C1-C190-411A-9873-255B67786DCD}"/>
                </a:ext>
              </a:extLst>
            </p:cNvPr>
            <p:cNvSpPr/>
            <p:nvPr/>
          </p:nvSpPr>
          <p:spPr>
            <a:xfrm>
              <a:off x="5398737"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9" name="矩形 178">
              <a:extLst>
                <a:ext uri="{FF2B5EF4-FFF2-40B4-BE49-F238E27FC236}">
                  <a16:creationId xmlns:a16="http://schemas.microsoft.com/office/drawing/2014/main" id="{D6CEF69E-4ECE-4CA7-B41E-4E6C3119DB55}"/>
                </a:ext>
              </a:extLst>
            </p:cNvPr>
            <p:cNvSpPr/>
            <p:nvPr/>
          </p:nvSpPr>
          <p:spPr>
            <a:xfrm>
              <a:off x="4261325" y="141703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0" name="矩形 179">
              <a:extLst>
                <a:ext uri="{FF2B5EF4-FFF2-40B4-BE49-F238E27FC236}">
                  <a16:creationId xmlns:a16="http://schemas.microsoft.com/office/drawing/2014/main" id="{30B2AC12-64A3-4C4C-8FCD-26E59CE5BEC3}"/>
                </a:ext>
              </a:extLst>
            </p:cNvPr>
            <p:cNvSpPr/>
            <p:nvPr/>
          </p:nvSpPr>
          <p:spPr>
            <a:xfrm>
              <a:off x="463860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 name="矩形 180">
              <a:extLst>
                <a:ext uri="{FF2B5EF4-FFF2-40B4-BE49-F238E27FC236}">
                  <a16:creationId xmlns:a16="http://schemas.microsoft.com/office/drawing/2014/main" id="{B7DC2EB9-F3C5-483D-95C6-353C45F8CCED}"/>
                </a:ext>
              </a:extLst>
            </p:cNvPr>
            <p:cNvSpPr/>
            <p:nvPr/>
          </p:nvSpPr>
          <p:spPr>
            <a:xfrm>
              <a:off x="502108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2" name="矩形 181">
              <a:extLst>
                <a:ext uri="{FF2B5EF4-FFF2-40B4-BE49-F238E27FC236}">
                  <a16:creationId xmlns:a16="http://schemas.microsoft.com/office/drawing/2014/main" id="{37BE9C86-FFB3-4BDA-B7AC-0E1425015E2F}"/>
                </a:ext>
              </a:extLst>
            </p:cNvPr>
            <p:cNvSpPr/>
            <p:nvPr/>
          </p:nvSpPr>
          <p:spPr>
            <a:xfrm>
              <a:off x="5398359"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3" name="矩形 182">
              <a:extLst>
                <a:ext uri="{FF2B5EF4-FFF2-40B4-BE49-F238E27FC236}">
                  <a16:creationId xmlns:a16="http://schemas.microsoft.com/office/drawing/2014/main" id="{DF0206E1-8350-42CE-9038-527DF1C08841}"/>
                </a:ext>
              </a:extLst>
            </p:cNvPr>
            <p:cNvSpPr/>
            <p:nvPr/>
          </p:nvSpPr>
          <p:spPr>
            <a:xfrm>
              <a:off x="4261325" y="1812566"/>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4" name="矩形 183">
              <a:extLst>
                <a:ext uri="{FF2B5EF4-FFF2-40B4-BE49-F238E27FC236}">
                  <a16:creationId xmlns:a16="http://schemas.microsoft.com/office/drawing/2014/main" id="{1AB95F68-D65A-49D6-B630-7C08D2B8462B}"/>
                </a:ext>
              </a:extLst>
            </p:cNvPr>
            <p:cNvSpPr/>
            <p:nvPr/>
          </p:nvSpPr>
          <p:spPr>
            <a:xfrm>
              <a:off x="463860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5" name="矩形 184">
              <a:extLst>
                <a:ext uri="{FF2B5EF4-FFF2-40B4-BE49-F238E27FC236}">
                  <a16:creationId xmlns:a16="http://schemas.microsoft.com/office/drawing/2014/main" id="{AA8E2893-B69D-42A1-AD8D-DAE701FB5F58}"/>
                </a:ext>
              </a:extLst>
            </p:cNvPr>
            <p:cNvSpPr/>
            <p:nvPr/>
          </p:nvSpPr>
          <p:spPr>
            <a:xfrm>
              <a:off x="502108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6" name="矩形 185">
              <a:extLst>
                <a:ext uri="{FF2B5EF4-FFF2-40B4-BE49-F238E27FC236}">
                  <a16:creationId xmlns:a16="http://schemas.microsoft.com/office/drawing/2014/main" id="{2FAC18D8-3B89-4F4F-B862-350438CE4083}"/>
                </a:ext>
              </a:extLst>
            </p:cNvPr>
            <p:cNvSpPr/>
            <p:nvPr/>
          </p:nvSpPr>
          <p:spPr>
            <a:xfrm>
              <a:off x="5398801"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7" name="矩形 186">
              <a:extLst>
                <a:ext uri="{FF2B5EF4-FFF2-40B4-BE49-F238E27FC236}">
                  <a16:creationId xmlns:a16="http://schemas.microsoft.com/office/drawing/2014/main" id="{9B910AAA-7A5D-4803-B7F6-5A8E95CA2961}"/>
                </a:ext>
              </a:extLst>
            </p:cNvPr>
            <p:cNvSpPr/>
            <p:nvPr/>
          </p:nvSpPr>
          <p:spPr>
            <a:xfrm>
              <a:off x="4261325" y="1218492"/>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8" name="矩形 187">
              <a:extLst>
                <a:ext uri="{FF2B5EF4-FFF2-40B4-BE49-F238E27FC236}">
                  <a16:creationId xmlns:a16="http://schemas.microsoft.com/office/drawing/2014/main" id="{298CD10E-B016-4C74-997D-2570E484B9D6}"/>
                </a:ext>
              </a:extLst>
            </p:cNvPr>
            <p:cNvSpPr/>
            <p:nvPr/>
          </p:nvSpPr>
          <p:spPr>
            <a:xfrm>
              <a:off x="463860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9" name="矩形 188">
              <a:extLst>
                <a:ext uri="{FF2B5EF4-FFF2-40B4-BE49-F238E27FC236}">
                  <a16:creationId xmlns:a16="http://schemas.microsoft.com/office/drawing/2014/main" id="{57BE3EDC-6F9D-480A-99F9-8490781C74BE}"/>
                </a:ext>
              </a:extLst>
            </p:cNvPr>
            <p:cNvSpPr/>
            <p:nvPr/>
          </p:nvSpPr>
          <p:spPr>
            <a:xfrm>
              <a:off x="502108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0" name="矩形 189">
              <a:extLst>
                <a:ext uri="{FF2B5EF4-FFF2-40B4-BE49-F238E27FC236}">
                  <a16:creationId xmlns:a16="http://schemas.microsoft.com/office/drawing/2014/main" id="{788F8579-3035-440C-A2F8-A09FE059B643}"/>
                </a:ext>
              </a:extLst>
            </p:cNvPr>
            <p:cNvSpPr/>
            <p:nvPr/>
          </p:nvSpPr>
          <p:spPr>
            <a:xfrm>
              <a:off x="5398359"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1" name="矩形 190">
              <a:extLst>
                <a:ext uri="{FF2B5EF4-FFF2-40B4-BE49-F238E27FC236}">
                  <a16:creationId xmlns:a16="http://schemas.microsoft.com/office/drawing/2014/main" id="{9BD3E03B-0C67-46E7-9CA2-090639F69635}"/>
                </a:ext>
              </a:extLst>
            </p:cNvPr>
            <p:cNvSpPr/>
            <p:nvPr/>
          </p:nvSpPr>
          <p:spPr>
            <a:xfrm>
              <a:off x="4261325" y="1611974"/>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2" name="矩形 191">
              <a:extLst>
                <a:ext uri="{FF2B5EF4-FFF2-40B4-BE49-F238E27FC236}">
                  <a16:creationId xmlns:a16="http://schemas.microsoft.com/office/drawing/2014/main" id="{A49617F2-5959-4716-9309-7975FE2960C0}"/>
                </a:ext>
              </a:extLst>
            </p:cNvPr>
            <p:cNvSpPr/>
            <p:nvPr/>
          </p:nvSpPr>
          <p:spPr>
            <a:xfrm>
              <a:off x="463860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3" name="矩形 192">
              <a:extLst>
                <a:ext uri="{FF2B5EF4-FFF2-40B4-BE49-F238E27FC236}">
                  <a16:creationId xmlns:a16="http://schemas.microsoft.com/office/drawing/2014/main" id="{0F218680-FF3F-4232-905A-41A167DC8BC9}"/>
                </a:ext>
              </a:extLst>
            </p:cNvPr>
            <p:cNvSpPr/>
            <p:nvPr/>
          </p:nvSpPr>
          <p:spPr>
            <a:xfrm>
              <a:off x="502108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4" name="矩形 193">
              <a:extLst>
                <a:ext uri="{FF2B5EF4-FFF2-40B4-BE49-F238E27FC236}">
                  <a16:creationId xmlns:a16="http://schemas.microsoft.com/office/drawing/2014/main" id="{24E80135-7476-4A7D-81A5-D7009C70E108}"/>
                </a:ext>
              </a:extLst>
            </p:cNvPr>
            <p:cNvSpPr/>
            <p:nvPr/>
          </p:nvSpPr>
          <p:spPr>
            <a:xfrm>
              <a:off x="5398359"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5" name="文本框 194">
              <a:extLst>
                <a:ext uri="{FF2B5EF4-FFF2-40B4-BE49-F238E27FC236}">
                  <a16:creationId xmlns:a16="http://schemas.microsoft.com/office/drawing/2014/main" id="{42AF47EA-BA85-43CD-BCDF-C00CD3D17691}"/>
                </a:ext>
              </a:extLst>
            </p:cNvPr>
            <p:cNvSpPr txBox="1"/>
            <p:nvPr/>
          </p:nvSpPr>
          <p:spPr>
            <a:xfrm rot="5400000">
              <a:off x="4309379" y="1025827"/>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6" name="文本框 195">
              <a:extLst>
                <a:ext uri="{FF2B5EF4-FFF2-40B4-BE49-F238E27FC236}">
                  <a16:creationId xmlns:a16="http://schemas.microsoft.com/office/drawing/2014/main" id="{64FF58B2-48A0-46E6-A27E-32F7798522CA}"/>
                </a:ext>
              </a:extLst>
            </p:cNvPr>
            <p:cNvSpPr txBox="1"/>
            <p:nvPr/>
          </p:nvSpPr>
          <p:spPr>
            <a:xfrm rot="5400000">
              <a:off x="4690379" y="102900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7" name="文本框 196">
              <a:extLst>
                <a:ext uri="{FF2B5EF4-FFF2-40B4-BE49-F238E27FC236}">
                  <a16:creationId xmlns:a16="http://schemas.microsoft.com/office/drawing/2014/main" id="{95F1808E-27E6-4945-B3A4-95806441DD4C}"/>
                </a:ext>
              </a:extLst>
            </p:cNvPr>
            <p:cNvSpPr txBox="1"/>
            <p:nvPr/>
          </p:nvSpPr>
          <p:spPr>
            <a:xfrm rot="5400000">
              <a:off x="5063458" y="1032177"/>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8" name="文本框 197">
              <a:extLst>
                <a:ext uri="{FF2B5EF4-FFF2-40B4-BE49-F238E27FC236}">
                  <a16:creationId xmlns:a16="http://schemas.microsoft.com/office/drawing/2014/main" id="{78FCCBD6-267B-47CD-8C6C-2D474D3963D6}"/>
                </a:ext>
              </a:extLst>
            </p:cNvPr>
            <p:cNvSpPr txBox="1"/>
            <p:nvPr/>
          </p:nvSpPr>
          <p:spPr>
            <a:xfrm rot="5400000">
              <a:off x="4307839" y="142856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9" name="文本框 198">
              <a:extLst>
                <a:ext uri="{FF2B5EF4-FFF2-40B4-BE49-F238E27FC236}">
                  <a16:creationId xmlns:a16="http://schemas.microsoft.com/office/drawing/2014/main" id="{3A01396E-2B6E-4313-B951-BACB4F206131}"/>
                </a:ext>
              </a:extLst>
            </p:cNvPr>
            <p:cNvSpPr txBox="1"/>
            <p:nvPr/>
          </p:nvSpPr>
          <p:spPr>
            <a:xfrm rot="5400000">
              <a:off x="4688839" y="1431740"/>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0" name="文本框 199">
              <a:extLst>
                <a:ext uri="{FF2B5EF4-FFF2-40B4-BE49-F238E27FC236}">
                  <a16:creationId xmlns:a16="http://schemas.microsoft.com/office/drawing/2014/main" id="{809AC406-D12D-4399-8C17-D46D57C85483}"/>
                </a:ext>
              </a:extLst>
            </p:cNvPr>
            <p:cNvSpPr txBox="1"/>
            <p:nvPr/>
          </p:nvSpPr>
          <p:spPr>
            <a:xfrm rot="5400000">
              <a:off x="5061918" y="1431741"/>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1" name="文本框 200">
              <a:extLst>
                <a:ext uri="{FF2B5EF4-FFF2-40B4-BE49-F238E27FC236}">
                  <a16:creationId xmlns:a16="http://schemas.microsoft.com/office/drawing/2014/main" id="{2B600BA4-FB60-4BAF-932A-38070A66CED9}"/>
                </a:ext>
              </a:extLst>
            </p:cNvPr>
            <p:cNvSpPr txBox="1"/>
            <p:nvPr/>
          </p:nvSpPr>
          <p:spPr>
            <a:xfrm rot="5400000">
              <a:off x="5439091" y="1034578"/>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2" name="文本框 201">
              <a:extLst>
                <a:ext uri="{FF2B5EF4-FFF2-40B4-BE49-F238E27FC236}">
                  <a16:creationId xmlns:a16="http://schemas.microsoft.com/office/drawing/2014/main" id="{B0CF1065-0E43-4EA5-8521-E6DD0EB5B919}"/>
                </a:ext>
              </a:extLst>
            </p:cNvPr>
            <p:cNvSpPr txBox="1"/>
            <p:nvPr/>
          </p:nvSpPr>
          <p:spPr>
            <a:xfrm rot="5400000">
              <a:off x="5446566" y="1428566"/>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3" name="文本框 202">
              <a:extLst>
                <a:ext uri="{FF2B5EF4-FFF2-40B4-BE49-F238E27FC236}">
                  <a16:creationId xmlns:a16="http://schemas.microsoft.com/office/drawing/2014/main" id="{26A6B172-C904-4E84-9723-7E955BBD15AC}"/>
                </a:ext>
              </a:extLst>
            </p:cNvPr>
            <p:cNvSpPr txBox="1"/>
            <p:nvPr/>
          </p:nvSpPr>
          <p:spPr>
            <a:xfrm rot="5400000">
              <a:off x="5441341" y="1828902"/>
              <a:ext cx="324669" cy="180779"/>
            </a:xfrm>
            <a:prstGeom prst="rect">
              <a:avLst/>
            </a:prstGeom>
            <a:noFill/>
          </p:spPr>
          <p:txBody>
            <a:bodyPr wrap="square">
              <a:spAutoFit/>
            </a:bodyPr>
            <a:lstStyle/>
            <a:p>
              <a:pPr algn="ctr"/>
              <a:r>
                <a:rPr lang="en-US" altLang="zh-CN"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4" name="组合 203">
              <a:extLst>
                <a:ext uri="{FF2B5EF4-FFF2-40B4-BE49-F238E27FC236}">
                  <a16:creationId xmlns:a16="http://schemas.microsoft.com/office/drawing/2014/main" id="{31A62823-B52A-4F56-8278-7175E8CB895D}"/>
                </a:ext>
              </a:extLst>
            </p:cNvPr>
            <p:cNvGrpSpPr/>
            <p:nvPr/>
          </p:nvGrpSpPr>
          <p:grpSpPr>
            <a:xfrm rot="5400000">
              <a:off x="3552307" y="1311278"/>
              <a:ext cx="1216604" cy="194755"/>
              <a:chOff x="1734076" y="1688672"/>
              <a:chExt cx="3678217" cy="194755"/>
            </a:xfrm>
          </p:grpSpPr>
          <p:cxnSp>
            <p:nvCxnSpPr>
              <p:cNvPr id="233" name="直接连接符 232">
                <a:extLst>
                  <a:ext uri="{FF2B5EF4-FFF2-40B4-BE49-F238E27FC236}">
                    <a16:creationId xmlns:a16="http://schemas.microsoft.com/office/drawing/2014/main" id="{08714CA3-E1AC-4036-B68E-0F6281E1F88C}"/>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4" name="直接连接符 233">
                <a:extLst>
                  <a:ext uri="{FF2B5EF4-FFF2-40B4-BE49-F238E27FC236}">
                    <a16:creationId xmlns:a16="http://schemas.microsoft.com/office/drawing/2014/main" id="{A0B02D9A-4484-4D16-B2F2-FBCBBF0FEBFC}"/>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5" name="直接连接符 234">
                <a:extLst>
                  <a:ext uri="{FF2B5EF4-FFF2-40B4-BE49-F238E27FC236}">
                    <a16:creationId xmlns:a16="http://schemas.microsoft.com/office/drawing/2014/main" id="{3ED6ED0C-7900-4DAE-9C45-F8A7C970805C}"/>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grpSp>
          <p:nvGrpSpPr>
            <p:cNvPr id="205" name="组合 204">
              <a:extLst>
                <a:ext uri="{FF2B5EF4-FFF2-40B4-BE49-F238E27FC236}">
                  <a16:creationId xmlns:a16="http://schemas.microsoft.com/office/drawing/2014/main" id="{6E32268D-EB01-4C5D-9514-946401EF65E6}"/>
                </a:ext>
              </a:extLst>
            </p:cNvPr>
            <p:cNvGrpSpPr/>
            <p:nvPr/>
          </p:nvGrpSpPr>
          <p:grpSpPr>
            <a:xfrm>
              <a:off x="4257986" y="627183"/>
              <a:ext cx="1517447" cy="194755"/>
              <a:chOff x="1734076" y="1688672"/>
              <a:chExt cx="3678217" cy="194755"/>
            </a:xfrm>
          </p:grpSpPr>
          <p:cxnSp>
            <p:nvCxnSpPr>
              <p:cNvPr id="230" name="直接连接符 229">
                <a:extLst>
                  <a:ext uri="{FF2B5EF4-FFF2-40B4-BE49-F238E27FC236}">
                    <a16:creationId xmlns:a16="http://schemas.microsoft.com/office/drawing/2014/main" id="{DD6E4FE7-8633-4324-A2D8-A6A23C978A89}"/>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201C395E-84AB-43DF-9BB6-F8EF3BA34901}"/>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50D4B336-57F7-4A4E-90D3-269D86759171}"/>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sp>
          <p:nvSpPr>
            <p:cNvPr id="206" name="Rectangle 7">
              <a:extLst>
                <a:ext uri="{FF2B5EF4-FFF2-40B4-BE49-F238E27FC236}">
                  <a16:creationId xmlns:a16="http://schemas.microsoft.com/office/drawing/2014/main" id="{889AA0AA-11DD-4221-B3AD-751287225B21}"/>
                </a:ext>
              </a:extLst>
            </p:cNvPr>
            <p:cNvSpPr>
              <a:spLocks noChangeArrowheads="1"/>
            </p:cNvSpPr>
            <p:nvPr/>
          </p:nvSpPr>
          <p:spPr bwMode="auto">
            <a:xfrm>
              <a:off x="4434767" y="540553"/>
              <a:ext cx="1207805" cy="150495"/>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zh-CN" sz="1400" dirty="0">
                  <a:latin typeface="Times New Roman" panose="02020603050405020304" pitchFamily="18" charset="0"/>
                  <a:cs typeface="Times New Roman" panose="02020603050405020304" pitchFamily="18" charset="0"/>
                </a:rPr>
                <a:t>Coherence time block</a:t>
              </a:r>
              <a:endParaRPr lang="zh-CN" altLang="zh-CN"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7" name="Rectangle 7">
                  <a:extLst>
                    <a:ext uri="{FF2B5EF4-FFF2-40B4-BE49-F238E27FC236}">
                      <a16:creationId xmlns:a16="http://schemas.microsoft.com/office/drawing/2014/main" id="{FFD513C7-C85A-41AE-911E-7A945CBAD293}"/>
                    </a:ext>
                  </a:extLst>
                </p:cNvPr>
                <p:cNvSpPr>
                  <a:spLocks noChangeArrowheads="1"/>
                </p:cNvSpPr>
                <p:nvPr/>
              </p:nvSpPr>
              <p:spPr bwMode="auto">
                <a:xfrm rot="5400000">
                  <a:off x="3550460" y="1283930"/>
                  <a:ext cx="877522" cy="144063"/>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𝑀</m:t>
                      </m:r>
                    </m:oMath>
                  </a14:m>
                  <a:r>
                    <a:rPr lang="en-US" altLang="zh-CN" sz="1400">
                      <a:latin typeface="Times New Roman" panose="02020603050405020304" pitchFamily="18" charset="0"/>
                      <a:cs typeface="Times New Roman" panose="02020603050405020304" pitchFamily="18" charset="0"/>
                    </a:rPr>
                    <a:t> sub-carriers</a:t>
                  </a:r>
                  <a:endParaRPr lang="zh-CN" altLang="zh-CN" sz="1400">
                    <a:latin typeface="Times New Roman" panose="02020603050405020304" pitchFamily="18" charset="0"/>
                    <a:cs typeface="Times New Roman" panose="02020603050405020304" pitchFamily="18" charset="0"/>
                  </a:endParaRPr>
                </a:p>
              </p:txBody>
            </p:sp>
          </mc:Choice>
          <mc:Fallback xmlns="">
            <p:sp>
              <p:nvSpPr>
                <p:cNvPr id="207" name="Rectangle 7">
                  <a:extLst>
                    <a:ext uri="{FF2B5EF4-FFF2-40B4-BE49-F238E27FC236}">
                      <a16:creationId xmlns:a16="http://schemas.microsoft.com/office/drawing/2014/main" id="{FFD513C7-C85A-41AE-911E-7A945CBAD293}"/>
                    </a:ext>
                  </a:extLst>
                </p:cNvPr>
                <p:cNvSpPr>
                  <a:spLocks noRot="1" noChangeAspect="1" noMove="1" noResize="1" noEditPoints="1" noAdjustHandles="1" noChangeArrowheads="1" noChangeShapeType="1" noTextEdit="1"/>
                </p:cNvSpPr>
                <p:nvPr/>
              </p:nvSpPr>
              <p:spPr bwMode="auto">
                <a:xfrm rot="5400000">
                  <a:off x="3550460" y="1283930"/>
                  <a:ext cx="877522" cy="144063"/>
                </a:xfrm>
                <a:prstGeom prst="rect">
                  <a:avLst/>
                </a:prstGeom>
                <a:blipFill>
                  <a:blip r:embed="rId11"/>
                  <a:stretch>
                    <a:fillRect l="-62500" r="-34375" b="-3191"/>
                  </a:stretch>
                </a:blipFill>
                <a:ln>
                  <a:noFill/>
                </a:ln>
                <a:effectLst/>
              </p:spPr>
              <p:txBody>
                <a:bodyPr/>
                <a:lstStyle/>
                <a:p>
                  <a:r>
                    <a:rPr lang="zh-CN" altLang="en-US">
                      <a:noFill/>
                    </a:rPr>
                    <a:t> </a:t>
                  </a:r>
                </a:p>
              </p:txBody>
            </p:sp>
          </mc:Fallback>
        </mc:AlternateContent>
        <p:sp>
          <p:nvSpPr>
            <p:cNvPr id="208" name="矩形 207">
              <a:extLst>
                <a:ext uri="{FF2B5EF4-FFF2-40B4-BE49-F238E27FC236}">
                  <a16:creationId xmlns:a16="http://schemas.microsoft.com/office/drawing/2014/main" id="{FD668556-DD8E-4E1E-A94D-F4ECB2BB91EB}"/>
                </a:ext>
              </a:extLst>
            </p:cNvPr>
            <p:cNvSpPr/>
            <p:nvPr/>
          </p:nvSpPr>
          <p:spPr>
            <a:xfrm flipV="1">
              <a:off x="4218644" y="762851"/>
              <a:ext cx="447566" cy="1293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9" name="Rectangle 7">
                  <a:extLst>
                    <a:ext uri="{FF2B5EF4-FFF2-40B4-BE49-F238E27FC236}">
                      <a16:creationId xmlns:a16="http://schemas.microsoft.com/office/drawing/2014/main" id="{1E3F3764-68F1-4771-BC93-F5C02A7AD691}"/>
                    </a:ext>
                  </a:extLst>
                </p:cNvPr>
                <p:cNvSpPr>
                  <a:spLocks noChangeArrowheads="1"/>
                </p:cNvSpPr>
                <p:nvPr/>
              </p:nvSpPr>
              <p:spPr bwMode="auto">
                <a:xfrm rot="5400000">
                  <a:off x="5602717" y="1283930"/>
                  <a:ext cx="877522" cy="144063"/>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sSup>
                        <m:sSupPr>
                          <m:ctrlPr>
                            <a:rPr lang="en-US" altLang="zh-CN" sz="1400" i="1" smtClean="0">
                              <a:latin typeface="Cambria Math" panose="02040503050406030204" pitchFamily="18" charset="0"/>
                              <a:cs typeface="Times New Roman" panose="02020603050405020304" pitchFamily="18" charset="0"/>
                            </a:rPr>
                          </m:ctrlPr>
                        </m:sSupPr>
                        <m:e>
                          <m:r>
                            <a:rPr lang="en-US" altLang="zh-CN" sz="1400" b="0" i="1" smtClean="0">
                              <a:latin typeface="Cambria Math" panose="02040503050406030204" pitchFamily="18" charset="0"/>
                              <a:cs typeface="Times New Roman" panose="02020603050405020304" pitchFamily="18" charset="0"/>
                            </a:rPr>
                            <m:t>𝑀</m:t>
                          </m:r>
                        </m:e>
                        <m:sup>
                          <m:r>
                            <a:rPr lang="en-US" altLang="zh-CN" sz="1400" b="0" i="1" smtClean="0">
                              <a:latin typeface="Cambria Math" panose="02040503050406030204" pitchFamily="18" charset="0"/>
                              <a:cs typeface="Times New Roman" panose="02020603050405020304" pitchFamily="18" charset="0"/>
                            </a:rPr>
                            <m:t>′</m:t>
                          </m:r>
                        </m:sup>
                      </m:sSup>
                    </m:oMath>
                  </a14:m>
                  <a:r>
                    <a:rPr lang="en-US" altLang="zh-CN" sz="1400">
                      <a:latin typeface="Times New Roman" panose="02020603050405020304" pitchFamily="18" charset="0"/>
                      <a:cs typeface="Times New Roman" panose="02020603050405020304" pitchFamily="18" charset="0"/>
                    </a:rPr>
                    <a:t>sub-carriers</a:t>
                  </a:r>
                  <a:endParaRPr lang="zh-CN" altLang="zh-CN" sz="1400">
                    <a:latin typeface="Times New Roman" panose="02020603050405020304" pitchFamily="18" charset="0"/>
                    <a:cs typeface="Times New Roman" panose="02020603050405020304" pitchFamily="18" charset="0"/>
                  </a:endParaRPr>
                </a:p>
              </p:txBody>
            </p:sp>
          </mc:Choice>
          <mc:Fallback xmlns="">
            <p:sp>
              <p:nvSpPr>
                <p:cNvPr id="209" name="Rectangle 7">
                  <a:extLst>
                    <a:ext uri="{FF2B5EF4-FFF2-40B4-BE49-F238E27FC236}">
                      <a16:creationId xmlns:a16="http://schemas.microsoft.com/office/drawing/2014/main" id="{1E3F3764-68F1-4771-BC93-F5C02A7AD691}"/>
                    </a:ext>
                  </a:extLst>
                </p:cNvPr>
                <p:cNvSpPr>
                  <a:spLocks noRot="1" noChangeAspect="1" noMove="1" noResize="1" noEditPoints="1" noAdjustHandles="1" noChangeArrowheads="1" noChangeShapeType="1" noTextEdit="1"/>
                </p:cNvSpPr>
                <p:nvPr/>
              </p:nvSpPr>
              <p:spPr bwMode="auto">
                <a:xfrm rot="5400000">
                  <a:off x="5602717" y="1283930"/>
                  <a:ext cx="877522" cy="144063"/>
                </a:xfrm>
                <a:prstGeom prst="rect">
                  <a:avLst/>
                </a:prstGeom>
                <a:blipFill>
                  <a:blip r:embed="rId12"/>
                  <a:stretch>
                    <a:fillRect l="-57576" r="-30303" b="-3723"/>
                  </a:stretch>
                </a:blipFill>
                <a:ln>
                  <a:noFill/>
                </a:ln>
                <a:effectLst/>
              </p:spPr>
              <p:txBody>
                <a:bodyPr/>
                <a:lstStyle/>
                <a:p>
                  <a:r>
                    <a:rPr lang="zh-CN" altLang="en-US">
                      <a:noFill/>
                    </a:rPr>
                    <a:t> </a:t>
                  </a:r>
                </a:p>
              </p:txBody>
            </p:sp>
          </mc:Fallback>
        </mc:AlternateContent>
        <p:grpSp>
          <p:nvGrpSpPr>
            <p:cNvPr id="210" name="组合 209">
              <a:extLst>
                <a:ext uri="{FF2B5EF4-FFF2-40B4-BE49-F238E27FC236}">
                  <a16:creationId xmlns:a16="http://schemas.microsoft.com/office/drawing/2014/main" id="{A88C5C07-0D81-4A01-AB0D-5652525790E1}"/>
                </a:ext>
              </a:extLst>
            </p:cNvPr>
            <p:cNvGrpSpPr/>
            <p:nvPr/>
          </p:nvGrpSpPr>
          <p:grpSpPr>
            <a:xfrm rot="10800000">
              <a:off x="5728254" y="919012"/>
              <a:ext cx="231767" cy="813964"/>
              <a:chOff x="5616892" y="1393577"/>
              <a:chExt cx="231767" cy="813964"/>
            </a:xfrm>
          </p:grpSpPr>
          <p:cxnSp>
            <p:nvCxnSpPr>
              <p:cNvPr id="224" name="直接连接符 223">
                <a:extLst>
                  <a:ext uri="{FF2B5EF4-FFF2-40B4-BE49-F238E27FC236}">
                    <a16:creationId xmlns:a16="http://schemas.microsoft.com/office/drawing/2014/main" id="{0C1E0753-D21E-4DE9-B220-793F995FB2F6}"/>
                  </a:ext>
                </a:extLst>
              </p:cNvPr>
              <p:cNvCxnSpPr>
                <a:cxnSpLocks/>
              </p:cNvCxnSpPr>
              <p:nvPr/>
            </p:nvCxnSpPr>
            <p:spPr>
              <a:xfrm flipH="1" flipV="1">
                <a:off x="5687538" y="1396625"/>
                <a:ext cx="108000" cy="1297"/>
              </a:xfrm>
              <a:prstGeom prst="line">
                <a:avLst/>
              </a:prstGeom>
              <a:ln w="12700"/>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2BFD2642-62C5-404E-8E0D-A89D13846828}"/>
                  </a:ext>
                </a:extLst>
              </p:cNvPr>
              <p:cNvCxnSpPr>
                <a:cxnSpLocks/>
              </p:cNvCxnSpPr>
              <p:nvPr/>
            </p:nvCxnSpPr>
            <p:spPr>
              <a:xfrm flipH="1" flipV="1">
                <a:off x="5684096" y="2205160"/>
                <a:ext cx="108000" cy="1297"/>
              </a:xfrm>
              <a:prstGeom prst="line">
                <a:avLst/>
              </a:prstGeom>
              <a:ln w="12700"/>
            </p:spPr>
            <p:style>
              <a:lnRef idx="1">
                <a:schemeClr val="dk1"/>
              </a:lnRef>
              <a:fillRef idx="0">
                <a:schemeClr val="dk1"/>
              </a:fillRef>
              <a:effectRef idx="0">
                <a:schemeClr val="dk1"/>
              </a:effectRef>
              <a:fontRef idx="minor">
                <a:schemeClr val="tx1"/>
              </a:fontRef>
            </p:style>
          </p:cxnSp>
          <p:sp>
            <p:nvSpPr>
              <p:cNvPr id="226" name="文本框 225">
                <a:extLst>
                  <a:ext uri="{FF2B5EF4-FFF2-40B4-BE49-F238E27FC236}">
                    <a16:creationId xmlns:a16="http://schemas.microsoft.com/office/drawing/2014/main" id="{1222078A-F0DC-490F-A82D-6B855B5BC9EA}"/>
                  </a:ext>
                </a:extLst>
              </p:cNvPr>
              <p:cNvSpPr txBox="1"/>
              <p:nvPr/>
            </p:nvSpPr>
            <p:spPr>
              <a:xfrm rot="5400000">
                <a:off x="5595935" y="1510572"/>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7" name="文本框 226">
                <a:extLst>
                  <a:ext uri="{FF2B5EF4-FFF2-40B4-BE49-F238E27FC236}">
                    <a16:creationId xmlns:a16="http://schemas.microsoft.com/office/drawing/2014/main" id="{C48F7501-42D1-4ACD-BB1F-D03F81E539A7}"/>
                  </a:ext>
                </a:extLst>
              </p:cNvPr>
              <p:cNvSpPr txBox="1"/>
              <p:nvPr/>
            </p:nvSpPr>
            <p:spPr>
              <a:xfrm rot="5400000">
                <a:off x="5594458" y="1913534"/>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28" name="直接连接符 227">
                <a:extLst>
                  <a:ext uri="{FF2B5EF4-FFF2-40B4-BE49-F238E27FC236}">
                    <a16:creationId xmlns:a16="http://schemas.microsoft.com/office/drawing/2014/main" id="{9AE2A7D1-81B7-4504-A3E3-86A8BF945650}"/>
                  </a:ext>
                </a:extLst>
              </p:cNvPr>
              <p:cNvCxnSpPr>
                <a:cxnSpLocks/>
              </p:cNvCxnSpPr>
              <p:nvPr/>
            </p:nvCxnSpPr>
            <p:spPr>
              <a:xfrm flipV="1">
                <a:off x="5684093" y="1393577"/>
                <a:ext cx="1" cy="813964"/>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直接箭头连接符 228">
                <a:extLst>
                  <a:ext uri="{FF2B5EF4-FFF2-40B4-BE49-F238E27FC236}">
                    <a16:creationId xmlns:a16="http://schemas.microsoft.com/office/drawing/2014/main" id="{0FBA5427-647A-4806-822D-D47CD9902555}"/>
                  </a:ext>
                </a:extLst>
              </p:cNvPr>
              <p:cNvCxnSpPr>
                <a:cxnSpLocks/>
              </p:cNvCxnSpPr>
              <p:nvPr/>
            </p:nvCxnSpPr>
            <p:spPr>
              <a:xfrm flipH="1">
                <a:off x="5616892" y="1814971"/>
                <a:ext cx="181072" cy="2341"/>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grpSp>
        <p:sp>
          <p:nvSpPr>
            <p:cNvPr id="211" name="文本框 210">
              <a:extLst>
                <a:ext uri="{FF2B5EF4-FFF2-40B4-BE49-F238E27FC236}">
                  <a16:creationId xmlns:a16="http://schemas.microsoft.com/office/drawing/2014/main" id="{33655DFF-F834-4A84-93D3-EC4476604307}"/>
                </a:ext>
              </a:extLst>
            </p:cNvPr>
            <p:cNvSpPr txBox="1"/>
            <p:nvPr/>
          </p:nvSpPr>
          <p:spPr>
            <a:xfrm>
              <a:off x="4135967" y="2030485"/>
              <a:ext cx="591607" cy="236063"/>
            </a:xfrm>
            <a:prstGeom prst="rect">
              <a:avLst/>
            </a:prstGeom>
            <a:noFill/>
          </p:spPr>
          <p:txBody>
            <a:bodyPr wrap="square" rtlCol="0">
              <a:spAutoFit/>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Symbol</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12" name="组合 211">
              <a:extLst>
                <a:ext uri="{FF2B5EF4-FFF2-40B4-BE49-F238E27FC236}">
                  <a16:creationId xmlns:a16="http://schemas.microsoft.com/office/drawing/2014/main" id="{BE39EDD0-AB26-46C1-8097-A147598382D1}"/>
                </a:ext>
              </a:extLst>
            </p:cNvPr>
            <p:cNvGrpSpPr/>
            <p:nvPr/>
          </p:nvGrpSpPr>
          <p:grpSpPr>
            <a:xfrm>
              <a:off x="5400358" y="771108"/>
              <a:ext cx="383876" cy="306883"/>
              <a:chOff x="5402357" y="771108"/>
              <a:chExt cx="383876" cy="306883"/>
            </a:xfrm>
          </p:grpSpPr>
          <p:sp>
            <p:nvSpPr>
              <p:cNvPr id="222" name="文本框 221">
                <a:extLst>
                  <a:ext uri="{FF2B5EF4-FFF2-40B4-BE49-F238E27FC236}">
                    <a16:creationId xmlns:a16="http://schemas.microsoft.com/office/drawing/2014/main" id="{AA772CE7-3D9F-4F80-9853-6334C98B9ACC}"/>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23" name="对象 222">
                    <a:extLst>
                      <a:ext uri="{FF2B5EF4-FFF2-40B4-BE49-F238E27FC236}">
                        <a16:creationId xmlns:a16="http://schemas.microsoft.com/office/drawing/2014/main" id="{66489EB6-C65D-4BD9-ADFD-D98A6CE37D78}"/>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4615" name="Equation" r:id="rId13" imgW="190440" imgH="228600" progId="Equation.DSMT4">
                          <p:embed/>
                        </p:oleObj>
                      </mc:Choice>
                      <mc:Fallback>
                        <p:oleObj name="Equation" r:id="rId13" imgW="190440" imgH="228600" progId="Equation.DSMT4">
                          <p:embed/>
                          <p:pic>
                            <p:nvPicPr>
                              <p:cNvPr id="1496" name="对象 1495">
                                <a:extLst>
                                  <a:ext uri="{FF2B5EF4-FFF2-40B4-BE49-F238E27FC236}">
                                    <a16:creationId xmlns:a16="http://schemas.microsoft.com/office/drawing/2014/main" id="{EFAEF50A-CAFA-4959-9BEC-D78D7F370C5D}"/>
                                  </a:ext>
                                </a:extLst>
                              </p:cNvPr>
                              <p:cNvPicPr/>
                              <p:nvPr/>
                            </p:nvPicPr>
                            <p:blipFill>
                              <a:blip r:embed="rId14"/>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11" name="对象 810">
                    <a:extLst>
                      <a:ext uri="{FF2B5EF4-FFF2-40B4-BE49-F238E27FC236}">
                        <a16:creationId xmlns:a16="http://schemas.microsoft.com/office/drawing/2014/main" id="{4367B4A0-722F-4F5E-9546-FBFBCBBAA104}"/>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1" name="Equation" r:id="rId37" imgW="190440" imgH="228600" progId="Equation.DSMT4">
                          <p:embed/>
                        </p:oleObj>
                      </mc:Choice>
                      <mc:Fallback>
                        <p:oleObj name="Equation" r:id="rId37" imgW="190440" imgH="228600" progId="Equation.DSMT4">
                          <p:embed/>
                          <p:pic>
                            <p:nvPicPr>
                              <p:cNvPr id="729" name="对象 728">
                                <a:extLst>
                                  <a:ext uri="{FF2B5EF4-FFF2-40B4-BE49-F238E27FC236}">
                                    <a16:creationId xmlns:a16="http://schemas.microsoft.com/office/drawing/2014/main" id="{050E8F37-8117-4FC8-B3CB-E331C9D7875F}"/>
                                  </a:ext>
                                </a:extLst>
                              </p:cNvPr>
                              <p:cNvPicPr/>
                              <p:nvPr/>
                            </p:nvPicPr>
                            <p:blipFill>
                              <a:blip r:embed="rId38"/>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213" name="组合 212">
              <a:extLst>
                <a:ext uri="{FF2B5EF4-FFF2-40B4-BE49-F238E27FC236}">
                  <a16:creationId xmlns:a16="http://schemas.microsoft.com/office/drawing/2014/main" id="{BA505730-05D8-4548-91C8-496504B8D1C3}"/>
                </a:ext>
              </a:extLst>
            </p:cNvPr>
            <p:cNvGrpSpPr/>
            <p:nvPr/>
          </p:nvGrpSpPr>
          <p:grpSpPr>
            <a:xfrm>
              <a:off x="5400358" y="1182777"/>
              <a:ext cx="383876" cy="306883"/>
              <a:chOff x="5402357" y="771108"/>
              <a:chExt cx="383876" cy="306883"/>
            </a:xfrm>
          </p:grpSpPr>
          <p:sp>
            <p:nvSpPr>
              <p:cNvPr id="220" name="文本框 219">
                <a:extLst>
                  <a:ext uri="{FF2B5EF4-FFF2-40B4-BE49-F238E27FC236}">
                    <a16:creationId xmlns:a16="http://schemas.microsoft.com/office/drawing/2014/main" id="{4D824D2C-7829-4596-A599-1732086EACCB}"/>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21" name="对象 220">
                    <a:extLst>
                      <a:ext uri="{FF2B5EF4-FFF2-40B4-BE49-F238E27FC236}">
                        <a16:creationId xmlns:a16="http://schemas.microsoft.com/office/drawing/2014/main" id="{22B5BBFF-9189-4642-BCCE-4F7C256938F1}"/>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4616" name="Equation" r:id="rId39" imgW="190440" imgH="228600" progId="Equation.DSMT4">
                          <p:embed/>
                        </p:oleObj>
                      </mc:Choice>
                      <mc:Fallback>
                        <p:oleObj name="Equation" r:id="rId39" imgW="190440" imgH="228600" progId="Equation.DSMT4">
                          <p:embed/>
                          <p:pic>
                            <p:nvPicPr>
                              <p:cNvPr id="1494" name="对象 1493">
                                <a:extLst>
                                  <a:ext uri="{FF2B5EF4-FFF2-40B4-BE49-F238E27FC236}">
                                    <a16:creationId xmlns:a16="http://schemas.microsoft.com/office/drawing/2014/main" id="{ABEB9D23-900A-4EFF-90B1-E727C2CAA562}"/>
                                  </a:ext>
                                </a:extLst>
                              </p:cNvPr>
                              <p:cNvPicPr/>
                              <p:nvPr/>
                            </p:nvPicPr>
                            <p:blipFill>
                              <a:blip r:embed="rId7"/>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09" name="对象 808">
                    <a:extLst>
                      <a:ext uri="{FF2B5EF4-FFF2-40B4-BE49-F238E27FC236}">
                        <a16:creationId xmlns:a16="http://schemas.microsoft.com/office/drawing/2014/main" id="{B3B53CA2-DB0C-4948-B7BA-9D9ADB97511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2" name="Equation" r:id="rId40" imgW="190440" imgH="228600" progId="Equation.DSMT4">
                          <p:embed/>
                        </p:oleObj>
                      </mc:Choice>
                      <mc:Fallback>
                        <p:oleObj name="Equation" r:id="rId40" imgW="190440" imgH="228600" progId="Equation.DSMT4">
                          <p:embed/>
                          <p:pic>
                            <p:nvPicPr>
                              <p:cNvPr id="727" name="对象 726">
                                <a:extLst>
                                  <a:ext uri="{FF2B5EF4-FFF2-40B4-BE49-F238E27FC236}">
                                    <a16:creationId xmlns:a16="http://schemas.microsoft.com/office/drawing/2014/main" id="{76ED1266-F4F4-40DC-853A-913BD9E5A65A}"/>
                                  </a:ext>
                                </a:extLst>
                              </p:cNvPr>
                              <p:cNvPicPr/>
                              <p:nvPr/>
                            </p:nvPicPr>
                            <p:blipFill>
                              <a:blip r:embed="rId41"/>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214" name="组合 213">
              <a:extLst>
                <a:ext uri="{FF2B5EF4-FFF2-40B4-BE49-F238E27FC236}">
                  <a16:creationId xmlns:a16="http://schemas.microsoft.com/office/drawing/2014/main" id="{E1CBE7BD-4B87-4CBC-B9B3-6CE771E7E0B3}"/>
                </a:ext>
              </a:extLst>
            </p:cNvPr>
            <p:cNvGrpSpPr/>
            <p:nvPr/>
          </p:nvGrpSpPr>
          <p:grpSpPr>
            <a:xfrm>
              <a:off x="5400358" y="1573438"/>
              <a:ext cx="383876" cy="306883"/>
              <a:chOff x="5402357" y="771108"/>
              <a:chExt cx="383876" cy="306883"/>
            </a:xfrm>
          </p:grpSpPr>
          <p:sp>
            <p:nvSpPr>
              <p:cNvPr id="218" name="文本框 217">
                <a:extLst>
                  <a:ext uri="{FF2B5EF4-FFF2-40B4-BE49-F238E27FC236}">
                    <a16:creationId xmlns:a16="http://schemas.microsoft.com/office/drawing/2014/main" id="{A34346FA-5D13-4378-BCDE-5EA7F06067CE}"/>
                  </a:ext>
                </a:extLst>
              </p:cNvPr>
              <p:cNvSpPr txBox="1"/>
              <p:nvPr/>
            </p:nvSpPr>
            <p:spPr>
              <a:xfrm>
                <a:off x="5402357" y="771108"/>
                <a:ext cx="383876" cy="306883"/>
              </a:xfrm>
              <a:prstGeom prst="rect">
                <a:avLst/>
              </a:prstGeom>
              <a:noFill/>
            </p:spPr>
            <p:txBody>
              <a:bodyPr wrap="square" rtlCol="0">
                <a:spAutoFit/>
              </a:bodyPr>
              <a:lstStyle/>
              <a:p>
                <a:pPr algn="ctr"/>
                <a:r>
                  <a:rPr lang="en-US" altLang="zh-CN" sz="10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19" name="对象 218">
                    <a:extLst>
                      <a:ext uri="{FF2B5EF4-FFF2-40B4-BE49-F238E27FC236}">
                        <a16:creationId xmlns:a16="http://schemas.microsoft.com/office/drawing/2014/main" id="{D6111159-C323-49A3-A086-58B87D56B58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4617" name="Equation" r:id="rId42" imgW="190440" imgH="228600" progId="Equation.DSMT4">
                          <p:embed/>
                        </p:oleObj>
                      </mc:Choice>
                      <mc:Fallback>
                        <p:oleObj name="Equation" r:id="rId42" imgW="190440" imgH="228600" progId="Equation.DSMT4">
                          <p:embed/>
                          <p:pic>
                            <p:nvPicPr>
                              <p:cNvPr id="1492" name="对象 1491">
                                <a:extLst>
                                  <a:ext uri="{FF2B5EF4-FFF2-40B4-BE49-F238E27FC236}">
                                    <a16:creationId xmlns:a16="http://schemas.microsoft.com/office/drawing/2014/main" id="{6F2760DF-A6B7-4824-B02E-E112FF9058C8}"/>
                                  </a:ext>
                                </a:extLst>
                              </p:cNvPr>
                              <p:cNvPicPr/>
                              <p:nvPr/>
                            </p:nvPicPr>
                            <p:blipFill>
                              <a:blip r:embed="rId7"/>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07" name="对象 806">
                    <a:extLst>
                      <a:ext uri="{FF2B5EF4-FFF2-40B4-BE49-F238E27FC236}">
                        <a16:creationId xmlns:a16="http://schemas.microsoft.com/office/drawing/2014/main" id="{A74874F0-37BB-4F9E-BA5C-8F00657E1C3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3" name="Equation" r:id="rId43" imgW="190440" imgH="228600" progId="Equation.DSMT4">
                          <p:embed/>
                        </p:oleObj>
                      </mc:Choice>
                      <mc:Fallback>
                        <p:oleObj name="Equation" r:id="rId43" imgW="190440" imgH="228600" progId="Equation.DSMT4">
                          <p:embed/>
                          <p:pic>
                            <p:nvPicPr>
                              <p:cNvPr id="725" name="对象 724">
                                <a:extLst>
                                  <a:ext uri="{FF2B5EF4-FFF2-40B4-BE49-F238E27FC236}">
                                    <a16:creationId xmlns:a16="http://schemas.microsoft.com/office/drawing/2014/main" id="{51FE315E-0EA5-4833-8A09-733C39924E0C}"/>
                                  </a:ext>
                                </a:extLst>
                              </p:cNvPr>
                              <p:cNvPicPr/>
                              <p:nvPr/>
                            </p:nvPicPr>
                            <p:blipFill>
                              <a:blip r:embed="rId41"/>
                              <a:stretch>
                                <a:fillRect/>
                              </a:stretch>
                            </p:blipFill>
                            <p:spPr>
                              <a:xfrm>
                                <a:off x="5542777" y="905458"/>
                                <a:ext cx="95082" cy="114098"/>
                              </a:xfrm>
                              <a:prstGeom prst="rect">
                                <a:avLst/>
                              </a:prstGeom>
                            </p:spPr>
                          </p:pic>
                        </p:oleObj>
                      </mc:Fallback>
                    </mc:AlternateContent>
                  </a:graphicData>
                </a:graphic>
              </p:graphicFrame>
            </mc:Fallback>
          </mc:AlternateContent>
        </p:grpSp>
        <p:sp>
          <p:nvSpPr>
            <p:cNvPr id="215" name="文本框 214">
              <a:extLst>
                <a:ext uri="{FF2B5EF4-FFF2-40B4-BE49-F238E27FC236}">
                  <a16:creationId xmlns:a16="http://schemas.microsoft.com/office/drawing/2014/main" id="{AF1C3F5A-0912-40D4-AFA2-0610EF8471DC}"/>
                </a:ext>
              </a:extLst>
            </p:cNvPr>
            <p:cNvSpPr txBox="1"/>
            <p:nvPr/>
          </p:nvSpPr>
          <p:spPr>
            <a:xfrm rot="5400000">
              <a:off x="4301778" y="1819227"/>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6" name="文本框 215">
              <a:extLst>
                <a:ext uri="{FF2B5EF4-FFF2-40B4-BE49-F238E27FC236}">
                  <a16:creationId xmlns:a16="http://schemas.microsoft.com/office/drawing/2014/main" id="{E5EC0566-AC03-41B8-9492-ED780730043D}"/>
                </a:ext>
              </a:extLst>
            </p:cNvPr>
            <p:cNvSpPr txBox="1"/>
            <p:nvPr/>
          </p:nvSpPr>
          <p:spPr>
            <a:xfrm rot="5400000">
              <a:off x="4682778" y="182240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7" name="文本框 216">
              <a:extLst>
                <a:ext uri="{FF2B5EF4-FFF2-40B4-BE49-F238E27FC236}">
                  <a16:creationId xmlns:a16="http://schemas.microsoft.com/office/drawing/2014/main" id="{CBA4E24B-89BC-478A-BC1B-65379BCCEE45}"/>
                </a:ext>
              </a:extLst>
            </p:cNvPr>
            <p:cNvSpPr txBox="1"/>
            <p:nvPr/>
          </p:nvSpPr>
          <p:spPr>
            <a:xfrm rot="5400000">
              <a:off x="5055857" y="1822403"/>
              <a:ext cx="324669" cy="180779"/>
            </a:xfrm>
            <a:prstGeom prst="rect">
              <a:avLst/>
            </a:prstGeom>
            <a:noFill/>
          </p:spPr>
          <p:txBody>
            <a:bodyPr wrap="square">
              <a:spAutoFit/>
            </a:bodyPr>
            <a:lstStyle/>
            <a:p>
              <a:pPr algn="ctr"/>
              <a:r>
                <a:rPr lang="en-US" altLang="zh-CN"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0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36" name="文本框 235">
            <a:extLst>
              <a:ext uri="{FF2B5EF4-FFF2-40B4-BE49-F238E27FC236}">
                <a16:creationId xmlns:a16="http://schemas.microsoft.com/office/drawing/2014/main" id="{0939AA66-D476-420D-A38F-D4F410994A0E}"/>
              </a:ext>
            </a:extLst>
          </p:cNvPr>
          <p:cNvSpPr txBox="1"/>
          <p:nvPr/>
        </p:nvSpPr>
        <p:spPr>
          <a:xfrm>
            <a:off x="5788935" y="5745585"/>
            <a:ext cx="1375645" cy="307777"/>
          </a:xfrm>
          <a:prstGeom prst="rect">
            <a:avLst/>
          </a:prstGeom>
          <a:noFill/>
        </p:spPr>
        <p:txBody>
          <a:bodyPr wrap="square" rtlCol="0">
            <a:spAutoFit/>
          </a:bodyPr>
          <a:lstStyle/>
          <a:p>
            <a:r>
              <a:rPr lang="en-US" altLang="zh-CN" sz="1400" b="1">
                <a:latin typeface="Times New Roman" panose="02020603050405020304" pitchFamily="18" charset="0"/>
                <a:cs typeface="Times New Roman" panose="02020603050405020304" pitchFamily="18" charset="0"/>
              </a:rPr>
              <a:t>Pilot pattern</a:t>
            </a:r>
            <a:endParaRPr lang="zh-CN" altLang="en-US" sz="1400" b="1">
              <a:latin typeface="Times New Roman" panose="02020603050405020304" pitchFamily="18" charset="0"/>
              <a:cs typeface="Times New Roman" panose="02020603050405020304" pitchFamily="18" charset="0"/>
            </a:endParaRPr>
          </a:p>
        </p:txBody>
      </p:sp>
      <p:cxnSp>
        <p:nvCxnSpPr>
          <p:cNvPr id="237" name="直接连接符 236">
            <a:extLst>
              <a:ext uri="{FF2B5EF4-FFF2-40B4-BE49-F238E27FC236}">
                <a16:creationId xmlns:a16="http://schemas.microsoft.com/office/drawing/2014/main" id="{5BCD7773-6BD1-49FE-9F37-1D193CE80DBE}"/>
              </a:ext>
            </a:extLst>
          </p:cNvPr>
          <p:cNvCxnSpPr>
            <a:cxnSpLocks/>
          </p:cNvCxnSpPr>
          <p:nvPr/>
        </p:nvCxnSpPr>
        <p:spPr>
          <a:xfrm>
            <a:off x="4429033" y="2728504"/>
            <a:ext cx="6891725" cy="963954"/>
          </a:xfrm>
          <a:prstGeom prst="line">
            <a:avLst/>
          </a:prstGeom>
          <a:ln w="12700">
            <a:solidFill>
              <a:srgbClr val="FF0000"/>
            </a:solidFill>
            <a:prstDash val="sysDot"/>
          </a:ln>
        </p:spPr>
        <p:style>
          <a:lnRef idx="1">
            <a:schemeClr val="dk1"/>
          </a:lnRef>
          <a:fillRef idx="0">
            <a:schemeClr val="dk1"/>
          </a:fillRef>
          <a:effectRef idx="0">
            <a:schemeClr val="dk1"/>
          </a:effectRef>
          <a:fontRef idx="minor">
            <a:schemeClr val="tx1"/>
          </a:fontRef>
        </p:style>
      </p:cxnSp>
      <p:cxnSp>
        <p:nvCxnSpPr>
          <p:cNvPr id="238" name="直接连接符 237">
            <a:extLst>
              <a:ext uri="{FF2B5EF4-FFF2-40B4-BE49-F238E27FC236}">
                <a16:creationId xmlns:a16="http://schemas.microsoft.com/office/drawing/2014/main" id="{A5BAFAC9-C3FD-4F7E-9515-DFC370C7E307}"/>
              </a:ext>
            </a:extLst>
          </p:cNvPr>
          <p:cNvCxnSpPr>
            <a:cxnSpLocks/>
          </p:cNvCxnSpPr>
          <p:nvPr/>
        </p:nvCxnSpPr>
        <p:spPr>
          <a:xfrm flipH="1">
            <a:off x="519640" y="2571095"/>
            <a:ext cx="2635064" cy="1119529"/>
          </a:xfrm>
          <a:prstGeom prst="line">
            <a:avLst/>
          </a:prstGeom>
          <a:ln w="12700">
            <a:solidFill>
              <a:srgbClr val="FF0000"/>
            </a:solidFill>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A97D446-6F49-4F22-B2CC-0E99CE4D64AD}"/>
                  </a:ext>
                </a:extLst>
              </p:cNvPr>
              <p:cNvSpPr txBox="1"/>
              <p:nvPr/>
            </p:nvSpPr>
            <p:spPr>
              <a:xfrm>
                <a:off x="5751589" y="1050869"/>
                <a:ext cx="5254181" cy="226485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b="1" i="0" dirty="0">
                    <a:effectLst/>
                    <a:latin typeface="微软雅黑" panose="020B0503020204020204" pitchFamily="34" charset="-122"/>
                    <a:ea typeface="微软雅黑" panose="020B0503020204020204" pitchFamily="34" charset="-122"/>
                  </a:rPr>
                  <a:t>考虑一个</a:t>
                </a:r>
                <a:r>
                  <a:rPr lang="en-US" altLang="zh-CN" sz="1600" b="1" i="0" dirty="0">
                    <a:effectLst/>
                    <a:latin typeface="微软雅黑" panose="020B0503020204020204" pitchFamily="34" charset="-122"/>
                    <a:ea typeface="微软雅黑" panose="020B0503020204020204" pitchFamily="34" charset="-122"/>
                  </a:rPr>
                  <a:t>MIMO-OFDM</a:t>
                </a:r>
                <a:r>
                  <a:rPr lang="zh-CN" altLang="en-US" sz="1600" b="1" i="0" dirty="0">
                    <a:effectLst/>
                    <a:latin typeface="微软雅黑" panose="020B0503020204020204" pitchFamily="34" charset="-122"/>
                    <a:ea typeface="微软雅黑" panose="020B0503020204020204" pitchFamily="34" charset="-122"/>
                  </a:rPr>
                  <a:t>下行链路传输系统。 配备了</a:t>
                </a:r>
                <a14:m>
                  <m:oMath xmlns:m="http://schemas.openxmlformats.org/officeDocument/2006/math">
                    <m:sSub>
                      <m:sSubPr>
                        <m:ctrlPr>
                          <a:rPr lang="en-US" altLang="zh-CN" sz="1600" b="1" i="1" smtClean="0">
                            <a:effectLst/>
                            <a:latin typeface="Cambria Math" panose="02040503050406030204" pitchFamily="18" charset="0"/>
                            <a:ea typeface="微软雅黑" panose="020B0503020204020204" pitchFamily="34" charset="-122"/>
                          </a:rPr>
                        </m:ctrlPr>
                      </m:sSubPr>
                      <m:e>
                        <m:r>
                          <a:rPr lang="en-US" altLang="zh-CN" sz="1600" b="1" i="1" smtClean="0">
                            <a:effectLst/>
                            <a:latin typeface="Cambria Math" panose="02040503050406030204" pitchFamily="18" charset="0"/>
                            <a:ea typeface="微软雅黑" panose="020B0503020204020204" pitchFamily="34" charset="-122"/>
                          </a:rPr>
                          <m:t>𝑵</m:t>
                        </m:r>
                      </m:e>
                      <m:sub>
                        <m:r>
                          <a:rPr lang="en-US" altLang="zh-CN" sz="1600" b="1" i="1" smtClean="0">
                            <a:effectLst/>
                            <a:latin typeface="Cambria Math" panose="02040503050406030204" pitchFamily="18" charset="0"/>
                            <a:ea typeface="微软雅黑" panose="020B0503020204020204" pitchFamily="34" charset="-122"/>
                          </a:rPr>
                          <m:t>𝒕</m:t>
                        </m:r>
                      </m:sub>
                    </m:sSub>
                  </m:oMath>
                </a14:m>
                <a:r>
                  <a:rPr lang="zh-CN" altLang="en-US" sz="1600" b="1" i="0" dirty="0">
                    <a:effectLst/>
                    <a:latin typeface="微软雅黑" panose="020B0503020204020204" pitchFamily="34" charset="-122"/>
                    <a:ea typeface="微软雅黑" panose="020B0503020204020204" pitchFamily="34" charset="-122"/>
                  </a:rPr>
                  <a:t>天线的基站（</a:t>
                </a:r>
                <a:r>
                  <a:rPr lang="en-US" altLang="zh-CN" sz="1600" b="1" i="0" dirty="0">
                    <a:effectLst/>
                    <a:latin typeface="微软雅黑" panose="020B0503020204020204" pitchFamily="34" charset="-122"/>
                    <a:ea typeface="微软雅黑" panose="020B0503020204020204" pitchFamily="34" charset="-122"/>
                  </a:rPr>
                  <a:t>BS</a:t>
                </a:r>
                <a:r>
                  <a:rPr lang="zh-CN" altLang="en-US" sz="1600" b="1" i="0" dirty="0">
                    <a:effectLst/>
                    <a:latin typeface="微软雅黑" panose="020B0503020204020204" pitchFamily="34" charset="-122"/>
                    <a:ea typeface="微软雅黑" panose="020B0503020204020204" pitchFamily="34" charset="-122"/>
                  </a:rPr>
                  <a:t>）需要传输双方已知的</a:t>
                </a:r>
                <a:r>
                  <a:rPr lang="zh-CN" altLang="en-US" sz="1600" b="1" dirty="0">
                    <a:latin typeface="微软雅黑" panose="020B0503020204020204" pitchFamily="34" charset="-122"/>
                    <a:ea typeface="微软雅黑" panose="020B0503020204020204" pitchFamily="34" charset="-122"/>
                  </a:rPr>
                  <a:t>导频</a:t>
                </a:r>
                <a:r>
                  <a:rPr lang="zh-CN" altLang="en-US" sz="1600" b="1" i="0" dirty="0">
                    <a:effectLst/>
                    <a:latin typeface="微软雅黑" panose="020B0503020204020204" pitchFamily="34" charset="-122"/>
                    <a:ea typeface="微软雅黑" panose="020B0503020204020204" pitchFamily="34" charset="-122"/>
                  </a:rPr>
                  <a:t>信号，以协助信道估计。</a:t>
                </a:r>
                <a:endParaRPr lang="en-US" altLang="zh-CN" sz="1600" b="1" i="0" dirty="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只关注于一个信道相干时间，其中</a:t>
                </a:r>
                <a14:m>
                  <m:oMath xmlns:m="http://schemas.openxmlformats.org/officeDocument/2006/math">
                    <m:sSub>
                      <m:sSubPr>
                        <m:ctrlPr>
                          <a:rPr lang="en-US" altLang="zh-CN" sz="1600" b="1" i="1">
                            <a:latin typeface="Cambria Math" panose="02040503050406030204" pitchFamily="18" charset="0"/>
                            <a:ea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rPr>
                          <m:t>𝑵</m:t>
                        </m:r>
                      </m:e>
                      <m:sub>
                        <m:r>
                          <a:rPr lang="en-US" altLang="zh-CN" sz="1600" b="1" i="1">
                            <a:latin typeface="Cambria Math" panose="02040503050406030204" pitchFamily="18" charset="0"/>
                            <a:ea typeface="微软雅黑" panose="020B0503020204020204" pitchFamily="34" charset="-122"/>
                          </a:rPr>
                          <m:t>𝒕</m:t>
                        </m:r>
                      </m:sub>
                    </m:sSub>
                  </m:oMath>
                </a14:m>
                <a:r>
                  <a:rPr lang="zh-CN" altLang="en-US" sz="1600" b="1" dirty="0">
                    <a:latin typeface="微软雅黑" panose="020B0503020204020204" pitchFamily="34" charset="-122"/>
                    <a:ea typeface="微软雅黑" panose="020B0503020204020204" pitchFamily="34" charset="-122"/>
                  </a:rPr>
                  <a:t>符号的长度用于导频传输。 在此块中，将</a:t>
                </a:r>
                <a14:m>
                  <m:oMath xmlns:m="http://schemas.openxmlformats.org/officeDocument/2006/math">
                    <m:sSub>
                      <m:sSubPr>
                        <m:ctrlPr>
                          <a:rPr lang="en-US" altLang="zh-CN" sz="1600" b="1" i="1" kern="1200" smtClean="0">
                            <a:solidFill>
                              <a:srgbClr val="000000"/>
                            </a:solidFill>
                            <a:effectLst/>
                            <a:latin typeface="Cambria Math" panose="02040503050406030204" pitchFamily="18" charset="0"/>
                            <a:ea typeface="微软雅黑" panose="020B0503020204020204" pitchFamily="34" charset="-122"/>
                            <a:cs typeface="+mn-cs"/>
                          </a:rPr>
                        </m:ctrlPr>
                      </m:sSubPr>
                      <m:e>
                        <m:r>
                          <a:rPr lang="en-US" altLang="zh-CN" sz="1600" b="1" i="1" kern="1200">
                            <a:solidFill>
                              <a:srgbClr val="000000"/>
                            </a:solidFill>
                            <a:effectLst/>
                            <a:latin typeface="Cambria Math" panose="02040503050406030204" pitchFamily="18" charset="0"/>
                            <a:ea typeface="微软雅黑" panose="020B0503020204020204" pitchFamily="34" charset="-122"/>
                            <a:cs typeface="+mn-cs"/>
                          </a:rPr>
                          <m:t>𝑵</m:t>
                        </m:r>
                      </m:e>
                      <m:sub>
                        <m:r>
                          <a:rPr lang="en-US" altLang="zh-CN" sz="1600" b="1" i="1" kern="1200">
                            <a:solidFill>
                              <a:srgbClr val="000000"/>
                            </a:solidFill>
                            <a:effectLst/>
                            <a:latin typeface="Cambria Math" panose="02040503050406030204" pitchFamily="18" charset="0"/>
                            <a:ea typeface="微软雅黑" panose="020B0503020204020204" pitchFamily="34" charset="-122"/>
                            <a:cs typeface="+mn-cs"/>
                          </a:rPr>
                          <m:t>𝒕</m:t>
                        </m:r>
                      </m:sub>
                    </m:sSub>
                  </m:oMath>
                </a14:m>
                <a:r>
                  <a:rPr lang="zh-CN" altLang="en-US" sz="1600" b="1" dirty="0">
                    <a:latin typeface="微软雅黑" panose="020B0503020204020204" pitchFamily="34" charset="-122"/>
                    <a:ea typeface="微软雅黑" panose="020B0503020204020204" pitchFamily="34" charset="-122"/>
                  </a:rPr>
                  <a:t>天线的导频序列依次插入到不同的符号中</a:t>
                </a:r>
                <a:endParaRPr lang="en-US" altLang="zh-CN" sz="1600" b="1"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3A97D446-6F49-4F22-B2CC-0E99CE4D64AD}"/>
                  </a:ext>
                </a:extLst>
              </p:cNvPr>
              <p:cNvSpPr txBox="1">
                <a:spLocks noRot="1" noChangeAspect="1" noMove="1" noResize="1" noEditPoints="1" noAdjustHandles="1" noChangeArrowheads="1" noChangeShapeType="1" noTextEdit="1"/>
              </p:cNvSpPr>
              <p:nvPr/>
            </p:nvSpPr>
            <p:spPr>
              <a:xfrm>
                <a:off x="5751589" y="1050869"/>
                <a:ext cx="5254181" cy="2264851"/>
              </a:xfrm>
              <a:prstGeom prst="rect">
                <a:avLst/>
              </a:prstGeom>
              <a:blipFill>
                <a:blip r:embed="rId44"/>
                <a:stretch>
                  <a:fillRect l="-465" b="-2419"/>
                </a:stretch>
              </a:blipFill>
            </p:spPr>
            <p:txBody>
              <a:bodyPr/>
              <a:lstStyle/>
              <a:p>
                <a:r>
                  <a:rPr lang="zh-CN" altLang="en-US">
                    <a:noFill/>
                  </a:rPr>
                  <a:t> </a:t>
                </a:r>
              </a:p>
            </p:txBody>
          </p:sp>
        </mc:Fallback>
      </mc:AlternateContent>
      <p:grpSp>
        <p:nvGrpSpPr>
          <p:cNvPr id="260" name="组合 259">
            <a:extLst>
              <a:ext uri="{FF2B5EF4-FFF2-40B4-BE49-F238E27FC236}">
                <a16:creationId xmlns:a16="http://schemas.microsoft.com/office/drawing/2014/main" id="{C9498B5C-A651-45DE-BEDE-D59AA362024B}"/>
              </a:ext>
            </a:extLst>
          </p:cNvPr>
          <p:cNvGrpSpPr/>
          <p:nvPr/>
        </p:nvGrpSpPr>
        <p:grpSpPr>
          <a:xfrm>
            <a:off x="905284" y="6203788"/>
            <a:ext cx="1557322" cy="246221"/>
            <a:chOff x="6143813" y="5787551"/>
            <a:chExt cx="1557322" cy="246221"/>
          </a:xfrm>
        </p:grpSpPr>
        <p:sp>
          <p:nvSpPr>
            <p:cNvPr id="261" name="矩形 260">
              <a:extLst>
                <a:ext uri="{FF2B5EF4-FFF2-40B4-BE49-F238E27FC236}">
                  <a16:creationId xmlns:a16="http://schemas.microsoft.com/office/drawing/2014/main" id="{76426F66-7755-4F0F-8891-CA2F3B2BE9DF}"/>
                </a:ext>
              </a:extLst>
            </p:cNvPr>
            <p:cNvSpPr/>
            <p:nvPr/>
          </p:nvSpPr>
          <p:spPr>
            <a:xfrm>
              <a:off x="6143813" y="5795444"/>
              <a:ext cx="377466" cy="204724"/>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2" name="文本框 261">
              <a:extLst>
                <a:ext uri="{FF2B5EF4-FFF2-40B4-BE49-F238E27FC236}">
                  <a16:creationId xmlns:a16="http://schemas.microsoft.com/office/drawing/2014/main" id="{4D424A95-D96B-437E-9126-F863F6807416}"/>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1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63" name="组合 262">
            <a:extLst>
              <a:ext uri="{FF2B5EF4-FFF2-40B4-BE49-F238E27FC236}">
                <a16:creationId xmlns:a16="http://schemas.microsoft.com/office/drawing/2014/main" id="{C4231F0B-B60F-451B-B431-37FF55275BAA}"/>
              </a:ext>
            </a:extLst>
          </p:cNvPr>
          <p:cNvGrpSpPr/>
          <p:nvPr/>
        </p:nvGrpSpPr>
        <p:grpSpPr>
          <a:xfrm>
            <a:off x="9434703" y="6203788"/>
            <a:ext cx="1537830" cy="246221"/>
            <a:chOff x="3285979" y="4778735"/>
            <a:chExt cx="1537830" cy="246221"/>
          </a:xfrm>
        </p:grpSpPr>
        <p:sp>
          <p:nvSpPr>
            <p:cNvPr id="264" name="矩形 263">
              <a:extLst>
                <a:ext uri="{FF2B5EF4-FFF2-40B4-BE49-F238E27FC236}">
                  <a16:creationId xmlns:a16="http://schemas.microsoft.com/office/drawing/2014/main" id="{486315BA-D61D-479F-9A2F-C59DB0CD817D}"/>
                </a:ext>
              </a:extLst>
            </p:cNvPr>
            <p:cNvSpPr/>
            <p:nvPr/>
          </p:nvSpPr>
          <p:spPr>
            <a:xfrm>
              <a:off x="3285979" y="479655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5" name="文本框 264">
              <a:extLst>
                <a:ext uri="{FF2B5EF4-FFF2-40B4-BE49-F238E27FC236}">
                  <a16:creationId xmlns:a16="http://schemas.microsoft.com/office/drawing/2014/main" id="{027F52E6-FC22-4BE2-B049-95055C82CFCE}"/>
                </a:ext>
              </a:extLst>
            </p:cNvPr>
            <p:cNvSpPr txBox="1"/>
            <p:nvPr/>
          </p:nvSpPr>
          <p:spPr>
            <a:xfrm>
              <a:off x="3705040" y="4778735"/>
              <a:ext cx="1118769" cy="246221"/>
            </a:xfrm>
            <a:prstGeom prst="rect">
              <a:avLst/>
            </a:prstGeom>
            <a:noFill/>
          </p:spPr>
          <p:txBody>
            <a:bodyPr wrap="square">
              <a:spAutoFit/>
            </a:bodyPr>
            <a:lstStyle/>
            <a:p>
              <a:r>
                <a:rPr lang="en-US" altLang="zh-CN" sz="1000" b="0" i="0">
                  <a:solidFill>
                    <a:srgbClr val="1F1F1F"/>
                  </a:solidFill>
                  <a:effectLst/>
                  <a:latin typeface="Times New Roman" panose="02020603050405020304" pitchFamily="18" charset="0"/>
                  <a:cs typeface="Times New Roman" panose="02020603050405020304" pitchFamily="18" charset="0"/>
                </a:rPr>
                <a:t>No pilot inserted</a:t>
              </a:r>
              <a:endParaRPr lang="zh-CN" altLang="en-US" sz="1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66" name="组合 265">
            <a:extLst>
              <a:ext uri="{FF2B5EF4-FFF2-40B4-BE49-F238E27FC236}">
                <a16:creationId xmlns:a16="http://schemas.microsoft.com/office/drawing/2014/main" id="{43AA1A8D-1407-4594-ADDC-2D765718331D}"/>
              </a:ext>
            </a:extLst>
          </p:cNvPr>
          <p:cNvGrpSpPr/>
          <p:nvPr/>
        </p:nvGrpSpPr>
        <p:grpSpPr>
          <a:xfrm>
            <a:off x="3012631" y="6203788"/>
            <a:ext cx="1557322" cy="246221"/>
            <a:chOff x="6143813" y="5787551"/>
            <a:chExt cx="1557322" cy="246221"/>
          </a:xfrm>
        </p:grpSpPr>
        <p:sp>
          <p:nvSpPr>
            <p:cNvPr id="267" name="矩形 266">
              <a:extLst>
                <a:ext uri="{FF2B5EF4-FFF2-40B4-BE49-F238E27FC236}">
                  <a16:creationId xmlns:a16="http://schemas.microsoft.com/office/drawing/2014/main" id="{D1D561E9-67A9-4450-AECA-F82094539193}"/>
                </a:ext>
              </a:extLst>
            </p:cNvPr>
            <p:cNvSpPr/>
            <p:nvPr/>
          </p:nvSpPr>
          <p:spPr>
            <a:xfrm>
              <a:off x="6143813" y="5795444"/>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8" name="文本框 267">
              <a:extLst>
                <a:ext uri="{FF2B5EF4-FFF2-40B4-BE49-F238E27FC236}">
                  <a16:creationId xmlns:a16="http://schemas.microsoft.com/office/drawing/2014/main" id="{72972DDD-5436-40F6-A428-F255F80AC56E}"/>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2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69" name="组合 268">
            <a:extLst>
              <a:ext uri="{FF2B5EF4-FFF2-40B4-BE49-F238E27FC236}">
                <a16:creationId xmlns:a16="http://schemas.microsoft.com/office/drawing/2014/main" id="{0F49E0E8-65B0-4256-BD47-BF2A3EE63FC7}"/>
              </a:ext>
            </a:extLst>
          </p:cNvPr>
          <p:cNvGrpSpPr/>
          <p:nvPr/>
        </p:nvGrpSpPr>
        <p:grpSpPr>
          <a:xfrm>
            <a:off x="5119978" y="6203788"/>
            <a:ext cx="1557322" cy="246221"/>
            <a:chOff x="6143813" y="5787551"/>
            <a:chExt cx="1557322" cy="246221"/>
          </a:xfrm>
        </p:grpSpPr>
        <p:sp>
          <p:nvSpPr>
            <p:cNvPr id="270" name="矩形 269">
              <a:extLst>
                <a:ext uri="{FF2B5EF4-FFF2-40B4-BE49-F238E27FC236}">
                  <a16:creationId xmlns:a16="http://schemas.microsoft.com/office/drawing/2014/main" id="{E9EF55C6-0DC3-427B-8433-F75BB0F2BA84}"/>
                </a:ext>
              </a:extLst>
            </p:cNvPr>
            <p:cNvSpPr/>
            <p:nvPr/>
          </p:nvSpPr>
          <p:spPr>
            <a:xfrm>
              <a:off x="6143813" y="5795444"/>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1" name="文本框 270">
              <a:extLst>
                <a:ext uri="{FF2B5EF4-FFF2-40B4-BE49-F238E27FC236}">
                  <a16:creationId xmlns:a16="http://schemas.microsoft.com/office/drawing/2014/main" id="{DFD17957-2BC4-484D-B06C-2B2F2BAFD1C6}"/>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b="1" i="0" dirty="0">
                  <a:solidFill>
                    <a:srgbClr val="1F1F1F"/>
                  </a:solidFill>
                  <a:effectLst/>
                  <a:latin typeface="Times New Roman" panose="02020603050405020304" pitchFamily="18" charset="0"/>
                  <a:cs typeface="Times New Roman" panose="02020603050405020304" pitchFamily="18" charset="0"/>
                </a:rPr>
                <a:t>…</a:t>
              </a:r>
              <a:r>
                <a:rPr lang="en-US" altLang="zh-CN" sz="1000" b="0" i="0" dirty="0">
                  <a:solidFill>
                    <a:srgbClr val="1F1F1F"/>
                  </a:solidFill>
                  <a:effectLst/>
                  <a:latin typeface="Times New Roman" panose="02020603050405020304" pitchFamily="18" charset="0"/>
                  <a:cs typeface="Times New Roman" panose="02020603050405020304" pitchFamily="18" charset="0"/>
                </a:rPr>
                <a:t>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72" name="组合 271">
            <a:extLst>
              <a:ext uri="{FF2B5EF4-FFF2-40B4-BE49-F238E27FC236}">
                <a16:creationId xmlns:a16="http://schemas.microsoft.com/office/drawing/2014/main" id="{0139E4BF-CC25-4838-84DC-032448D97C65}"/>
              </a:ext>
            </a:extLst>
          </p:cNvPr>
          <p:cNvGrpSpPr/>
          <p:nvPr/>
        </p:nvGrpSpPr>
        <p:grpSpPr>
          <a:xfrm>
            <a:off x="7227325" y="6203788"/>
            <a:ext cx="1657354" cy="246221"/>
            <a:chOff x="7204594" y="6831577"/>
            <a:chExt cx="1657354" cy="246221"/>
          </a:xfrm>
        </p:grpSpPr>
        <p:grpSp>
          <p:nvGrpSpPr>
            <p:cNvPr id="273" name="组合 272">
              <a:extLst>
                <a:ext uri="{FF2B5EF4-FFF2-40B4-BE49-F238E27FC236}">
                  <a16:creationId xmlns:a16="http://schemas.microsoft.com/office/drawing/2014/main" id="{19736767-0206-4C0F-901F-B8998A427A04}"/>
                </a:ext>
              </a:extLst>
            </p:cNvPr>
            <p:cNvGrpSpPr/>
            <p:nvPr/>
          </p:nvGrpSpPr>
          <p:grpSpPr>
            <a:xfrm>
              <a:off x="7204594" y="6831577"/>
              <a:ext cx="1657354" cy="246221"/>
              <a:chOff x="6143813" y="5787551"/>
              <a:chExt cx="1657354" cy="246221"/>
            </a:xfrm>
          </p:grpSpPr>
          <p:sp>
            <p:nvSpPr>
              <p:cNvPr id="275" name="矩形 274">
                <a:extLst>
                  <a:ext uri="{FF2B5EF4-FFF2-40B4-BE49-F238E27FC236}">
                    <a16:creationId xmlns:a16="http://schemas.microsoft.com/office/drawing/2014/main" id="{495D7056-F743-4740-845D-7ED522AAB077}"/>
                  </a:ext>
                </a:extLst>
              </p:cNvPr>
              <p:cNvSpPr/>
              <p:nvPr/>
            </p:nvSpPr>
            <p:spPr>
              <a:xfrm>
                <a:off x="6143813" y="579544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6" name="文本框 275">
                <a:extLst>
                  <a:ext uri="{FF2B5EF4-FFF2-40B4-BE49-F238E27FC236}">
                    <a16:creationId xmlns:a16="http://schemas.microsoft.com/office/drawing/2014/main" id="{7A6DD89C-99F3-43B4-88A5-AD8E39726D83}"/>
                  </a:ext>
                </a:extLst>
              </p:cNvPr>
              <p:cNvSpPr txBox="1"/>
              <p:nvPr/>
            </p:nvSpPr>
            <p:spPr>
              <a:xfrm>
                <a:off x="6555332" y="5787551"/>
                <a:ext cx="1245835"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dirty="0">
                    <a:solidFill>
                      <a:srgbClr val="1F1F1F"/>
                    </a:solidFill>
                    <a:latin typeface="Times New Roman" panose="02020603050405020304" pitchFamily="18" charset="0"/>
                    <a:cs typeface="Times New Roman" panose="02020603050405020304" pitchFamily="18" charset="0"/>
                  </a:rPr>
                  <a:t>p</a:t>
                </a:r>
                <a:r>
                  <a:rPr lang="en-US" altLang="zh-CN" sz="1000" b="0" i="0" dirty="0">
                    <a:solidFill>
                      <a:srgbClr val="1F1F1F"/>
                    </a:solidFill>
                    <a:effectLst/>
                    <a:latin typeface="Times New Roman" panose="02020603050405020304" pitchFamily="18" charset="0"/>
                    <a:cs typeface="Times New Roman" panose="02020603050405020304" pitchFamily="18" charset="0"/>
                  </a:rPr>
                  <a:t>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274" name="对象 273">
              <a:extLst>
                <a:ext uri="{FF2B5EF4-FFF2-40B4-BE49-F238E27FC236}">
                  <a16:creationId xmlns:a16="http://schemas.microsoft.com/office/drawing/2014/main" id="{8CF13444-780B-4E99-A9DE-A7C5A56E34E6}"/>
                </a:ext>
              </a:extLst>
            </p:cNvPr>
            <p:cNvGraphicFramePr>
              <a:graphicFrameLocks noChangeAspect="1"/>
            </p:cNvGraphicFramePr>
            <p:nvPr/>
          </p:nvGraphicFramePr>
          <p:xfrm>
            <a:off x="8156327" y="6881870"/>
            <a:ext cx="156003" cy="187203"/>
          </p:xfrm>
          <a:graphic>
            <a:graphicData uri="http://schemas.openxmlformats.org/presentationml/2006/ole">
              <mc:AlternateContent xmlns:mc="http://schemas.openxmlformats.org/markup-compatibility/2006">
                <mc:Choice xmlns:v="urn:schemas-microsoft-com:vml" Requires="v">
                  <p:oleObj spid="_x0000_s4618" name="Equation" r:id="rId45" imgW="190440" imgH="228600" progId="Equation.DSMT4">
                    <p:embed/>
                  </p:oleObj>
                </mc:Choice>
                <mc:Fallback>
                  <p:oleObj name="Equation" r:id="rId45" imgW="190440" imgH="228600" progId="Equation.DSMT4">
                    <p:embed/>
                    <p:pic>
                      <p:nvPicPr>
                        <p:cNvPr id="708" name="对象 707">
                          <a:extLst>
                            <a:ext uri="{FF2B5EF4-FFF2-40B4-BE49-F238E27FC236}">
                              <a16:creationId xmlns:a16="http://schemas.microsoft.com/office/drawing/2014/main" id="{898E9EC6-3CC9-4974-975C-17065C7A0490}"/>
                            </a:ext>
                          </a:extLst>
                        </p:cNvPr>
                        <p:cNvPicPr/>
                        <p:nvPr/>
                      </p:nvPicPr>
                      <p:blipFill>
                        <a:blip r:embed="rId46"/>
                        <a:stretch>
                          <a:fillRect/>
                        </a:stretch>
                      </p:blipFill>
                      <p:spPr>
                        <a:xfrm>
                          <a:off x="8156327" y="6881870"/>
                          <a:ext cx="156003" cy="187203"/>
                        </a:xfrm>
                        <a:prstGeom prst="rect">
                          <a:avLst/>
                        </a:prstGeom>
                      </p:spPr>
                    </p:pic>
                  </p:oleObj>
                </mc:Fallback>
              </mc:AlternateContent>
            </a:graphicData>
          </a:graphic>
        </p:graphicFrame>
      </p:grpSp>
      <p:sp>
        <p:nvSpPr>
          <p:cNvPr id="241" name="灯片编号占位符 2">
            <a:extLst>
              <a:ext uri="{FF2B5EF4-FFF2-40B4-BE49-F238E27FC236}">
                <a16:creationId xmlns:a16="http://schemas.microsoft.com/office/drawing/2014/main" id="{3FEB6F61-35BC-43D0-A3EA-1537D9F879B2}"/>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8</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46240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6449667" cy="730249"/>
          </a:xfrm>
        </p:spPr>
        <p:txBody>
          <a:bodyPr>
            <a:normAutofit/>
          </a:bodyPr>
          <a:lstStyle/>
          <a:p>
            <a:r>
              <a:rPr lang="zh-CN" altLang="en-US" sz="3600" b="1">
                <a:solidFill>
                  <a:srgbClr val="203864"/>
                </a:solidFill>
                <a:latin typeface="微软雅黑" panose="020B0503020204020204" pitchFamily="34" charset="-122"/>
                <a:ea typeface="微软雅黑" panose="020B0503020204020204" pitchFamily="34" charset="-122"/>
                <a:sym typeface="Arial" panose="020B0604020202020204" pitchFamily="34" charset="0"/>
              </a:rPr>
              <a:t>系统模型与问题建模</a:t>
            </a:r>
            <a:endParaRPr lang="zh-CN" altLang="en-US" dirty="0">
              <a:solidFill>
                <a:srgbClr val="203864"/>
              </a:solidFill>
            </a:endParaRPr>
          </a:p>
        </p:txBody>
      </p:sp>
      <p:pic>
        <p:nvPicPr>
          <p:cNvPr id="4" name="图片 3"/>
          <p:cNvPicPr>
            <a:picLocks noChangeAspect="1"/>
          </p:cNvPicPr>
          <p:nvPr/>
        </p:nvPicPr>
        <p:blipFill>
          <a:blip r:embed="rId4"/>
          <a:stretch>
            <a:fillRect/>
          </a:stretch>
        </p:blipFill>
        <p:spPr>
          <a:xfrm>
            <a:off x="-88800" y="-7451562"/>
            <a:ext cx="12192000" cy="6598469"/>
          </a:xfrm>
          <a:prstGeom prst="rect">
            <a:avLst/>
          </a:prstGeom>
        </p:spPr>
      </p:pic>
      <p:sp>
        <p:nvSpPr>
          <p:cNvPr id="549" name="矩形 548">
            <a:extLst>
              <a:ext uri="{FF2B5EF4-FFF2-40B4-BE49-F238E27FC236}">
                <a16:creationId xmlns:a16="http://schemas.microsoft.com/office/drawing/2014/main" id="{E016E4DE-5265-4D26-996A-5D5B4725620F}"/>
              </a:ext>
            </a:extLst>
          </p:cNvPr>
          <p:cNvSpPr/>
          <p:nvPr/>
        </p:nvSpPr>
        <p:spPr>
          <a:xfrm>
            <a:off x="788862" y="2922619"/>
            <a:ext cx="5801828" cy="133108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文本框 549">
            <a:extLst>
              <a:ext uri="{FF2B5EF4-FFF2-40B4-BE49-F238E27FC236}">
                <a16:creationId xmlns:a16="http://schemas.microsoft.com/office/drawing/2014/main" id="{807E862A-C688-4EAD-91FC-E76DBE6C1C6F}"/>
              </a:ext>
            </a:extLst>
          </p:cNvPr>
          <p:cNvSpPr txBox="1"/>
          <p:nvPr/>
        </p:nvSpPr>
        <p:spPr>
          <a:xfrm>
            <a:off x="3399112" y="3392612"/>
            <a:ext cx="327308" cy="338554"/>
          </a:xfrm>
          <a:prstGeom prst="rect">
            <a:avLst/>
          </a:prstGeom>
          <a:noFill/>
        </p:spPr>
        <p:txBody>
          <a:bodyPr wrap="square" rtlCol="0">
            <a:spAutoFit/>
          </a:bodyPr>
          <a:lstStyle/>
          <a:p>
            <a:r>
              <a:rPr lang="en-US" altLang="zh-CN" sz="1600" b="1">
                <a:latin typeface="Times New Roman" panose="02020603050405020304" pitchFamily="18" charset="0"/>
                <a:cs typeface="Times New Roman" panose="02020603050405020304" pitchFamily="18" charset="0"/>
              </a:rPr>
              <a:t>…</a:t>
            </a:r>
            <a:endParaRPr lang="zh-CN" altLang="en-US" sz="1600" b="1">
              <a:latin typeface="Times New Roman" panose="02020603050405020304" pitchFamily="18" charset="0"/>
              <a:cs typeface="Times New Roman" panose="02020603050405020304" pitchFamily="18" charset="0"/>
            </a:endParaRPr>
          </a:p>
        </p:txBody>
      </p:sp>
      <p:grpSp>
        <p:nvGrpSpPr>
          <p:cNvPr id="551" name="组合 550">
            <a:extLst>
              <a:ext uri="{FF2B5EF4-FFF2-40B4-BE49-F238E27FC236}">
                <a16:creationId xmlns:a16="http://schemas.microsoft.com/office/drawing/2014/main" id="{3DFE2CA5-06C5-4B2B-A626-0798175B5BBD}"/>
              </a:ext>
            </a:extLst>
          </p:cNvPr>
          <p:cNvGrpSpPr/>
          <p:nvPr/>
        </p:nvGrpSpPr>
        <p:grpSpPr>
          <a:xfrm>
            <a:off x="1173273" y="2942310"/>
            <a:ext cx="1906498" cy="1325455"/>
            <a:chOff x="6633863" y="776718"/>
            <a:chExt cx="1527064" cy="1314872"/>
          </a:xfrm>
        </p:grpSpPr>
        <p:sp>
          <p:nvSpPr>
            <p:cNvPr id="552" name="矩形 551">
              <a:extLst>
                <a:ext uri="{FF2B5EF4-FFF2-40B4-BE49-F238E27FC236}">
                  <a16:creationId xmlns:a16="http://schemas.microsoft.com/office/drawing/2014/main" id="{8DA29A26-AA8D-4DF5-BC32-B69EA4C3DE89}"/>
                </a:ext>
              </a:extLst>
            </p:cNvPr>
            <p:cNvSpPr/>
            <p:nvPr/>
          </p:nvSpPr>
          <p:spPr>
            <a:xfrm>
              <a:off x="6634241"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 name="矩形 552">
              <a:extLst>
                <a:ext uri="{FF2B5EF4-FFF2-40B4-BE49-F238E27FC236}">
                  <a16:creationId xmlns:a16="http://schemas.microsoft.com/office/drawing/2014/main" id="{C10B5ED8-0A44-493F-817C-4A18B538DFF7}"/>
                </a:ext>
              </a:extLst>
            </p:cNvPr>
            <p:cNvSpPr/>
            <p:nvPr/>
          </p:nvSpPr>
          <p:spPr>
            <a:xfrm>
              <a:off x="7011518" y="819849"/>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4" name="矩形 553">
              <a:extLst>
                <a:ext uri="{FF2B5EF4-FFF2-40B4-BE49-F238E27FC236}">
                  <a16:creationId xmlns:a16="http://schemas.microsoft.com/office/drawing/2014/main" id="{BECA060A-FC52-4C86-B1FF-029F19419A05}"/>
                </a:ext>
              </a:extLst>
            </p:cNvPr>
            <p:cNvSpPr/>
            <p:nvPr/>
          </p:nvSpPr>
          <p:spPr>
            <a:xfrm>
              <a:off x="7393998"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5" name="矩形 554">
              <a:extLst>
                <a:ext uri="{FF2B5EF4-FFF2-40B4-BE49-F238E27FC236}">
                  <a16:creationId xmlns:a16="http://schemas.microsoft.com/office/drawing/2014/main" id="{BA3C8D82-16F0-4BE3-B289-935F0113D2C0}"/>
                </a:ext>
              </a:extLst>
            </p:cNvPr>
            <p:cNvSpPr/>
            <p:nvPr/>
          </p:nvSpPr>
          <p:spPr>
            <a:xfrm>
              <a:off x="7771275" y="8198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6" name="矩形 555">
              <a:extLst>
                <a:ext uri="{FF2B5EF4-FFF2-40B4-BE49-F238E27FC236}">
                  <a16:creationId xmlns:a16="http://schemas.microsoft.com/office/drawing/2014/main" id="{FD57E0A4-BDBE-419E-A147-0B1924A1DD49}"/>
                </a:ext>
              </a:extLst>
            </p:cNvPr>
            <p:cNvSpPr/>
            <p:nvPr/>
          </p:nvSpPr>
          <p:spPr>
            <a:xfrm>
              <a:off x="6634241"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7" name="矩形 556">
              <a:extLst>
                <a:ext uri="{FF2B5EF4-FFF2-40B4-BE49-F238E27FC236}">
                  <a16:creationId xmlns:a16="http://schemas.microsoft.com/office/drawing/2014/main" id="{7E627832-144D-4F0D-8C77-7B876C97C7DD}"/>
                </a:ext>
              </a:extLst>
            </p:cNvPr>
            <p:cNvSpPr/>
            <p:nvPr/>
          </p:nvSpPr>
          <p:spPr>
            <a:xfrm>
              <a:off x="7011518"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8" name="矩形 557">
              <a:extLst>
                <a:ext uri="{FF2B5EF4-FFF2-40B4-BE49-F238E27FC236}">
                  <a16:creationId xmlns:a16="http://schemas.microsoft.com/office/drawing/2014/main" id="{EB147A7A-9664-4FE5-AC99-5B8C7083B74A}"/>
                </a:ext>
              </a:extLst>
            </p:cNvPr>
            <p:cNvSpPr/>
            <p:nvPr/>
          </p:nvSpPr>
          <p:spPr>
            <a:xfrm>
              <a:off x="7393998"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9" name="矩形 558">
              <a:extLst>
                <a:ext uri="{FF2B5EF4-FFF2-40B4-BE49-F238E27FC236}">
                  <a16:creationId xmlns:a16="http://schemas.microsoft.com/office/drawing/2014/main" id="{B8C37E23-2C51-4764-8477-C464C1AB27BF}"/>
                </a:ext>
              </a:extLst>
            </p:cNvPr>
            <p:cNvSpPr/>
            <p:nvPr/>
          </p:nvSpPr>
          <p:spPr>
            <a:xfrm>
              <a:off x="7771275" y="102492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0" name="矩形 559">
              <a:extLst>
                <a:ext uri="{FF2B5EF4-FFF2-40B4-BE49-F238E27FC236}">
                  <a16:creationId xmlns:a16="http://schemas.microsoft.com/office/drawing/2014/main" id="{3A76EDBC-DD31-425B-B48E-F8196B0664E5}"/>
                </a:ext>
              </a:extLst>
            </p:cNvPr>
            <p:cNvSpPr/>
            <p:nvPr/>
          </p:nvSpPr>
          <p:spPr>
            <a:xfrm>
              <a:off x="6633863"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1" name="矩形 560">
              <a:extLst>
                <a:ext uri="{FF2B5EF4-FFF2-40B4-BE49-F238E27FC236}">
                  <a16:creationId xmlns:a16="http://schemas.microsoft.com/office/drawing/2014/main" id="{CA2760A4-71BC-495E-9029-EC7D8DA8CF76}"/>
                </a:ext>
              </a:extLst>
            </p:cNvPr>
            <p:cNvSpPr/>
            <p:nvPr/>
          </p:nvSpPr>
          <p:spPr>
            <a:xfrm>
              <a:off x="7011140"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2" name="矩形 561">
              <a:extLst>
                <a:ext uri="{FF2B5EF4-FFF2-40B4-BE49-F238E27FC236}">
                  <a16:creationId xmlns:a16="http://schemas.microsoft.com/office/drawing/2014/main" id="{E3B4D350-C1F1-4DB2-B2F5-626C09B70440}"/>
                </a:ext>
              </a:extLst>
            </p:cNvPr>
            <p:cNvSpPr/>
            <p:nvPr/>
          </p:nvSpPr>
          <p:spPr>
            <a:xfrm>
              <a:off x="7393620"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 name="矩形 562">
              <a:extLst>
                <a:ext uri="{FF2B5EF4-FFF2-40B4-BE49-F238E27FC236}">
                  <a16:creationId xmlns:a16="http://schemas.microsoft.com/office/drawing/2014/main" id="{E556A84D-4701-4E11-92E8-F6CC5EBFC393}"/>
                </a:ext>
              </a:extLst>
            </p:cNvPr>
            <p:cNvSpPr/>
            <p:nvPr/>
          </p:nvSpPr>
          <p:spPr>
            <a:xfrm>
              <a:off x="7770897" y="1426375"/>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4" name="矩形 563">
              <a:extLst>
                <a:ext uri="{FF2B5EF4-FFF2-40B4-BE49-F238E27FC236}">
                  <a16:creationId xmlns:a16="http://schemas.microsoft.com/office/drawing/2014/main" id="{54926132-8B1D-4964-8536-E56B3E9635D2}"/>
                </a:ext>
              </a:extLst>
            </p:cNvPr>
            <p:cNvSpPr/>
            <p:nvPr/>
          </p:nvSpPr>
          <p:spPr>
            <a:xfrm>
              <a:off x="6633863"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5" name="矩形 564">
              <a:extLst>
                <a:ext uri="{FF2B5EF4-FFF2-40B4-BE49-F238E27FC236}">
                  <a16:creationId xmlns:a16="http://schemas.microsoft.com/office/drawing/2014/main" id="{BA707149-3B79-491D-B9CC-323A28F873DB}"/>
                </a:ext>
              </a:extLst>
            </p:cNvPr>
            <p:cNvSpPr/>
            <p:nvPr/>
          </p:nvSpPr>
          <p:spPr>
            <a:xfrm>
              <a:off x="7011140"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6" name="矩形 565">
              <a:extLst>
                <a:ext uri="{FF2B5EF4-FFF2-40B4-BE49-F238E27FC236}">
                  <a16:creationId xmlns:a16="http://schemas.microsoft.com/office/drawing/2014/main" id="{26C757C6-3872-4414-90C1-DC843A78D738}"/>
                </a:ext>
              </a:extLst>
            </p:cNvPr>
            <p:cNvSpPr/>
            <p:nvPr/>
          </p:nvSpPr>
          <p:spPr>
            <a:xfrm>
              <a:off x="7393620"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7" name="矩形 566">
              <a:extLst>
                <a:ext uri="{FF2B5EF4-FFF2-40B4-BE49-F238E27FC236}">
                  <a16:creationId xmlns:a16="http://schemas.microsoft.com/office/drawing/2014/main" id="{2B82032D-95C7-4EF1-A3CA-8A2F63E3975B}"/>
                </a:ext>
              </a:extLst>
            </p:cNvPr>
            <p:cNvSpPr/>
            <p:nvPr/>
          </p:nvSpPr>
          <p:spPr>
            <a:xfrm>
              <a:off x="7770897" y="1821902"/>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8" name="矩形 567">
              <a:extLst>
                <a:ext uri="{FF2B5EF4-FFF2-40B4-BE49-F238E27FC236}">
                  <a16:creationId xmlns:a16="http://schemas.microsoft.com/office/drawing/2014/main" id="{CB3A05E4-55C4-45B7-8956-757C7BD85410}"/>
                </a:ext>
              </a:extLst>
            </p:cNvPr>
            <p:cNvSpPr/>
            <p:nvPr/>
          </p:nvSpPr>
          <p:spPr>
            <a:xfrm>
              <a:off x="6633863"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9" name="矩形 568">
              <a:extLst>
                <a:ext uri="{FF2B5EF4-FFF2-40B4-BE49-F238E27FC236}">
                  <a16:creationId xmlns:a16="http://schemas.microsoft.com/office/drawing/2014/main" id="{F68FA591-A92B-47C8-84CF-A4AA3D282F6C}"/>
                </a:ext>
              </a:extLst>
            </p:cNvPr>
            <p:cNvSpPr/>
            <p:nvPr/>
          </p:nvSpPr>
          <p:spPr>
            <a:xfrm>
              <a:off x="7011140" y="1227828"/>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0" name="矩形 569">
              <a:extLst>
                <a:ext uri="{FF2B5EF4-FFF2-40B4-BE49-F238E27FC236}">
                  <a16:creationId xmlns:a16="http://schemas.microsoft.com/office/drawing/2014/main" id="{2D839674-BB80-4A57-95D2-F7CED6A0EB9B}"/>
                </a:ext>
              </a:extLst>
            </p:cNvPr>
            <p:cNvSpPr/>
            <p:nvPr/>
          </p:nvSpPr>
          <p:spPr>
            <a:xfrm>
              <a:off x="7393620"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1" name="矩形 570">
              <a:extLst>
                <a:ext uri="{FF2B5EF4-FFF2-40B4-BE49-F238E27FC236}">
                  <a16:creationId xmlns:a16="http://schemas.microsoft.com/office/drawing/2014/main" id="{CA00E525-887B-4DFD-A4B9-53DC5180FBE6}"/>
                </a:ext>
              </a:extLst>
            </p:cNvPr>
            <p:cNvSpPr/>
            <p:nvPr/>
          </p:nvSpPr>
          <p:spPr>
            <a:xfrm>
              <a:off x="7770897" y="1227828"/>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2" name="矩形 571">
              <a:extLst>
                <a:ext uri="{FF2B5EF4-FFF2-40B4-BE49-F238E27FC236}">
                  <a16:creationId xmlns:a16="http://schemas.microsoft.com/office/drawing/2014/main" id="{0386FC45-2ED5-46E2-A07F-EC4048643FD3}"/>
                </a:ext>
              </a:extLst>
            </p:cNvPr>
            <p:cNvSpPr/>
            <p:nvPr/>
          </p:nvSpPr>
          <p:spPr>
            <a:xfrm>
              <a:off x="6633863"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3" name="矩形 572">
              <a:extLst>
                <a:ext uri="{FF2B5EF4-FFF2-40B4-BE49-F238E27FC236}">
                  <a16:creationId xmlns:a16="http://schemas.microsoft.com/office/drawing/2014/main" id="{88435CB0-A765-46D5-A0D2-C3C96451AB14}"/>
                </a:ext>
              </a:extLst>
            </p:cNvPr>
            <p:cNvSpPr/>
            <p:nvPr/>
          </p:nvSpPr>
          <p:spPr>
            <a:xfrm>
              <a:off x="7011140" y="1621310"/>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4" name="矩形 573">
              <a:extLst>
                <a:ext uri="{FF2B5EF4-FFF2-40B4-BE49-F238E27FC236}">
                  <a16:creationId xmlns:a16="http://schemas.microsoft.com/office/drawing/2014/main" id="{7E7E43D9-7FF6-45C3-BEC1-7EABE43D381D}"/>
                </a:ext>
              </a:extLst>
            </p:cNvPr>
            <p:cNvSpPr/>
            <p:nvPr/>
          </p:nvSpPr>
          <p:spPr>
            <a:xfrm>
              <a:off x="7393620"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5" name="矩形 574">
              <a:extLst>
                <a:ext uri="{FF2B5EF4-FFF2-40B4-BE49-F238E27FC236}">
                  <a16:creationId xmlns:a16="http://schemas.microsoft.com/office/drawing/2014/main" id="{A0BFD568-6A8B-4BC3-BEF8-0C6FC740457A}"/>
                </a:ext>
              </a:extLst>
            </p:cNvPr>
            <p:cNvSpPr/>
            <p:nvPr/>
          </p:nvSpPr>
          <p:spPr>
            <a:xfrm>
              <a:off x="7770897" y="162131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6" name="文本框 575">
              <a:extLst>
                <a:ext uri="{FF2B5EF4-FFF2-40B4-BE49-F238E27FC236}">
                  <a16:creationId xmlns:a16="http://schemas.microsoft.com/office/drawing/2014/main" id="{0DD6F4A7-8753-4BB9-809A-31D874BEE7A8}"/>
                </a:ext>
              </a:extLst>
            </p:cNvPr>
            <p:cNvSpPr txBox="1"/>
            <p:nvPr/>
          </p:nvSpPr>
          <p:spPr>
            <a:xfrm rot="5400000">
              <a:off x="6681917" y="103310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7" name="文本框 576">
              <a:extLst>
                <a:ext uri="{FF2B5EF4-FFF2-40B4-BE49-F238E27FC236}">
                  <a16:creationId xmlns:a16="http://schemas.microsoft.com/office/drawing/2014/main" id="{3CA0641E-560E-44CE-A404-FFC5ACF2A4D3}"/>
                </a:ext>
              </a:extLst>
            </p:cNvPr>
            <p:cNvSpPr txBox="1"/>
            <p:nvPr/>
          </p:nvSpPr>
          <p:spPr>
            <a:xfrm rot="5400000">
              <a:off x="7062917" y="103628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8" name="文本框 577">
              <a:extLst>
                <a:ext uri="{FF2B5EF4-FFF2-40B4-BE49-F238E27FC236}">
                  <a16:creationId xmlns:a16="http://schemas.microsoft.com/office/drawing/2014/main" id="{38571F54-6DB2-4DF4-AEF5-D3771E26B975}"/>
                </a:ext>
              </a:extLst>
            </p:cNvPr>
            <p:cNvSpPr txBox="1"/>
            <p:nvPr/>
          </p:nvSpPr>
          <p:spPr>
            <a:xfrm rot="5400000">
              <a:off x="7435996" y="103945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9" name="文本框 578">
              <a:extLst>
                <a:ext uri="{FF2B5EF4-FFF2-40B4-BE49-F238E27FC236}">
                  <a16:creationId xmlns:a16="http://schemas.microsoft.com/office/drawing/2014/main" id="{EE67C85D-9C5E-496D-9A36-23D6DE7E8B75}"/>
                </a:ext>
              </a:extLst>
            </p:cNvPr>
            <p:cNvSpPr txBox="1"/>
            <p:nvPr/>
          </p:nvSpPr>
          <p:spPr>
            <a:xfrm rot="5400000">
              <a:off x="6680377" y="143584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0" name="文本框 579">
              <a:extLst>
                <a:ext uri="{FF2B5EF4-FFF2-40B4-BE49-F238E27FC236}">
                  <a16:creationId xmlns:a16="http://schemas.microsoft.com/office/drawing/2014/main" id="{852F80E9-A5EC-4C73-921C-CA6D51EDA202}"/>
                </a:ext>
              </a:extLst>
            </p:cNvPr>
            <p:cNvSpPr txBox="1"/>
            <p:nvPr/>
          </p:nvSpPr>
          <p:spPr>
            <a:xfrm rot="5400000">
              <a:off x="7061377" y="143902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1" name="文本框 580">
              <a:extLst>
                <a:ext uri="{FF2B5EF4-FFF2-40B4-BE49-F238E27FC236}">
                  <a16:creationId xmlns:a16="http://schemas.microsoft.com/office/drawing/2014/main" id="{E6676B9E-D370-40E8-B5D4-F8FEA19B2FCD}"/>
                </a:ext>
              </a:extLst>
            </p:cNvPr>
            <p:cNvSpPr txBox="1"/>
            <p:nvPr/>
          </p:nvSpPr>
          <p:spPr>
            <a:xfrm rot="5400000">
              <a:off x="7434456" y="143902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2" name="文本框 581">
              <a:extLst>
                <a:ext uri="{FF2B5EF4-FFF2-40B4-BE49-F238E27FC236}">
                  <a16:creationId xmlns:a16="http://schemas.microsoft.com/office/drawing/2014/main" id="{D7E3A528-C082-413E-A4A4-9CF759803135}"/>
                </a:ext>
              </a:extLst>
            </p:cNvPr>
            <p:cNvSpPr txBox="1"/>
            <p:nvPr/>
          </p:nvSpPr>
          <p:spPr>
            <a:xfrm rot="5400000">
              <a:off x="6679863" y="183363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 name="文本框 582">
              <a:extLst>
                <a:ext uri="{FF2B5EF4-FFF2-40B4-BE49-F238E27FC236}">
                  <a16:creationId xmlns:a16="http://schemas.microsoft.com/office/drawing/2014/main" id="{7D5E1539-4373-41EC-B308-880657FE29BD}"/>
                </a:ext>
              </a:extLst>
            </p:cNvPr>
            <p:cNvSpPr txBox="1"/>
            <p:nvPr/>
          </p:nvSpPr>
          <p:spPr>
            <a:xfrm rot="5400000">
              <a:off x="7060863" y="183680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 name="文本框 583">
              <a:extLst>
                <a:ext uri="{FF2B5EF4-FFF2-40B4-BE49-F238E27FC236}">
                  <a16:creationId xmlns:a16="http://schemas.microsoft.com/office/drawing/2014/main" id="{FAC52F09-8056-4AD0-ADD0-ED4A7DA790B7}"/>
                </a:ext>
              </a:extLst>
            </p:cNvPr>
            <p:cNvSpPr txBox="1"/>
            <p:nvPr/>
          </p:nvSpPr>
          <p:spPr>
            <a:xfrm rot="5400000">
              <a:off x="7433942" y="1836810"/>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5" name="文本框 584">
              <a:extLst>
                <a:ext uri="{FF2B5EF4-FFF2-40B4-BE49-F238E27FC236}">
                  <a16:creationId xmlns:a16="http://schemas.microsoft.com/office/drawing/2014/main" id="{C3394289-C155-480A-9C63-9C720A88C729}"/>
                </a:ext>
              </a:extLst>
            </p:cNvPr>
            <p:cNvSpPr txBox="1"/>
            <p:nvPr/>
          </p:nvSpPr>
          <p:spPr>
            <a:xfrm rot="5400000">
              <a:off x="7811629" y="104185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6" name="文本框 585">
              <a:extLst>
                <a:ext uri="{FF2B5EF4-FFF2-40B4-BE49-F238E27FC236}">
                  <a16:creationId xmlns:a16="http://schemas.microsoft.com/office/drawing/2014/main" id="{2F4B77B8-B526-42AF-984F-D0385063AE01}"/>
                </a:ext>
              </a:extLst>
            </p:cNvPr>
            <p:cNvSpPr txBox="1"/>
            <p:nvPr/>
          </p:nvSpPr>
          <p:spPr>
            <a:xfrm rot="5400000">
              <a:off x="7819104" y="143584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7" name="文本框 586">
              <a:extLst>
                <a:ext uri="{FF2B5EF4-FFF2-40B4-BE49-F238E27FC236}">
                  <a16:creationId xmlns:a16="http://schemas.microsoft.com/office/drawing/2014/main" id="{A660E665-9F41-4EBF-BEFB-279A57A2632F}"/>
                </a:ext>
              </a:extLst>
            </p:cNvPr>
            <p:cNvSpPr txBox="1"/>
            <p:nvPr/>
          </p:nvSpPr>
          <p:spPr>
            <a:xfrm rot="5400000">
              <a:off x="7813879" y="183618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88" name="组合 587">
              <a:extLst>
                <a:ext uri="{FF2B5EF4-FFF2-40B4-BE49-F238E27FC236}">
                  <a16:creationId xmlns:a16="http://schemas.microsoft.com/office/drawing/2014/main" id="{CA7F0318-94CE-4AE7-BB58-F62572B07D07}"/>
                </a:ext>
              </a:extLst>
            </p:cNvPr>
            <p:cNvGrpSpPr/>
            <p:nvPr/>
          </p:nvGrpSpPr>
          <p:grpSpPr>
            <a:xfrm>
              <a:off x="7777051" y="776718"/>
              <a:ext cx="383876" cy="1168713"/>
              <a:chOff x="6064104" y="1792448"/>
              <a:chExt cx="383876" cy="1168713"/>
            </a:xfrm>
          </p:grpSpPr>
          <p:grpSp>
            <p:nvGrpSpPr>
              <p:cNvPr id="589" name="组合 588">
                <a:extLst>
                  <a:ext uri="{FF2B5EF4-FFF2-40B4-BE49-F238E27FC236}">
                    <a16:creationId xmlns:a16="http://schemas.microsoft.com/office/drawing/2014/main" id="{DFAF59D4-D1BA-473F-A446-F207BE836CB9}"/>
                  </a:ext>
                </a:extLst>
              </p:cNvPr>
              <p:cNvGrpSpPr/>
              <p:nvPr/>
            </p:nvGrpSpPr>
            <p:grpSpPr>
              <a:xfrm>
                <a:off x="6064104" y="1792448"/>
                <a:ext cx="383876" cy="366383"/>
                <a:chOff x="5402357" y="771108"/>
                <a:chExt cx="383876" cy="366383"/>
              </a:xfrm>
            </p:grpSpPr>
            <p:sp>
              <p:nvSpPr>
                <p:cNvPr id="596" name="文本框 595">
                  <a:extLst>
                    <a:ext uri="{FF2B5EF4-FFF2-40B4-BE49-F238E27FC236}">
                      <a16:creationId xmlns:a16="http://schemas.microsoft.com/office/drawing/2014/main" id="{AD83FD6B-DFBA-499F-BF77-4648EEC8580F}"/>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97" name="对象 596">
                  <a:extLst>
                    <a:ext uri="{FF2B5EF4-FFF2-40B4-BE49-F238E27FC236}">
                      <a16:creationId xmlns:a16="http://schemas.microsoft.com/office/drawing/2014/main" id="{062D1C2C-B8CD-42BE-94AA-C8ADD409E7E8}"/>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0" name="Equation" r:id="rId5" imgW="190440" imgH="228600" progId="Equation.DSMT4">
                        <p:embed/>
                      </p:oleObj>
                    </mc:Choice>
                    <mc:Fallback>
                      <p:oleObj name="Equation" r:id="rId5" imgW="190440" imgH="228600" progId="Equation.DSMT4">
                        <p:embed/>
                        <p:pic>
                          <p:nvPicPr>
                            <p:cNvPr id="1162" name="对象 1161">
                              <a:extLst>
                                <a:ext uri="{FF2B5EF4-FFF2-40B4-BE49-F238E27FC236}">
                                  <a16:creationId xmlns:a16="http://schemas.microsoft.com/office/drawing/2014/main" id="{26D5F40A-6146-43A6-BF91-85A809358EF4}"/>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590" name="组合 589">
                <a:extLst>
                  <a:ext uri="{FF2B5EF4-FFF2-40B4-BE49-F238E27FC236}">
                    <a16:creationId xmlns:a16="http://schemas.microsoft.com/office/drawing/2014/main" id="{E2D7D0D4-A174-4D97-A20F-8B3370D895B2}"/>
                  </a:ext>
                </a:extLst>
              </p:cNvPr>
              <p:cNvGrpSpPr/>
              <p:nvPr/>
            </p:nvGrpSpPr>
            <p:grpSpPr>
              <a:xfrm>
                <a:off x="6064104" y="2204117"/>
                <a:ext cx="383876" cy="366383"/>
                <a:chOff x="5402357" y="771108"/>
                <a:chExt cx="383876" cy="366383"/>
              </a:xfrm>
            </p:grpSpPr>
            <p:sp>
              <p:nvSpPr>
                <p:cNvPr id="594" name="文本框 593">
                  <a:extLst>
                    <a:ext uri="{FF2B5EF4-FFF2-40B4-BE49-F238E27FC236}">
                      <a16:creationId xmlns:a16="http://schemas.microsoft.com/office/drawing/2014/main" id="{0C93B934-CB59-4CBD-88F5-28BDB01C93B3}"/>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95" name="对象 594">
                  <a:extLst>
                    <a:ext uri="{FF2B5EF4-FFF2-40B4-BE49-F238E27FC236}">
                      <a16:creationId xmlns:a16="http://schemas.microsoft.com/office/drawing/2014/main" id="{AD0DB2CA-86A2-4E4D-B4B7-E2299C9FF203}"/>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1" name="Equation" r:id="rId7" imgW="190440" imgH="228600" progId="Equation.DSMT4">
                        <p:embed/>
                      </p:oleObj>
                    </mc:Choice>
                    <mc:Fallback>
                      <p:oleObj name="Equation" r:id="rId7" imgW="190440" imgH="228600" progId="Equation.DSMT4">
                        <p:embed/>
                        <p:pic>
                          <p:nvPicPr>
                            <p:cNvPr id="1160" name="对象 1159">
                              <a:extLst>
                                <a:ext uri="{FF2B5EF4-FFF2-40B4-BE49-F238E27FC236}">
                                  <a16:creationId xmlns:a16="http://schemas.microsoft.com/office/drawing/2014/main" id="{D85302F1-A803-4C5A-9E82-E95807A131DF}"/>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591" name="组合 590">
                <a:extLst>
                  <a:ext uri="{FF2B5EF4-FFF2-40B4-BE49-F238E27FC236}">
                    <a16:creationId xmlns:a16="http://schemas.microsoft.com/office/drawing/2014/main" id="{3319BF27-422E-4F5E-87EA-4D61E3218A1A}"/>
                  </a:ext>
                </a:extLst>
              </p:cNvPr>
              <p:cNvGrpSpPr/>
              <p:nvPr/>
            </p:nvGrpSpPr>
            <p:grpSpPr>
              <a:xfrm>
                <a:off x="6064104" y="2594778"/>
                <a:ext cx="383876" cy="366383"/>
                <a:chOff x="5402357" y="771108"/>
                <a:chExt cx="383876" cy="366383"/>
              </a:xfrm>
            </p:grpSpPr>
            <p:sp>
              <p:nvSpPr>
                <p:cNvPr id="592" name="文本框 591">
                  <a:extLst>
                    <a:ext uri="{FF2B5EF4-FFF2-40B4-BE49-F238E27FC236}">
                      <a16:creationId xmlns:a16="http://schemas.microsoft.com/office/drawing/2014/main" id="{B2852814-B2E3-48C8-BBE0-EF5F57911080}"/>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93" name="对象 592">
                  <a:extLst>
                    <a:ext uri="{FF2B5EF4-FFF2-40B4-BE49-F238E27FC236}">
                      <a16:creationId xmlns:a16="http://schemas.microsoft.com/office/drawing/2014/main" id="{D9A37FFF-DA9F-4A7C-B4FB-08FE97796F79}"/>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2" name="Equation" r:id="rId8" imgW="190440" imgH="228600" progId="Equation.DSMT4">
                        <p:embed/>
                      </p:oleObj>
                    </mc:Choice>
                    <mc:Fallback>
                      <p:oleObj name="Equation" r:id="rId8" imgW="190440" imgH="228600" progId="Equation.DSMT4">
                        <p:embed/>
                        <p:pic>
                          <p:nvPicPr>
                            <p:cNvPr id="1158" name="对象 1157">
                              <a:extLst>
                                <a:ext uri="{FF2B5EF4-FFF2-40B4-BE49-F238E27FC236}">
                                  <a16:creationId xmlns:a16="http://schemas.microsoft.com/office/drawing/2014/main" id="{1B19893C-894D-47F4-A486-DE56C2423F68}"/>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grpSp>
      <p:grpSp>
        <p:nvGrpSpPr>
          <p:cNvPr id="598" name="组合 597">
            <a:extLst>
              <a:ext uri="{FF2B5EF4-FFF2-40B4-BE49-F238E27FC236}">
                <a16:creationId xmlns:a16="http://schemas.microsoft.com/office/drawing/2014/main" id="{64C5FC11-9694-441E-BA33-9DBACFF4E601}"/>
              </a:ext>
            </a:extLst>
          </p:cNvPr>
          <p:cNvGrpSpPr/>
          <p:nvPr/>
        </p:nvGrpSpPr>
        <p:grpSpPr>
          <a:xfrm>
            <a:off x="4152858" y="2947401"/>
            <a:ext cx="1898747" cy="1320365"/>
            <a:chOff x="6633863" y="2517993"/>
            <a:chExt cx="1520855" cy="1309823"/>
          </a:xfrm>
        </p:grpSpPr>
        <p:sp>
          <p:nvSpPr>
            <p:cNvPr id="599" name="矩形 598">
              <a:extLst>
                <a:ext uri="{FF2B5EF4-FFF2-40B4-BE49-F238E27FC236}">
                  <a16:creationId xmlns:a16="http://schemas.microsoft.com/office/drawing/2014/main" id="{7D6C6C70-9CB9-4038-9757-D60ACF74E38A}"/>
                </a:ext>
              </a:extLst>
            </p:cNvPr>
            <p:cNvSpPr/>
            <p:nvPr/>
          </p:nvSpPr>
          <p:spPr>
            <a:xfrm>
              <a:off x="6634241"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0" name="矩形 599">
              <a:extLst>
                <a:ext uri="{FF2B5EF4-FFF2-40B4-BE49-F238E27FC236}">
                  <a16:creationId xmlns:a16="http://schemas.microsoft.com/office/drawing/2014/main" id="{1E38CB16-979C-477D-A109-6C2E02A95AA9}"/>
                </a:ext>
              </a:extLst>
            </p:cNvPr>
            <p:cNvSpPr/>
            <p:nvPr/>
          </p:nvSpPr>
          <p:spPr>
            <a:xfrm>
              <a:off x="7011518"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1" name="矩形 600">
              <a:extLst>
                <a:ext uri="{FF2B5EF4-FFF2-40B4-BE49-F238E27FC236}">
                  <a16:creationId xmlns:a16="http://schemas.microsoft.com/office/drawing/2014/main" id="{C37766FD-CC70-47AF-88BC-C1DE2197117D}"/>
                </a:ext>
              </a:extLst>
            </p:cNvPr>
            <p:cNvSpPr/>
            <p:nvPr/>
          </p:nvSpPr>
          <p:spPr>
            <a:xfrm>
              <a:off x="7393998" y="25560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2" name="矩形 601">
              <a:extLst>
                <a:ext uri="{FF2B5EF4-FFF2-40B4-BE49-F238E27FC236}">
                  <a16:creationId xmlns:a16="http://schemas.microsoft.com/office/drawing/2014/main" id="{E0AED3E0-317C-4B3B-BF50-6461899BD233}"/>
                </a:ext>
              </a:extLst>
            </p:cNvPr>
            <p:cNvSpPr/>
            <p:nvPr/>
          </p:nvSpPr>
          <p:spPr>
            <a:xfrm>
              <a:off x="7771275" y="255607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3" name="矩形 602">
              <a:extLst>
                <a:ext uri="{FF2B5EF4-FFF2-40B4-BE49-F238E27FC236}">
                  <a16:creationId xmlns:a16="http://schemas.microsoft.com/office/drawing/2014/main" id="{0F44B701-8A42-4B32-AB87-990EE7E6213D}"/>
                </a:ext>
              </a:extLst>
            </p:cNvPr>
            <p:cNvSpPr/>
            <p:nvPr/>
          </p:nvSpPr>
          <p:spPr>
            <a:xfrm>
              <a:off x="6634241"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4" name="矩形 603">
              <a:extLst>
                <a:ext uri="{FF2B5EF4-FFF2-40B4-BE49-F238E27FC236}">
                  <a16:creationId xmlns:a16="http://schemas.microsoft.com/office/drawing/2014/main" id="{F25723B2-431A-4F2F-9FA9-B7E220EC1573}"/>
                </a:ext>
              </a:extLst>
            </p:cNvPr>
            <p:cNvSpPr/>
            <p:nvPr/>
          </p:nvSpPr>
          <p:spPr>
            <a:xfrm>
              <a:off x="7011518"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5" name="矩形 604">
              <a:extLst>
                <a:ext uri="{FF2B5EF4-FFF2-40B4-BE49-F238E27FC236}">
                  <a16:creationId xmlns:a16="http://schemas.microsoft.com/office/drawing/2014/main" id="{E2B231DC-C953-401D-9CC8-42337EABBDB0}"/>
                </a:ext>
              </a:extLst>
            </p:cNvPr>
            <p:cNvSpPr/>
            <p:nvPr/>
          </p:nvSpPr>
          <p:spPr>
            <a:xfrm>
              <a:off x="7393998" y="276115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6" name="矩形 605">
              <a:extLst>
                <a:ext uri="{FF2B5EF4-FFF2-40B4-BE49-F238E27FC236}">
                  <a16:creationId xmlns:a16="http://schemas.microsoft.com/office/drawing/2014/main" id="{72B3963D-7E3E-40CB-856F-EE0A0F662F49}"/>
                </a:ext>
              </a:extLst>
            </p:cNvPr>
            <p:cNvSpPr/>
            <p:nvPr/>
          </p:nvSpPr>
          <p:spPr>
            <a:xfrm>
              <a:off x="7771275" y="276115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7" name="矩形 606">
              <a:extLst>
                <a:ext uri="{FF2B5EF4-FFF2-40B4-BE49-F238E27FC236}">
                  <a16:creationId xmlns:a16="http://schemas.microsoft.com/office/drawing/2014/main" id="{CB730D2F-89DB-4291-992D-189617E935D7}"/>
                </a:ext>
              </a:extLst>
            </p:cNvPr>
            <p:cNvSpPr/>
            <p:nvPr/>
          </p:nvSpPr>
          <p:spPr>
            <a:xfrm>
              <a:off x="6633863"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8" name="矩形 607">
              <a:extLst>
                <a:ext uri="{FF2B5EF4-FFF2-40B4-BE49-F238E27FC236}">
                  <a16:creationId xmlns:a16="http://schemas.microsoft.com/office/drawing/2014/main" id="{24B1F8D3-1A78-4987-ACC1-98B451EEE841}"/>
                </a:ext>
              </a:extLst>
            </p:cNvPr>
            <p:cNvSpPr/>
            <p:nvPr/>
          </p:nvSpPr>
          <p:spPr>
            <a:xfrm>
              <a:off x="7011140"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9" name="矩形 608">
              <a:extLst>
                <a:ext uri="{FF2B5EF4-FFF2-40B4-BE49-F238E27FC236}">
                  <a16:creationId xmlns:a16="http://schemas.microsoft.com/office/drawing/2014/main" id="{EA8542A2-CC10-4979-B911-31CB5D4E6CCA}"/>
                </a:ext>
              </a:extLst>
            </p:cNvPr>
            <p:cNvSpPr/>
            <p:nvPr/>
          </p:nvSpPr>
          <p:spPr>
            <a:xfrm>
              <a:off x="7393620" y="3162600"/>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0" name="矩形 609">
              <a:extLst>
                <a:ext uri="{FF2B5EF4-FFF2-40B4-BE49-F238E27FC236}">
                  <a16:creationId xmlns:a16="http://schemas.microsoft.com/office/drawing/2014/main" id="{0D77BFFB-2F89-4538-9D8F-262A128C0984}"/>
                </a:ext>
              </a:extLst>
            </p:cNvPr>
            <p:cNvSpPr/>
            <p:nvPr/>
          </p:nvSpPr>
          <p:spPr>
            <a:xfrm>
              <a:off x="7770897" y="316260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1" name="矩形 610">
              <a:extLst>
                <a:ext uri="{FF2B5EF4-FFF2-40B4-BE49-F238E27FC236}">
                  <a16:creationId xmlns:a16="http://schemas.microsoft.com/office/drawing/2014/main" id="{B0D1B865-5595-49A4-A815-A3D975C8BCC0}"/>
                </a:ext>
              </a:extLst>
            </p:cNvPr>
            <p:cNvSpPr/>
            <p:nvPr/>
          </p:nvSpPr>
          <p:spPr>
            <a:xfrm>
              <a:off x="6633863"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2" name="矩形 611">
              <a:extLst>
                <a:ext uri="{FF2B5EF4-FFF2-40B4-BE49-F238E27FC236}">
                  <a16:creationId xmlns:a16="http://schemas.microsoft.com/office/drawing/2014/main" id="{6265B6AD-8EB7-456B-BBEA-CBF0905B1620}"/>
                </a:ext>
              </a:extLst>
            </p:cNvPr>
            <p:cNvSpPr/>
            <p:nvPr/>
          </p:nvSpPr>
          <p:spPr>
            <a:xfrm>
              <a:off x="7011140"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3" name="矩形 612">
              <a:extLst>
                <a:ext uri="{FF2B5EF4-FFF2-40B4-BE49-F238E27FC236}">
                  <a16:creationId xmlns:a16="http://schemas.microsoft.com/office/drawing/2014/main" id="{C39DA56D-B751-414C-B710-8231E261D69F}"/>
                </a:ext>
              </a:extLst>
            </p:cNvPr>
            <p:cNvSpPr/>
            <p:nvPr/>
          </p:nvSpPr>
          <p:spPr>
            <a:xfrm>
              <a:off x="7393620" y="3558127"/>
              <a:ext cx="377466" cy="20472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4" name="矩形 613">
              <a:extLst>
                <a:ext uri="{FF2B5EF4-FFF2-40B4-BE49-F238E27FC236}">
                  <a16:creationId xmlns:a16="http://schemas.microsoft.com/office/drawing/2014/main" id="{9103FEF1-C412-4087-8B2F-0B51FFE5ED22}"/>
                </a:ext>
              </a:extLst>
            </p:cNvPr>
            <p:cNvSpPr/>
            <p:nvPr/>
          </p:nvSpPr>
          <p:spPr>
            <a:xfrm>
              <a:off x="7770897" y="3558127"/>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5" name="矩形 614">
              <a:extLst>
                <a:ext uri="{FF2B5EF4-FFF2-40B4-BE49-F238E27FC236}">
                  <a16:creationId xmlns:a16="http://schemas.microsoft.com/office/drawing/2014/main" id="{99125816-BE61-4A3B-8FB0-E83CBE3D8F57}"/>
                </a:ext>
              </a:extLst>
            </p:cNvPr>
            <p:cNvSpPr/>
            <p:nvPr/>
          </p:nvSpPr>
          <p:spPr>
            <a:xfrm>
              <a:off x="6633863"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6" name="矩形 615">
              <a:extLst>
                <a:ext uri="{FF2B5EF4-FFF2-40B4-BE49-F238E27FC236}">
                  <a16:creationId xmlns:a16="http://schemas.microsoft.com/office/drawing/2014/main" id="{2558175C-F459-4FE8-82D3-88B66D7975CE}"/>
                </a:ext>
              </a:extLst>
            </p:cNvPr>
            <p:cNvSpPr/>
            <p:nvPr/>
          </p:nvSpPr>
          <p:spPr>
            <a:xfrm>
              <a:off x="7011140"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7" name="矩形 616">
              <a:extLst>
                <a:ext uri="{FF2B5EF4-FFF2-40B4-BE49-F238E27FC236}">
                  <a16:creationId xmlns:a16="http://schemas.microsoft.com/office/drawing/2014/main" id="{47251F49-6D93-4480-B2C6-3759D95D7CB0}"/>
                </a:ext>
              </a:extLst>
            </p:cNvPr>
            <p:cNvSpPr/>
            <p:nvPr/>
          </p:nvSpPr>
          <p:spPr>
            <a:xfrm>
              <a:off x="7393620" y="296405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8" name="矩形 617">
              <a:extLst>
                <a:ext uri="{FF2B5EF4-FFF2-40B4-BE49-F238E27FC236}">
                  <a16:creationId xmlns:a16="http://schemas.microsoft.com/office/drawing/2014/main" id="{887D501D-1448-4461-9093-5E49902A680E}"/>
                </a:ext>
              </a:extLst>
            </p:cNvPr>
            <p:cNvSpPr/>
            <p:nvPr/>
          </p:nvSpPr>
          <p:spPr>
            <a:xfrm>
              <a:off x="7770897" y="2964053"/>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9" name="矩形 618">
              <a:extLst>
                <a:ext uri="{FF2B5EF4-FFF2-40B4-BE49-F238E27FC236}">
                  <a16:creationId xmlns:a16="http://schemas.microsoft.com/office/drawing/2014/main" id="{C4CE61F0-25EB-4545-9D44-917EC2CB856C}"/>
                </a:ext>
              </a:extLst>
            </p:cNvPr>
            <p:cNvSpPr/>
            <p:nvPr/>
          </p:nvSpPr>
          <p:spPr>
            <a:xfrm>
              <a:off x="6633863"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0" name="矩形 619">
              <a:extLst>
                <a:ext uri="{FF2B5EF4-FFF2-40B4-BE49-F238E27FC236}">
                  <a16:creationId xmlns:a16="http://schemas.microsoft.com/office/drawing/2014/main" id="{4B852B39-1FF0-42CF-9B6A-D4B8AD64529F}"/>
                </a:ext>
              </a:extLst>
            </p:cNvPr>
            <p:cNvSpPr/>
            <p:nvPr/>
          </p:nvSpPr>
          <p:spPr>
            <a:xfrm>
              <a:off x="7011140"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1" name="矩形 620">
              <a:extLst>
                <a:ext uri="{FF2B5EF4-FFF2-40B4-BE49-F238E27FC236}">
                  <a16:creationId xmlns:a16="http://schemas.microsoft.com/office/drawing/2014/main" id="{61FBE944-7145-4101-96FF-0D34671C0BD9}"/>
                </a:ext>
              </a:extLst>
            </p:cNvPr>
            <p:cNvSpPr/>
            <p:nvPr/>
          </p:nvSpPr>
          <p:spPr>
            <a:xfrm>
              <a:off x="7393620" y="335753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2" name="矩形 621">
              <a:extLst>
                <a:ext uri="{FF2B5EF4-FFF2-40B4-BE49-F238E27FC236}">
                  <a16:creationId xmlns:a16="http://schemas.microsoft.com/office/drawing/2014/main" id="{3B7A7A4A-DC0B-456E-89A9-102CCEA8A490}"/>
                </a:ext>
              </a:extLst>
            </p:cNvPr>
            <p:cNvSpPr/>
            <p:nvPr/>
          </p:nvSpPr>
          <p:spPr>
            <a:xfrm>
              <a:off x="7770897" y="3357535"/>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3" name="文本框 622">
              <a:extLst>
                <a:ext uri="{FF2B5EF4-FFF2-40B4-BE49-F238E27FC236}">
                  <a16:creationId xmlns:a16="http://schemas.microsoft.com/office/drawing/2014/main" id="{D229AADF-52F3-49BD-A963-82D70EB69846}"/>
                </a:ext>
              </a:extLst>
            </p:cNvPr>
            <p:cNvSpPr txBox="1"/>
            <p:nvPr/>
          </p:nvSpPr>
          <p:spPr>
            <a:xfrm rot="5400000">
              <a:off x="6681917" y="276933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4" name="文本框 623">
              <a:extLst>
                <a:ext uri="{FF2B5EF4-FFF2-40B4-BE49-F238E27FC236}">
                  <a16:creationId xmlns:a16="http://schemas.microsoft.com/office/drawing/2014/main" id="{C6414D81-81F2-4DD4-ACD5-2EDCE39FC62D}"/>
                </a:ext>
              </a:extLst>
            </p:cNvPr>
            <p:cNvSpPr txBox="1"/>
            <p:nvPr/>
          </p:nvSpPr>
          <p:spPr>
            <a:xfrm rot="5400000">
              <a:off x="7062917" y="277250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5" name="文本框 624">
              <a:extLst>
                <a:ext uri="{FF2B5EF4-FFF2-40B4-BE49-F238E27FC236}">
                  <a16:creationId xmlns:a16="http://schemas.microsoft.com/office/drawing/2014/main" id="{EC7EEFAC-FDAF-4DFA-9965-7B5B2668EAEF}"/>
                </a:ext>
              </a:extLst>
            </p:cNvPr>
            <p:cNvSpPr txBox="1"/>
            <p:nvPr/>
          </p:nvSpPr>
          <p:spPr>
            <a:xfrm rot="5400000">
              <a:off x="7435996" y="277568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6" name="文本框 625">
              <a:extLst>
                <a:ext uri="{FF2B5EF4-FFF2-40B4-BE49-F238E27FC236}">
                  <a16:creationId xmlns:a16="http://schemas.microsoft.com/office/drawing/2014/main" id="{8A1401CB-6A79-4E30-936B-C9BD4F663024}"/>
                </a:ext>
              </a:extLst>
            </p:cNvPr>
            <p:cNvSpPr txBox="1"/>
            <p:nvPr/>
          </p:nvSpPr>
          <p:spPr>
            <a:xfrm rot="5400000">
              <a:off x="6680377" y="317207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7" name="文本框 626">
              <a:extLst>
                <a:ext uri="{FF2B5EF4-FFF2-40B4-BE49-F238E27FC236}">
                  <a16:creationId xmlns:a16="http://schemas.microsoft.com/office/drawing/2014/main" id="{E1F222B9-AA70-47B5-9041-8ED18C582E42}"/>
                </a:ext>
              </a:extLst>
            </p:cNvPr>
            <p:cNvSpPr txBox="1"/>
            <p:nvPr/>
          </p:nvSpPr>
          <p:spPr>
            <a:xfrm rot="5400000">
              <a:off x="7061377" y="317524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8" name="文本框 627">
              <a:extLst>
                <a:ext uri="{FF2B5EF4-FFF2-40B4-BE49-F238E27FC236}">
                  <a16:creationId xmlns:a16="http://schemas.microsoft.com/office/drawing/2014/main" id="{AA24604D-5490-422B-864D-78837D1CBB40}"/>
                </a:ext>
              </a:extLst>
            </p:cNvPr>
            <p:cNvSpPr txBox="1"/>
            <p:nvPr/>
          </p:nvSpPr>
          <p:spPr>
            <a:xfrm rot="5400000">
              <a:off x="7434456" y="317524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29" name="文本框 628">
              <a:extLst>
                <a:ext uri="{FF2B5EF4-FFF2-40B4-BE49-F238E27FC236}">
                  <a16:creationId xmlns:a16="http://schemas.microsoft.com/office/drawing/2014/main" id="{858CA0B9-69B7-488F-BE97-1AC988DA0D0C}"/>
                </a:ext>
              </a:extLst>
            </p:cNvPr>
            <p:cNvSpPr txBox="1"/>
            <p:nvPr/>
          </p:nvSpPr>
          <p:spPr>
            <a:xfrm rot="5400000">
              <a:off x="6679863" y="3569860"/>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0" name="文本框 629">
              <a:extLst>
                <a:ext uri="{FF2B5EF4-FFF2-40B4-BE49-F238E27FC236}">
                  <a16:creationId xmlns:a16="http://schemas.microsoft.com/office/drawing/2014/main" id="{B896331E-ED8E-4C12-B783-A039FD99F2A3}"/>
                </a:ext>
              </a:extLst>
            </p:cNvPr>
            <p:cNvSpPr txBox="1"/>
            <p:nvPr/>
          </p:nvSpPr>
          <p:spPr>
            <a:xfrm rot="5400000">
              <a:off x="7060863" y="357303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1" name="文本框 630">
              <a:extLst>
                <a:ext uri="{FF2B5EF4-FFF2-40B4-BE49-F238E27FC236}">
                  <a16:creationId xmlns:a16="http://schemas.microsoft.com/office/drawing/2014/main" id="{3BD6E8DD-EFD6-4920-AD06-C268A674699A}"/>
                </a:ext>
              </a:extLst>
            </p:cNvPr>
            <p:cNvSpPr txBox="1"/>
            <p:nvPr/>
          </p:nvSpPr>
          <p:spPr>
            <a:xfrm rot="5400000">
              <a:off x="7433942" y="357303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2" name="文本框 631">
              <a:extLst>
                <a:ext uri="{FF2B5EF4-FFF2-40B4-BE49-F238E27FC236}">
                  <a16:creationId xmlns:a16="http://schemas.microsoft.com/office/drawing/2014/main" id="{611890EB-0084-4ACF-A97C-0C2392CF7582}"/>
                </a:ext>
              </a:extLst>
            </p:cNvPr>
            <p:cNvSpPr txBox="1"/>
            <p:nvPr/>
          </p:nvSpPr>
          <p:spPr>
            <a:xfrm rot="5400000">
              <a:off x="7811629" y="277808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3" name="文本框 632">
              <a:extLst>
                <a:ext uri="{FF2B5EF4-FFF2-40B4-BE49-F238E27FC236}">
                  <a16:creationId xmlns:a16="http://schemas.microsoft.com/office/drawing/2014/main" id="{174093DE-091E-4C2E-9900-3AC9978D9BD6}"/>
                </a:ext>
              </a:extLst>
            </p:cNvPr>
            <p:cNvSpPr txBox="1"/>
            <p:nvPr/>
          </p:nvSpPr>
          <p:spPr>
            <a:xfrm rot="5400000">
              <a:off x="7819104" y="317207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34" name="文本框 633">
              <a:extLst>
                <a:ext uri="{FF2B5EF4-FFF2-40B4-BE49-F238E27FC236}">
                  <a16:creationId xmlns:a16="http://schemas.microsoft.com/office/drawing/2014/main" id="{759A9CCE-618B-401F-8C3A-B8D7F0D1F17F}"/>
                </a:ext>
              </a:extLst>
            </p:cNvPr>
            <p:cNvSpPr txBox="1"/>
            <p:nvPr/>
          </p:nvSpPr>
          <p:spPr>
            <a:xfrm rot="5400000">
              <a:off x="7813879" y="357240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35" name="组合 634">
              <a:extLst>
                <a:ext uri="{FF2B5EF4-FFF2-40B4-BE49-F238E27FC236}">
                  <a16:creationId xmlns:a16="http://schemas.microsoft.com/office/drawing/2014/main" id="{7074F75E-FB95-49DF-AD5C-59F6AC000E41}"/>
                </a:ext>
              </a:extLst>
            </p:cNvPr>
            <p:cNvGrpSpPr/>
            <p:nvPr/>
          </p:nvGrpSpPr>
          <p:grpSpPr>
            <a:xfrm>
              <a:off x="7770842" y="2517993"/>
              <a:ext cx="383876" cy="1168713"/>
              <a:chOff x="6064104" y="1792448"/>
              <a:chExt cx="383876" cy="1168713"/>
            </a:xfrm>
          </p:grpSpPr>
          <p:grpSp>
            <p:nvGrpSpPr>
              <p:cNvPr id="636" name="组合 635">
                <a:extLst>
                  <a:ext uri="{FF2B5EF4-FFF2-40B4-BE49-F238E27FC236}">
                    <a16:creationId xmlns:a16="http://schemas.microsoft.com/office/drawing/2014/main" id="{A582BCFB-08F9-4DA2-B88C-59779B0D54DF}"/>
                  </a:ext>
                </a:extLst>
              </p:cNvPr>
              <p:cNvGrpSpPr/>
              <p:nvPr/>
            </p:nvGrpSpPr>
            <p:grpSpPr>
              <a:xfrm>
                <a:off x="6064104" y="1792448"/>
                <a:ext cx="383876" cy="366383"/>
                <a:chOff x="5402357" y="771108"/>
                <a:chExt cx="383876" cy="366383"/>
              </a:xfrm>
            </p:grpSpPr>
            <p:sp>
              <p:nvSpPr>
                <p:cNvPr id="643" name="文本框 642">
                  <a:extLst>
                    <a:ext uri="{FF2B5EF4-FFF2-40B4-BE49-F238E27FC236}">
                      <a16:creationId xmlns:a16="http://schemas.microsoft.com/office/drawing/2014/main" id="{43DBD41D-6E96-46F4-AC5F-FC2DF4E9BFAB}"/>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44" name="对象 643">
                  <a:extLst>
                    <a:ext uri="{FF2B5EF4-FFF2-40B4-BE49-F238E27FC236}">
                      <a16:creationId xmlns:a16="http://schemas.microsoft.com/office/drawing/2014/main" id="{CA53FB7E-088E-4412-94B5-8A265B8FFFBC}"/>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3" name="Equation" r:id="rId9" imgW="190440" imgH="228600" progId="Equation.DSMT4">
                        <p:embed/>
                      </p:oleObj>
                    </mc:Choice>
                    <mc:Fallback>
                      <p:oleObj name="Equation" r:id="rId9" imgW="190440" imgH="228600" progId="Equation.DSMT4">
                        <p:embed/>
                        <p:pic>
                          <p:nvPicPr>
                            <p:cNvPr id="1116" name="对象 1115">
                              <a:extLst>
                                <a:ext uri="{FF2B5EF4-FFF2-40B4-BE49-F238E27FC236}">
                                  <a16:creationId xmlns:a16="http://schemas.microsoft.com/office/drawing/2014/main" id="{0DD92136-CDB3-447F-A651-57841BCD1E16}"/>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637" name="组合 636">
                <a:extLst>
                  <a:ext uri="{FF2B5EF4-FFF2-40B4-BE49-F238E27FC236}">
                    <a16:creationId xmlns:a16="http://schemas.microsoft.com/office/drawing/2014/main" id="{8EDDCD87-C640-4E4D-A901-1C603CC0A277}"/>
                  </a:ext>
                </a:extLst>
              </p:cNvPr>
              <p:cNvGrpSpPr/>
              <p:nvPr/>
            </p:nvGrpSpPr>
            <p:grpSpPr>
              <a:xfrm>
                <a:off x="6064104" y="2204117"/>
                <a:ext cx="383876" cy="366383"/>
                <a:chOff x="5402357" y="771108"/>
                <a:chExt cx="383876" cy="366383"/>
              </a:xfrm>
            </p:grpSpPr>
            <p:sp>
              <p:nvSpPr>
                <p:cNvPr id="641" name="文本框 640">
                  <a:extLst>
                    <a:ext uri="{FF2B5EF4-FFF2-40B4-BE49-F238E27FC236}">
                      <a16:creationId xmlns:a16="http://schemas.microsoft.com/office/drawing/2014/main" id="{C01DBB2E-F590-4AA1-AF6F-73E8985B22B2}"/>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42" name="对象 641">
                  <a:extLst>
                    <a:ext uri="{FF2B5EF4-FFF2-40B4-BE49-F238E27FC236}">
                      <a16:creationId xmlns:a16="http://schemas.microsoft.com/office/drawing/2014/main" id="{D1578992-B81C-4916-B4B0-C4A6CFAAF681}"/>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4" name="Equation" r:id="rId10" imgW="190440" imgH="228600" progId="Equation.DSMT4">
                        <p:embed/>
                      </p:oleObj>
                    </mc:Choice>
                    <mc:Fallback>
                      <p:oleObj name="Equation" r:id="rId10" imgW="190440" imgH="228600" progId="Equation.DSMT4">
                        <p:embed/>
                        <p:pic>
                          <p:nvPicPr>
                            <p:cNvPr id="1114" name="对象 1113">
                              <a:extLst>
                                <a:ext uri="{FF2B5EF4-FFF2-40B4-BE49-F238E27FC236}">
                                  <a16:creationId xmlns:a16="http://schemas.microsoft.com/office/drawing/2014/main" id="{121BE51B-B3C8-49C1-9947-AD88215945C7}"/>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638" name="组合 637">
                <a:extLst>
                  <a:ext uri="{FF2B5EF4-FFF2-40B4-BE49-F238E27FC236}">
                    <a16:creationId xmlns:a16="http://schemas.microsoft.com/office/drawing/2014/main" id="{7ADEEAF5-4D48-40EE-88E9-AA0EC92DA703}"/>
                  </a:ext>
                </a:extLst>
              </p:cNvPr>
              <p:cNvGrpSpPr/>
              <p:nvPr/>
            </p:nvGrpSpPr>
            <p:grpSpPr>
              <a:xfrm>
                <a:off x="6064104" y="2594778"/>
                <a:ext cx="383876" cy="366383"/>
                <a:chOff x="5402357" y="771108"/>
                <a:chExt cx="383876" cy="366383"/>
              </a:xfrm>
            </p:grpSpPr>
            <p:sp>
              <p:nvSpPr>
                <p:cNvPr id="639" name="文本框 638">
                  <a:extLst>
                    <a:ext uri="{FF2B5EF4-FFF2-40B4-BE49-F238E27FC236}">
                      <a16:creationId xmlns:a16="http://schemas.microsoft.com/office/drawing/2014/main" id="{2795ADE5-9EC9-419D-9B21-451847EE9316}"/>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40" name="对象 639">
                  <a:extLst>
                    <a:ext uri="{FF2B5EF4-FFF2-40B4-BE49-F238E27FC236}">
                      <a16:creationId xmlns:a16="http://schemas.microsoft.com/office/drawing/2014/main" id="{76508266-7DF5-4B94-B9EC-D503879DC39A}"/>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5" name="Equation" r:id="rId11" imgW="190440" imgH="228600" progId="Equation.DSMT4">
                        <p:embed/>
                      </p:oleObj>
                    </mc:Choice>
                    <mc:Fallback>
                      <p:oleObj name="Equation" r:id="rId11" imgW="190440" imgH="228600" progId="Equation.DSMT4">
                        <p:embed/>
                        <p:pic>
                          <p:nvPicPr>
                            <p:cNvPr id="1112" name="对象 1111">
                              <a:extLst>
                                <a:ext uri="{FF2B5EF4-FFF2-40B4-BE49-F238E27FC236}">
                                  <a16:creationId xmlns:a16="http://schemas.microsoft.com/office/drawing/2014/main" id="{54642118-7885-49F6-A1A8-49C0EDCB9FFB}"/>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grpSp>
      <p:sp>
        <p:nvSpPr>
          <p:cNvPr id="645" name="箭头: 右 644">
            <a:extLst>
              <a:ext uri="{FF2B5EF4-FFF2-40B4-BE49-F238E27FC236}">
                <a16:creationId xmlns:a16="http://schemas.microsoft.com/office/drawing/2014/main" id="{8FB59AC1-9A67-44E0-9CC5-DF3A186B09A5}"/>
              </a:ext>
            </a:extLst>
          </p:cNvPr>
          <p:cNvSpPr/>
          <p:nvPr/>
        </p:nvSpPr>
        <p:spPr>
          <a:xfrm rot="5400000">
            <a:off x="3157848" y="2681314"/>
            <a:ext cx="276878" cy="205735"/>
          </a:xfrm>
          <a:prstGeom prst="rightArrow">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46" name="文本框 645">
            <a:extLst>
              <a:ext uri="{FF2B5EF4-FFF2-40B4-BE49-F238E27FC236}">
                <a16:creationId xmlns:a16="http://schemas.microsoft.com/office/drawing/2014/main" id="{70E9D2EE-81A3-480D-9457-4E7A24E7BAE0}"/>
              </a:ext>
            </a:extLst>
          </p:cNvPr>
          <p:cNvSpPr txBox="1"/>
          <p:nvPr/>
        </p:nvSpPr>
        <p:spPr>
          <a:xfrm>
            <a:off x="1736432" y="2570647"/>
            <a:ext cx="1517079" cy="415498"/>
          </a:xfrm>
          <a:prstGeom prst="rect">
            <a:avLst/>
          </a:prstGeom>
          <a:noFill/>
        </p:spPr>
        <p:txBody>
          <a:bodyPr wrap="square">
            <a:spAutoFit/>
          </a:bodyPr>
          <a:lstStyle/>
          <a:p>
            <a:pPr algn="ctr"/>
            <a:r>
              <a:rPr lang="en-US" altLang="zh-CN" sz="1050" b="1" i="0">
                <a:effectLst/>
                <a:latin typeface="Times New Roman" panose="02020603050405020304" pitchFamily="18" charset="0"/>
                <a:cs typeface="Times New Roman" panose="02020603050405020304" pitchFamily="18" charset="0"/>
              </a:rPr>
              <a:t>Pilot </a:t>
            </a:r>
          </a:p>
          <a:p>
            <a:pPr algn="ctr"/>
            <a:r>
              <a:rPr lang="en-US" altLang="zh-CN" sz="1050" b="1" i="0">
                <a:effectLst/>
                <a:latin typeface="Times New Roman" panose="02020603050405020304" pitchFamily="18" charset="0"/>
                <a:cs typeface="Times New Roman" panose="02020603050405020304" pitchFamily="18" charset="0"/>
              </a:rPr>
              <a:t>overhead optimization</a:t>
            </a:r>
            <a:endParaRPr lang="zh-CN" altLang="en-US" sz="1050" b="1">
              <a:latin typeface="Times New Roman" panose="02020603050405020304" pitchFamily="18" charset="0"/>
              <a:cs typeface="Times New Roman" panose="02020603050405020304" pitchFamily="18" charset="0"/>
            </a:endParaRPr>
          </a:p>
        </p:txBody>
      </p:sp>
      <p:grpSp>
        <p:nvGrpSpPr>
          <p:cNvPr id="694" name="组合 693">
            <a:extLst>
              <a:ext uri="{FF2B5EF4-FFF2-40B4-BE49-F238E27FC236}">
                <a16:creationId xmlns:a16="http://schemas.microsoft.com/office/drawing/2014/main" id="{C7A4E2C0-B044-41EB-902B-EBC822AC327E}"/>
              </a:ext>
            </a:extLst>
          </p:cNvPr>
          <p:cNvGrpSpPr/>
          <p:nvPr/>
        </p:nvGrpSpPr>
        <p:grpSpPr>
          <a:xfrm>
            <a:off x="6848444" y="2888457"/>
            <a:ext cx="1557322" cy="246221"/>
            <a:chOff x="6143813" y="5787551"/>
            <a:chExt cx="1557322" cy="246221"/>
          </a:xfrm>
        </p:grpSpPr>
        <p:sp>
          <p:nvSpPr>
            <p:cNvPr id="695" name="矩形 694">
              <a:extLst>
                <a:ext uri="{FF2B5EF4-FFF2-40B4-BE49-F238E27FC236}">
                  <a16:creationId xmlns:a16="http://schemas.microsoft.com/office/drawing/2014/main" id="{CBCE8EE4-0991-4988-B1DB-F6A93E3F1EA6}"/>
                </a:ext>
              </a:extLst>
            </p:cNvPr>
            <p:cNvSpPr/>
            <p:nvPr/>
          </p:nvSpPr>
          <p:spPr>
            <a:xfrm>
              <a:off x="6143813" y="5795444"/>
              <a:ext cx="377466" cy="204724"/>
            </a:xfrm>
            <a:prstGeom prst="rect">
              <a:avLst/>
            </a:prstGeom>
            <a:solidFill>
              <a:srgbClr val="8FAAD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6" name="文本框 695">
              <a:extLst>
                <a:ext uri="{FF2B5EF4-FFF2-40B4-BE49-F238E27FC236}">
                  <a16:creationId xmlns:a16="http://schemas.microsoft.com/office/drawing/2014/main" id="{82A5F5F4-3A45-4118-B655-2D0817580564}"/>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1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697" name="组合 696">
            <a:extLst>
              <a:ext uri="{FF2B5EF4-FFF2-40B4-BE49-F238E27FC236}">
                <a16:creationId xmlns:a16="http://schemas.microsoft.com/office/drawing/2014/main" id="{7043672A-FE22-44A0-A9CB-6B712B2D478B}"/>
              </a:ext>
            </a:extLst>
          </p:cNvPr>
          <p:cNvGrpSpPr/>
          <p:nvPr/>
        </p:nvGrpSpPr>
        <p:grpSpPr>
          <a:xfrm>
            <a:off x="6848444" y="4080609"/>
            <a:ext cx="1537830" cy="246221"/>
            <a:chOff x="3285979" y="4778735"/>
            <a:chExt cx="1537830" cy="246221"/>
          </a:xfrm>
        </p:grpSpPr>
        <p:sp>
          <p:nvSpPr>
            <p:cNvPr id="698" name="矩形 697">
              <a:extLst>
                <a:ext uri="{FF2B5EF4-FFF2-40B4-BE49-F238E27FC236}">
                  <a16:creationId xmlns:a16="http://schemas.microsoft.com/office/drawing/2014/main" id="{A515CE19-DC2E-46E8-97CF-FAD61723DD8A}"/>
                </a:ext>
              </a:extLst>
            </p:cNvPr>
            <p:cNvSpPr/>
            <p:nvPr/>
          </p:nvSpPr>
          <p:spPr>
            <a:xfrm>
              <a:off x="3285979" y="4796555"/>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9" name="文本框 698">
              <a:extLst>
                <a:ext uri="{FF2B5EF4-FFF2-40B4-BE49-F238E27FC236}">
                  <a16:creationId xmlns:a16="http://schemas.microsoft.com/office/drawing/2014/main" id="{BB9CA99D-0168-434F-A7D3-28113F4F369E}"/>
                </a:ext>
              </a:extLst>
            </p:cNvPr>
            <p:cNvSpPr txBox="1"/>
            <p:nvPr/>
          </p:nvSpPr>
          <p:spPr>
            <a:xfrm>
              <a:off x="3705040" y="4778735"/>
              <a:ext cx="1118769" cy="246221"/>
            </a:xfrm>
            <a:prstGeom prst="rect">
              <a:avLst/>
            </a:prstGeom>
            <a:noFill/>
          </p:spPr>
          <p:txBody>
            <a:bodyPr wrap="square">
              <a:spAutoFit/>
            </a:bodyPr>
            <a:lstStyle/>
            <a:p>
              <a:r>
                <a:rPr lang="en-US" altLang="zh-CN" sz="1000" b="0" i="0">
                  <a:solidFill>
                    <a:srgbClr val="1F1F1F"/>
                  </a:solidFill>
                  <a:effectLst/>
                  <a:latin typeface="Times New Roman" panose="02020603050405020304" pitchFamily="18" charset="0"/>
                  <a:cs typeface="Times New Roman" panose="02020603050405020304" pitchFamily="18" charset="0"/>
                </a:rPr>
                <a:t>No pilot inserted</a:t>
              </a:r>
              <a:endParaRPr lang="zh-CN" altLang="en-US" sz="10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00" name="组合 699">
            <a:extLst>
              <a:ext uri="{FF2B5EF4-FFF2-40B4-BE49-F238E27FC236}">
                <a16:creationId xmlns:a16="http://schemas.microsoft.com/office/drawing/2014/main" id="{92D84496-FD54-4700-9E1F-48DAE5811C7E}"/>
              </a:ext>
            </a:extLst>
          </p:cNvPr>
          <p:cNvGrpSpPr/>
          <p:nvPr/>
        </p:nvGrpSpPr>
        <p:grpSpPr>
          <a:xfrm>
            <a:off x="6848444" y="3126887"/>
            <a:ext cx="1557322" cy="246221"/>
            <a:chOff x="6143813" y="5787551"/>
            <a:chExt cx="1557322" cy="246221"/>
          </a:xfrm>
        </p:grpSpPr>
        <p:sp>
          <p:nvSpPr>
            <p:cNvPr id="701" name="矩形 700">
              <a:extLst>
                <a:ext uri="{FF2B5EF4-FFF2-40B4-BE49-F238E27FC236}">
                  <a16:creationId xmlns:a16="http://schemas.microsoft.com/office/drawing/2014/main" id="{AE782C75-C9C9-411A-879E-9BF08E7B063D}"/>
                </a:ext>
              </a:extLst>
            </p:cNvPr>
            <p:cNvSpPr/>
            <p:nvPr/>
          </p:nvSpPr>
          <p:spPr>
            <a:xfrm>
              <a:off x="6143813" y="5795444"/>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2" name="文本框 701">
              <a:extLst>
                <a:ext uri="{FF2B5EF4-FFF2-40B4-BE49-F238E27FC236}">
                  <a16:creationId xmlns:a16="http://schemas.microsoft.com/office/drawing/2014/main" id="{2A8A175E-7359-4C3C-BE16-7234507D5EB1}"/>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2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03" name="组合 702">
            <a:extLst>
              <a:ext uri="{FF2B5EF4-FFF2-40B4-BE49-F238E27FC236}">
                <a16:creationId xmlns:a16="http://schemas.microsoft.com/office/drawing/2014/main" id="{D63BC126-F93A-4C68-BFB9-6A1E70D6FD6C}"/>
              </a:ext>
            </a:extLst>
          </p:cNvPr>
          <p:cNvGrpSpPr/>
          <p:nvPr/>
        </p:nvGrpSpPr>
        <p:grpSpPr>
          <a:xfrm>
            <a:off x="6848444" y="3365317"/>
            <a:ext cx="1557322" cy="246221"/>
            <a:chOff x="6143813" y="5787551"/>
            <a:chExt cx="1557322" cy="246221"/>
          </a:xfrm>
        </p:grpSpPr>
        <p:sp>
          <p:nvSpPr>
            <p:cNvPr id="704" name="矩形 703">
              <a:extLst>
                <a:ext uri="{FF2B5EF4-FFF2-40B4-BE49-F238E27FC236}">
                  <a16:creationId xmlns:a16="http://schemas.microsoft.com/office/drawing/2014/main" id="{D629765F-2B22-4090-8CCB-215A528CACB6}"/>
                </a:ext>
              </a:extLst>
            </p:cNvPr>
            <p:cNvSpPr/>
            <p:nvPr/>
          </p:nvSpPr>
          <p:spPr>
            <a:xfrm>
              <a:off x="6143813" y="5795444"/>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5" name="文本框 704">
              <a:extLst>
                <a:ext uri="{FF2B5EF4-FFF2-40B4-BE49-F238E27FC236}">
                  <a16:creationId xmlns:a16="http://schemas.microsoft.com/office/drawing/2014/main" id="{EB110870-EBE6-4CA4-ADE7-0311708B788B}"/>
                </a:ext>
              </a:extLst>
            </p:cNvPr>
            <p:cNvSpPr txBox="1"/>
            <p:nvPr/>
          </p:nvSpPr>
          <p:spPr>
            <a:xfrm>
              <a:off x="6555333" y="5787551"/>
              <a:ext cx="1145802"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b="1" i="0" dirty="0">
                  <a:solidFill>
                    <a:srgbClr val="1F1F1F"/>
                  </a:solidFill>
                  <a:effectLst/>
                  <a:latin typeface="Times New Roman" panose="02020603050405020304" pitchFamily="18" charset="0"/>
                  <a:cs typeface="Times New Roman" panose="02020603050405020304" pitchFamily="18" charset="0"/>
                </a:rPr>
                <a:t>…</a:t>
              </a:r>
              <a:r>
                <a:rPr lang="en-US" altLang="zh-CN" sz="1000" b="0" i="0" dirty="0">
                  <a:solidFill>
                    <a:srgbClr val="1F1F1F"/>
                  </a:solidFill>
                  <a:effectLst/>
                  <a:latin typeface="Times New Roman" panose="02020603050405020304" pitchFamily="18" charset="0"/>
                  <a:cs typeface="Times New Roman" panose="02020603050405020304" pitchFamily="18" charset="0"/>
                </a:rPr>
                <a:t> pilot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06" name="组合 705">
            <a:extLst>
              <a:ext uri="{FF2B5EF4-FFF2-40B4-BE49-F238E27FC236}">
                <a16:creationId xmlns:a16="http://schemas.microsoft.com/office/drawing/2014/main" id="{4027AA10-AFD0-44C4-80C1-06BFE2222D4E}"/>
              </a:ext>
            </a:extLst>
          </p:cNvPr>
          <p:cNvGrpSpPr/>
          <p:nvPr/>
        </p:nvGrpSpPr>
        <p:grpSpPr>
          <a:xfrm>
            <a:off x="6848444" y="3603747"/>
            <a:ext cx="1657354" cy="246221"/>
            <a:chOff x="7204594" y="6831577"/>
            <a:chExt cx="1657354" cy="246221"/>
          </a:xfrm>
        </p:grpSpPr>
        <p:grpSp>
          <p:nvGrpSpPr>
            <p:cNvPr id="707" name="组合 706">
              <a:extLst>
                <a:ext uri="{FF2B5EF4-FFF2-40B4-BE49-F238E27FC236}">
                  <a16:creationId xmlns:a16="http://schemas.microsoft.com/office/drawing/2014/main" id="{7CD60B79-0CA2-42A7-B65F-299CF3079361}"/>
                </a:ext>
              </a:extLst>
            </p:cNvPr>
            <p:cNvGrpSpPr/>
            <p:nvPr/>
          </p:nvGrpSpPr>
          <p:grpSpPr>
            <a:xfrm>
              <a:off x="7204594" y="6831577"/>
              <a:ext cx="1657354" cy="246221"/>
              <a:chOff x="6143813" y="5787551"/>
              <a:chExt cx="1657354" cy="246221"/>
            </a:xfrm>
          </p:grpSpPr>
          <p:sp>
            <p:nvSpPr>
              <p:cNvPr id="709" name="矩形 708">
                <a:extLst>
                  <a:ext uri="{FF2B5EF4-FFF2-40B4-BE49-F238E27FC236}">
                    <a16:creationId xmlns:a16="http://schemas.microsoft.com/office/drawing/2014/main" id="{958AEEF9-BC63-452E-92F0-765F1E98BE0F}"/>
                  </a:ext>
                </a:extLst>
              </p:cNvPr>
              <p:cNvSpPr/>
              <p:nvPr/>
            </p:nvSpPr>
            <p:spPr>
              <a:xfrm>
                <a:off x="6143813" y="579544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0" name="文本框 709">
                <a:extLst>
                  <a:ext uri="{FF2B5EF4-FFF2-40B4-BE49-F238E27FC236}">
                    <a16:creationId xmlns:a16="http://schemas.microsoft.com/office/drawing/2014/main" id="{2D84C902-9721-43B0-BD04-CB597F55F7C6}"/>
                  </a:ext>
                </a:extLst>
              </p:cNvPr>
              <p:cNvSpPr txBox="1"/>
              <p:nvPr/>
            </p:nvSpPr>
            <p:spPr>
              <a:xfrm>
                <a:off x="6555332" y="5787551"/>
                <a:ext cx="1245835" cy="246221"/>
              </a:xfrm>
              <a:prstGeom prst="rect">
                <a:avLst/>
              </a:prstGeom>
              <a:noFill/>
            </p:spPr>
            <p:txBody>
              <a:bodyPr wrap="square">
                <a:spAutoFit/>
              </a:bodyPr>
              <a:lstStyle/>
              <a:p>
                <a:r>
                  <a:rPr lang="en-US" altLang="zh-CN" sz="1000" b="0" i="0" dirty="0">
                    <a:solidFill>
                      <a:srgbClr val="1F1F1F"/>
                    </a:solidFill>
                    <a:effectLst/>
                    <a:latin typeface="Times New Roman" panose="02020603050405020304" pitchFamily="18" charset="0"/>
                    <a:cs typeface="Times New Roman" panose="02020603050405020304" pitchFamily="18" charset="0"/>
                  </a:rPr>
                  <a:t>Antenna      </a:t>
                </a:r>
                <a:r>
                  <a:rPr lang="en-US" altLang="zh-CN" sz="1000" dirty="0">
                    <a:solidFill>
                      <a:srgbClr val="1F1F1F"/>
                    </a:solidFill>
                    <a:latin typeface="Times New Roman" panose="02020603050405020304" pitchFamily="18" charset="0"/>
                    <a:cs typeface="Times New Roman" panose="02020603050405020304" pitchFamily="18" charset="0"/>
                  </a:rPr>
                  <a:t>p</a:t>
                </a:r>
                <a:r>
                  <a:rPr lang="en-US" altLang="zh-CN" sz="1000" b="0" i="0" dirty="0">
                    <a:solidFill>
                      <a:srgbClr val="1F1F1F"/>
                    </a:solidFill>
                    <a:effectLst/>
                    <a:latin typeface="Times New Roman" panose="02020603050405020304" pitchFamily="18" charset="0"/>
                    <a:cs typeface="Times New Roman" panose="02020603050405020304" pitchFamily="18" charset="0"/>
                  </a:rPr>
                  <a:t>ilot </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aphicFrame>
          <p:nvGraphicFramePr>
            <p:cNvPr id="708" name="对象 707">
              <a:extLst>
                <a:ext uri="{FF2B5EF4-FFF2-40B4-BE49-F238E27FC236}">
                  <a16:creationId xmlns:a16="http://schemas.microsoft.com/office/drawing/2014/main" id="{898E9EC6-3CC9-4974-975C-17065C7A0490}"/>
                </a:ext>
              </a:extLst>
            </p:cNvPr>
            <p:cNvGraphicFramePr>
              <a:graphicFrameLocks noChangeAspect="1"/>
            </p:cNvGraphicFramePr>
            <p:nvPr/>
          </p:nvGraphicFramePr>
          <p:xfrm>
            <a:off x="8156327" y="6881870"/>
            <a:ext cx="156003" cy="187203"/>
          </p:xfrm>
          <a:graphic>
            <a:graphicData uri="http://schemas.openxmlformats.org/presentationml/2006/ole">
              <mc:AlternateContent xmlns:mc="http://schemas.openxmlformats.org/markup-compatibility/2006">
                <mc:Choice xmlns:v="urn:schemas-microsoft-com:vml" Requires="v">
                  <p:oleObj spid="_x0000_s11656" name="Equation" r:id="rId12" imgW="190440" imgH="228600" progId="Equation.DSMT4">
                    <p:embed/>
                  </p:oleObj>
                </mc:Choice>
                <mc:Fallback>
                  <p:oleObj name="Equation" r:id="rId12" imgW="190440" imgH="228600" progId="Equation.DSMT4">
                    <p:embed/>
                    <p:pic>
                      <p:nvPicPr>
                        <p:cNvPr id="979" name="对象 978">
                          <a:extLst>
                            <a:ext uri="{FF2B5EF4-FFF2-40B4-BE49-F238E27FC236}">
                              <a16:creationId xmlns:a16="http://schemas.microsoft.com/office/drawing/2014/main" id="{9FA970B0-EB41-4ECD-BEA3-03279BD0576A}"/>
                            </a:ext>
                          </a:extLst>
                        </p:cNvPr>
                        <p:cNvPicPr/>
                        <p:nvPr/>
                      </p:nvPicPr>
                      <p:blipFill>
                        <a:blip r:embed="rId13"/>
                        <a:stretch>
                          <a:fillRect/>
                        </a:stretch>
                      </p:blipFill>
                      <p:spPr>
                        <a:xfrm>
                          <a:off x="8156327" y="6881870"/>
                          <a:ext cx="156003" cy="187203"/>
                        </a:xfrm>
                        <a:prstGeom prst="rect">
                          <a:avLst/>
                        </a:prstGeom>
                      </p:spPr>
                    </p:pic>
                  </p:oleObj>
                </mc:Fallback>
              </mc:AlternateContent>
            </a:graphicData>
          </a:graphic>
        </p:graphicFrame>
      </p:grpSp>
      <p:grpSp>
        <p:nvGrpSpPr>
          <p:cNvPr id="714" name="组合 713">
            <a:extLst>
              <a:ext uri="{FF2B5EF4-FFF2-40B4-BE49-F238E27FC236}">
                <a16:creationId xmlns:a16="http://schemas.microsoft.com/office/drawing/2014/main" id="{8CEFBD35-9CBA-4D80-9A9B-6A3E182542B1}"/>
              </a:ext>
            </a:extLst>
          </p:cNvPr>
          <p:cNvGrpSpPr/>
          <p:nvPr/>
        </p:nvGrpSpPr>
        <p:grpSpPr>
          <a:xfrm>
            <a:off x="6850839" y="3842177"/>
            <a:ext cx="1657354" cy="246221"/>
            <a:chOff x="6143813" y="5787551"/>
            <a:chExt cx="1657354" cy="246221"/>
          </a:xfrm>
        </p:grpSpPr>
        <p:sp>
          <p:nvSpPr>
            <p:cNvPr id="715" name="矩形 714">
              <a:extLst>
                <a:ext uri="{FF2B5EF4-FFF2-40B4-BE49-F238E27FC236}">
                  <a16:creationId xmlns:a16="http://schemas.microsoft.com/office/drawing/2014/main" id="{B5701B14-3CCC-4CE6-8B73-2D44BB6D577D}"/>
                </a:ext>
              </a:extLst>
            </p:cNvPr>
            <p:cNvSpPr/>
            <p:nvPr/>
          </p:nvSpPr>
          <p:spPr>
            <a:xfrm>
              <a:off x="6143813" y="5795444"/>
              <a:ext cx="377466" cy="204724"/>
            </a:xfrm>
            <a:prstGeom prst="rect">
              <a:avLst/>
            </a:prstGeom>
            <a:solidFill>
              <a:srgbClr val="DB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6" name="文本框 715">
              <a:extLst>
                <a:ext uri="{FF2B5EF4-FFF2-40B4-BE49-F238E27FC236}">
                  <a16:creationId xmlns:a16="http://schemas.microsoft.com/office/drawing/2014/main" id="{4FCB1400-88AB-43DD-994B-AD860EBADE2A}"/>
                </a:ext>
              </a:extLst>
            </p:cNvPr>
            <p:cNvSpPr txBox="1"/>
            <p:nvPr/>
          </p:nvSpPr>
          <p:spPr>
            <a:xfrm>
              <a:off x="6555332" y="5787551"/>
              <a:ext cx="1245835" cy="246221"/>
            </a:xfrm>
            <a:prstGeom prst="rect">
              <a:avLst/>
            </a:prstGeom>
            <a:noFill/>
          </p:spPr>
          <p:txBody>
            <a:bodyPr wrap="square">
              <a:spAutoFit/>
            </a:bodyPr>
            <a:lstStyle/>
            <a:p>
              <a:r>
                <a:rPr lang="en-US" altLang="zh-CN" sz="1000" b="0" i="0">
                  <a:solidFill>
                    <a:srgbClr val="1F1F1F"/>
                  </a:solidFill>
                  <a:effectLst/>
                  <a:latin typeface="Times New Roman" panose="02020603050405020304" pitchFamily="18" charset="0"/>
                  <a:cs typeface="Times New Roman" panose="02020603050405020304" pitchFamily="18" charset="0"/>
                </a:rPr>
                <a:t>Known channel</a:t>
              </a:r>
              <a:endParaRPr lang="zh-CN" altLang="en-US" sz="1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17" name="矩形 716">
            <a:extLst>
              <a:ext uri="{FF2B5EF4-FFF2-40B4-BE49-F238E27FC236}">
                <a16:creationId xmlns:a16="http://schemas.microsoft.com/office/drawing/2014/main" id="{2E480A72-06DB-4635-8CDF-62703A694071}"/>
              </a:ext>
            </a:extLst>
          </p:cNvPr>
          <p:cNvSpPr/>
          <p:nvPr/>
        </p:nvSpPr>
        <p:spPr>
          <a:xfrm>
            <a:off x="771972" y="917507"/>
            <a:ext cx="10805349" cy="17367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8" name="组合 717">
            <a:extLst>
              <a:ext uri="{FF2B5EF4-FFF2-40B4-BE49-F238E27FC236}">
                <a16:creationId xmlns:a16="http://schemas.microsoft.com/office/drawing/2014/main" id="{B3678DF4-C324-492C-AFCC-66819FE33928}"/>
              </a:ext>
            </a:extLst>
          </p:cNvPr>
          <p:cNvGrpSpPr/>
          <p:nvPr/>
        </p:nvGrpSpPr>
        <p:grpSpPr>
          <a:xfrm>
            <a:off x="9102708" y="1130093"/>
            <a:ext cx="1903040" cy="1321005"/>
            <a:chOff x="4261325" y="5116458"/>
            <a:chExt cx="1524294" cy="1310458"/>
          </a:xfrm>
        </p:grpSpPr>
        <p:sp>
          <p:nvSpPr>
            <p:cNvPr id="719" name="矩形 718">
              <a:extLst>
                <a:ext uri="{FF2B5EF4-FFF2-40B4-BE49-F238E27FC236}">
                  <a16:creationId xmlns:a16="http://schemas.microsoft.com/office/drawing/2014/main" id="{362DB168-D4DD-4982-BD12-FCE1A6A88B98}"/>
                </a:ext>
              </a:extLst>
            </p:cNvPr>
            <p:cNvSpPr/>
            <p:nvPr/>
          </p:nvSpPr>
          <p:spPr>
            <a:xfrm>
              <a:off x="4261703"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0" name="矩形 719">
              <a:extLst>
                <a:ext uri="{FF2B5EF4-FFF2-40B4-BE49-F238E27FC236}">
                  <a16:creationId xmlns:a16="http://schemas.microsoft.com/office/drawing/2014/main" id="{B632FDD4-E0A9-44DC-A21B-26D35CBF6023}"/>
                </a:ext>
              </a:extLst>
            </p:cNvPr>
            <p:cNvSpPr/>
            <p:nvPr/>
          </p:nvSpPr>
          <p:spPr>
            <a:xfrm>
              <a:off x="463898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1" name="矩形 720">
              <a:extLst>
                <a:ext uri="{FF2B5EF4-FFF2-40B4-BE49-F238E27FC236}">
                  <a16:creationId xmlns:a16="http://schemas.microsoft.com/office/drawing/2014/main" id="{C739AAE3-9B98-44A9-9113-08F1024A2054}"/>
                </a:ext>
              </a:extLst>
            </p:cNvPr>
            <p:cNvSpPr/>
            <p:nvPr/>
          </p:nvSpPr>
          <p:spPr>
            <a:xfrm>
              <a:off x="5021460" y="515517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2" name="矩形 721">
              <a:extLst>
                <a:ext uri="{FF2B5EF4-FFF2-40B4-BE49-F238E27FC236}">
                  <a16:creationId xmlns:a16="http://schemas.microsoft.com/office/drawing/2014/main" id="{EC54C83C-8F40-48E1-8389-311398C9AE45}"/>
                </a:ext>
              </a:extLst>
            </p:cNvPr>
            <p:cNvSpPr/>
            <p:nvPr/>
          </p:nvSpPr>
          <p:spPr>
            <a:xfrm>
              <a:off x="5398737" y="5155173"/>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3" name="矩形 722">
              <a:extLst>
                <a:ext uri="{FF2B5EF4-FFF2-40B4-BE49-F238E27FC236}">
                  <a16:creationId xmlns:a16="http://schemas.microsoft.com/office/drawing/2014/main" id="{B3E8FC95-1F4A-4D62-824E-03985D487E74}"/>
                </a:ext>
              </a:extLst>
            </p:cNvPr>
            <p:cNvSpPr/>
            <p:nvPr/>
          </p:nvSpPr>
          <p:spPr>
            <a:xfrm>
              <a:off x="4261703"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4" name="矩形 723">
              <a:extLst>
                <a:ext uri="{FF2B5EF4-FFF2-40B4-BE49-F238E27FC236}">
                  <a16:creationId xmlns:a16="http://schemas.microsoft.com/office/drawing/2014/main" id="{A344456B-2728-4DD3-BC96-8AFACAC05146}"/>
                </a:ext>
              </a:extLst>
            </p:cNvPr>
            <p:cNvSpPr/>
            <p:nvPr/>
          </p:nvSpPr>
          <p:spPr>
            <a:xfrm>
              <a:off x="463898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5" name="矩形 724">
              <a:extLst>
                <a:ext uri="{FF2B5EF4-FFF2-40B4-BE49-F238E27FC236}">
                  <a16:creationId xmlns:a16="http://schemas.microsoft.com/office/drawing/2014/main" id="{6294F17E-2E85-4DB0-B999-72806F2E2567}"/>
                </a:ext>
              </a:extLst>
            </p:cNvPr>
            <p:cNvSpPr/>
            <p:nvPr/>
          </p:nvSpPr>
          <p:spPr>
            <a:xfrm>
              <a:off x="5021460" y="536024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6" name="矩形 725">
              <a:extLst>
                <a:ext uri="{FF2B5EF4-FFF2-40B4-BE49-F238E27FC236}">
                  <a16:creationId xmlns:a16="http://schemas.microsoft.com/office/drawing/2014/main" id="{765BB74F-159D-4DE4-88D5-161BA2C84976}"/>
                </a:ext>
              </a:extLst>
            </p:cNvPr>
            <p:cNvSpPr/>
            <p:nvPr/>
          </p:nvSpPr>
          <p:spPr>
            <a:xfrm>
              <a:off x="5398737" y="536024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 name="矩形 726">
              <a:extLst>
                <a:ext uri="{FF2B5EF4-FFF2-40B4-BE49-F238E27FC236}">
                  <a16:creationId xmlns:a16="http://schemas.microsoft.com/office/drawing/2014/main" id="{52EEE9B1-B425-46B7-A3C9-EBC212246811}"/>
                </a:ext>
              </a:extLst>
            </p:cNvPr>
            <p:cNvSpPr/>
            <p:nvPr/>
          </p:nvSpPr>
          <p:spPr>
            <a:xfrm>
              <a:off x="4261325"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8" name="矩形 727">
              <a:extLst>
                <a:ext uri="{FF2B5EF4-FFF2-40B4-BE49-F238E27FC236}">
                  <a16:creationId xmlns:a16="http://schemas.microsoft.com/office/drawing/2014/main" id="{40034323-7490-49A4-9CC5-41B6AFD0EA15}"/>
                </a:ext>
              </a:extLst>
            </p:cNvPr>
            <p:cNvSpPr/>
            <p:nvPr/>
          </p:nvSpPr>
          <p:spPr>
            <a:xfrm>
              <a:off x="463860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9" name="矩形 728">
              <a:extLst>
                <a:ext uri="{FF2B5EF4-FFF2-40B4-BE49-F238E27FC236}">
                  <a16:creationId xmlns:a16="http://schemas.microsoft.com/office/drawing/2014/main" id="{1FC35BDB-4A26-40E2-B616-31A3E5CE05B6}"/>
                </a:ext>
              </a:extLst>
            </p:cNvPr>
            <p:cNvSpPr/>
            <p:nvPr/>
          </p:nvSpPr>
          <p:spPr>
            <a:xfrm>
              <a:off x="5021082" y="576169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0" name="矩形 729">
              <a:extLst>
                <a:ext uri="{FF2B5EF4-FFF2-40B4-BE49-F238E27FC236}">
                  <a16:creationId xmlns:a16="http://schemas.microsoft.com/office/drawing/2014/main" id="{641E68BC-9AB3-4463-9AC0-A7119C95BF9C}"/>
                </a:ext>
              </a:extLst>
            </p:cNvPr>
            <p:cNvSpPr/>
            <p:nvPr/>
          </p:nvSpPr>
          <p:spPr>
            <a:xfrm>
              <a:off x="5398359" y="5761699"/>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1" name="矩形 730">
              <a:extLst>
                <a:ext uri="{FF2B5EF4-FFF2-40B4-BE49-F238E27FC236}">
                  <a16:creationId xmlns:a16="http://schemas.microsoft.com/office/drawing/2014/main" id="{2ACE8116-BBA8-44C2-B8B8-3F94B57EC688}"/>
                </a:ext>
              </a:extLst>
            </p:cNvPr>
            <p:cNvSpPr/>
            <p:nvPr/>
          </p:nvSpPr>
          <p:spPr>
            <a:xfrm>
              <a:off x="4261325"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2" name="矩形 731">
              <a:extLst>
                <a:ext uri="{FF2B5EF4-FFF2-40B4-BE49-F238E27FC236}">
                  <a16:creationId xmlns:a16="http://schemas.microsoft.com/office/drawing/2014/main" id="{FD601797-B5F2-4B0D-932D-354DDE1220D3}"/>
                </a:ext>
              </a:extLst>
            </p:cNvPr>
            <p:cNvSpPr/>
            <p:nvPr/>
          </p:nvSpPr>
          <p:spPr>
            <a:xfrm>
              <a:off x="463860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3" name="矩形 732">
              <a:extLst>
                <a:ext uri="{FF2B5EF4-FFF2-40B4-BE49-F238E27FC236}">
                  <a16:creationId xmlns:a16="http://schemas.microsoft.com/office/drawing/2014/main" id="{C3D45D76-065D-4944-A7B4-603FFC6FC86F}"/>
                </a:ext>
              </a:extLst>
            </p:cNvPr>
            <p:cNvSpPr/>
            <p:nvPr/>
          </p:nvSpPr>
          <p:spPr>
            <a:xfrm>
              <a:off x="5021082" y="615722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4" name="矩形 733">
              <a:extLst>
                <a:ext uri="{FF2B5EF4-FFF2-40B4-BE49-F238E27FC236}">
                  <a16:creationId xmlns:a16="http://schemas.microsoft.com/office/drawing/2014/main" id="{C39628DB-6415-43D1-9888-14535D92075E}"/>
                </a:ext>
              </a:extLst>
            </p:cNvPr>
            <p:cNvSpPr/>
            <p:nvPr/>
          </p:nvSpPr>
          <p:spPr>
            <a:xfrm>
              <a:off x="5398359" y="6157226"/>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5" name="矩形 734">
              <a:extLst>
                <a:ext uri="{FF2B5EF4-FFF2-40B4-BE49-F238E27FC236}">
                  <a16:creationId xmlns:a16="http://schemas.microsoft.com/office/drawing/2014/main" id="{00A099CC-A239-48A3-BF0A-E9A293D80426}"/>
                </a:ext>
              </a:extLst>
            </p:cNvPr>
            <p:cNvSpPr/>
            <p:nvPr/>
          </p:nvSpPr>
          <p:spPr>
            <a:xfrm>
              <a:off x="4261325"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6" name="矩形 735">
              <a:extLst>
                <a:ext uri="{FF2B5EF4-FFF2-40B4-BE49-F238E27FC236}">
                  <a16:creationId xmlns:a16="http://schemas.microsoft.com/office/drawing/2014/main" id="{58AAC996-61F2-4B0B-89DF-950E35BEDC54}"/>
                </a:ext>
              </a:extLst>
            </p:cNvPr>
            <p:cNvSpPr/>
            <p:nvPr/>
          </p:nvSpPr>
          <p:spPr>
            <a:xfrm>
              <a:off x="463860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7" name="矩形 736">
              <a:extLst>
                <a:ext uri="{FF2B5EF4-FFF2-40B4-BE49-F238E27FC236}">
                  <a16:creationId xmlns:a16="http://schemas.microsoft.com/office/drawing/2014/main" id="{B0310422-026B-4754-8F98-A73C21F14DCF}"/>
                </a:ext>
              </a:extLst>
            </p:cNvPr>
            <p:cNvSpPr/>
            <p:nvPr/>
          </p:nvSpPr>
          <p:spPr>
            <a:xfrm>
              <a:off x="5021082" y="556315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8" name="矩形 737">
              <a:extLst>
                <a:ext uri="{FF2B5EF4-FFF2-40B4-BE49-F238E27FC236}">
                  <a16:creationId xmlns:a16="http://schemas.microsoft.com/office/drawing/2014/main" id="{6BB0EE91-F79D-4EF6-BA1A-A614128C4302}"/>
                </a:ext>
              </a:extLst>
            </p:cNvPr>
            <p:cNvSpPr/>
            <p:nvPr/>
          </p:nvSpPr>
          <p:spPr>
            <a:xfrm>
              <a:off x="5398359" y="5563152"/>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9" name="矩形 738">
              <a:extLst>
                <a:ext uri="{FF2B5EF4-FFF2-40B4-BE49-F238E27FC236}">
                  <a16:creationId xmlns:a16="http://schemas.microsoft.com/office/drawing/2014/main" id="{5EA61D61-40F1-4EC4-8977-2B45F020D673}"/>
                </a:ext>
              </a:extLst>
            </p:cNvPr>
            <p:cNvSpPr/>
            <p:nvPr/>
          </p:nvSpPr>
          <p:spPr>
            <a:xfrm>
              <a:off x="4261325"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0" name="矩形 739">
              <a:extLst>
                <a:ext uri="{FF2B5EF4-FFF2-40B4-BE49-F238E27FC236}">
                  <a16:creationId xmlns:a16="http://schemas.microsoft.com/office/drawing/2014/main" id="{FC60C314-EFC1-4030-848D-D6C7BBD8DA4D}"/>
                </a:ext>
              </a:extLst>
            </p:cNvPr>
            <p:cNvSpPr/>
            <p:nvPr/>
          </p:nvSpPr>
          <p:spPr>
            <a:xfrm>
              <a:off x="463860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1" name="矩形 740">
              <a:extLst>
                <a:ext uri="{FF2B5EF4-FFF2-40B4-BE49-F238E27FC236}">
                  <a16:creationId xmlns:a16="http://schemas.microsoft.com/office/drawing/2014/main" id="{87B0A2EF-D437-4E85-BC34-F7C99638402E}"/>
                </a:ext>
              </a:extLst>
            </p:cNvPr>
            <p:cNvSpPr/>
            <p:nvPr/>
          </p:nvSpPr>
          <p:spPr>
            <a:xfrm>
              <a:off x="5021082" y="595663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2" name="矩形 741">
              <a:extLst>
                <a:ext uri="{FF2B5EF4-FFF2-40B4-BE49-F238E27FC236}">
                  <a16:creationId xmlns:a16="http://schemas.microsoft.com/office/drawing/2014/main" id="{9DC5B9DE-47A3-4B2E-B3A7-409D60373AAC}"/>
                </a:ext>
              </a:extLst>
            </p:cNvPr>
            <p:cNvSpPr/>
            <p:nvPr/>
          </p:nvSpPr>
          <p:spPr>
            <a:xfrm>
              <a:off x="5398359" y="5956634"/>
              <a:ext cx="377466" cy="204724"/>
            </a:xfrm>
            <a:prstGeom prst="rect">
              <a:avLst/>
            </a:prstGeom>
            <a:solidFill>
              <a:srgbClr val="FFFF9E"/>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3" name="文本框 742">
              <a:extLst>
                <a:ext uri="{FF2B5EF4-FFF2-40B4-BE49-F238E27FC236}">
                  <a16:creationId xmlns:a16="http://schemas.microsoft.com/office/drawing/2014/main" id="{9CA10842-AB66-4469-8776-EAC413B66C56}"/>
                </a:ext>
              </a:extLst>
            </p:cNvPr>
            <p:cNvSpPr txBox="1"/>
            <p:nvPr/>
          </p:nvSpPr>
          <p:spPr>
            <a:xfrm rot="5400000">
              <a:off x="4309379" y="536843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4" name="文本框 743">
              <a:extLst>
                <a:ext uri="{FF2B5EF4-FFF2-40B4-BE49-F238E27FC236}">
                  <a16:creationId xmlns:a16="http://schemas.microsoft.com/office/drawing/2014/main" id="{CCFE8F2D-3ED1-4018-AA2F-970641BD9A39}"/>
                </a:ext>
              </a:extLst>
            </p:cNvPr>
            <p:cNvSpPr txBox="1"/>
            <p:nvPr/>
          </p:nvSpPr>
          <p:spPr>
            <a:xfrm rot="5400000">
              <a:off x="4690379" y="537160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5" name="文本框 744">
              <a:extLst>
                <a:ext uri="{FF2B5EF4-FFF2-40B4-BE49-F238E27FC236}">
                  <a16:creationId xmlns:a16="http://schemas.microsoft.com/office/drawing/2014/main" id="{2C79C7D5-0DCB-42B8-8AC0-19449EB0879A}"/>
                </a:ext>
              </a:extLst>
            </p:cNvPr>
            <p:cNvSpPr txBox="1"/>
            <p:nvPr/>
          </p:nvSpPr>
          <p:spPr>
            <a:xfrm rot="5400000">
              <a:off x="5063458" y="537478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6" name="文本框 745">
              <a:extLst>
                <a:ext uri="{FF2B5EF4-FFF2-40B4-BE49-F238E27FC236}">
                  <a16:creationId xmlns:a16="http://schemas.microsoft.com/office/drawing/2014/main" id="{CD1CF0B9-9226-499C-9C10-CD1B9DDE4242}"/>
                </a:ext>
              </a:extLst>
            </p:cNvPr>
            <p:cNvSpPr txBox="1"/>
            <p:nvPr/>
          </p:nvSpPr>
          <p:spPr>
            <a:xfrm rot="5400000">
              <a:off x="4307839" y="577117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7" name="文本框 746">
              <a:extLst>
                <a:ext uri="{FF2B5EF4-FFF2-40B4-BE49-F238E27FC236}">
                  <a16:creationId xmlns:a16="http://schemas.microsoft.com/office/drawing/2014/main" id="{2428F2F8-9167-4BFC-B6DD-FC46BB9D1179}"/>
                </a:ext>
              </a:extLst>
            </p:cNvPr>
            <p:cNvSpPr txBox="1"/>
            <p:nvPr/>
          </p:nvSpPr>
          <p:spPr>
            <a:xfrm rot="5400000">
              <a:off x="4688839" y="577434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8" name="文本框 747">
              <a:extLst>
                <a:ext uri="{FF2B5EF4-FFF2-40B4-BE49-F238E27FC236}">
                  <a16:creationId xmlns:a16="http://schemas.microsoft.com/office/drawing/2014/main" id="{50FFA42B-AA7D-4999-943F-8394AEC6FFD6}"/>
                </a:ext>
              </a:extLst>
            </p:cNvPr>
            <p:cNvSpPr txBox="1"/>
            <p:nvPr/>
          </p:nvSpPr>
          <p:spPr>
            <a:xfrm rot="5400000">
              <a:off x="5061918" y="577434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9" name="文本框 748">
              <a:extLst>
                <a:ext uri="{FF2B5EF4-FFF2-40B4-BE49-F238E27FC236}">
                  <a16:creationId xmlns:a16="http://schemas.microsoft.com/office/drawing/2014/main" id="{DA31CCA7-8666-4240-BEF0-567148EFAA68}"/>
                </a:ext>
              </a:extLst>
            </p:cNvPr>
            <p:cNvSpPr txBox="1"/>
            <p:nvPr/>
          </p:nvSpPr>
          <p:spPr>
            <a:xfrm rot="5400000">
              <a:off x="4307325" y="6168960"/>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0" name="文本框 749">
              <a:extLst>
                <a:ext uri="{FF2B5EF4-FFF2-40B4-BE49-F238E27FC236}">
                  <a16:creationId xmlns:a16="http://schemas.microsoft.com/office/drawing/2014/main" id="{20168AA2-704B-4563-88EF-9203D8535904}"/>
                </a:ext>
              </a:extLst>
            </p:cNvPr>
            <p:cNvSpPr txBox="1"/>
            <p:nvPr/>
          </p:nvSpPr>
          <p:spPr>
            <a:xfrm rot="5400000">
              <a:off x="4688325" y="617213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1" name="文本框 750">
              <a:extLst>
                <a:ext uri="{FF2B5EF4-FFF2-40B4-BE49-F238E27FC236}">
                  <a16:creationId xmlns:a16="http://schemas.microsoft.com/office/drawing/2014/main" id="{91B3F3E6-29A1-4BA3-8A4E-0C7EA044E0B6}"/>
                </a:ext>
              </a:extLst>
            </p:cNvPr>
            <p:cNvSpPr txBox="1"/>
            <p:nvPr/>
          </p:nvSpPr>
          <p:spPr>
            <a:xfrm rot="5400000">
              <a:off x="5061404" y="617213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2" name="文本框 751">
              <a:extLst>
                <a:ext uri="{FF2B5EF4-FFF2-40B4-BE49-F238E27FC236}">
                  <a16:creationId xmlns:a16="http://schemas.microsoft.com/office/drawing/2014/main" id="{B323315A-C835-42DB-B4F0-BA2F72BD5EA5}"/>
                </a:ext>
              </a:extLst>
            </p:cNvPr>
            <p:cNvSpPr txBox="1"/>
            <p:nvPr/>
          </p:nvSpPr>
          <p:spPr>
            <a:xfrm rot="5400000">
              <a:off x="5439091" y="537718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3" name="文本框 752">
              <a:extLst>
                <a:ext uri="{FF2B5EF4-FFF2-40B4-BE49-F238E27FC236}">
                  <a16:creationId xmlns:a16="http://schemas.microsoft.com/office/drawing/2014/main" id="{28B2BD54-35A3-4798-BC88-FBB7A1E9AFE5}"/>
                </a:ext>
              </a:extLst>
            </p:cNvPr>
            <p:cNvSpPr txBox="1"/>
            <p:nvPr/>
          </p:nvSpPr>
          <p:spPr>
            <a:xfrm rot="5400000">
              <a:off x="5446566" y="577117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4" name="文本框 753">
              <a:extLst>
                <a:ext uri="{FF2B5EF4-FFF2-40B4-BE49-F238E27FC236}">
                  <a16:creationId xmlns:a16="http://schemas.microsoft.com/office/drawing/2014/main" id="{62BAC952-0C70-438D-A868-4BEF5DFC0517}"/>
                </a:ext>
              </a:extLst>
            </p:cNvPr>
            <p:cNvSpPr txBox="1"/>
            <p:nvPr/>
          </p:nvSpPr>
          <p:spPr>
            <a:xfrm rot="5400000">
              <a:off x="5441341" y="617150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55" name="组合 754">
              <a:extLst>
                <a:ext uri="{FF2B5EF4-FFF2-40B4-BE49-F238E27FC236}">
                  <a16:creationId xmlns:a16="http://schemas.microsoft.com/office/drawing/2014/main" id="{E0A8D302-4517-47D4-A17A-4E746BA46BB5}"/>
                </a:ext>
              </a:extLst>
            </p:cNvPr>
            <p:cNvGrpSpPr/>
            <p:nvPr/>
          </p:nvGrpSpPr>
          <p:grpSpPr>
            <a:xfrm>
              <a:off x="5401743" y="5116458"/>
              <a:ext cx="383876" cy="1168713"/>
              <a:chOff x="6064104" y="1792448"/>
              <a:chExt cx="383876" cy="1168713"/>
            </a:xfrm>
          </p:grpSpPr>
          <p:grpSp>
            <p:nvGrpSpPr>
              <p:cNvPr id="756" name="组合 755">
                <a:extLst>
                  <a:ext uri="{FF2B5EF4-FFF2-40B4-BE49-F238E27FC236}">
                    <a16:creationId xmlns:a16="http://schemas.microsoft.com/office/drawing/2014/main" id="{81D44B5E-159C-4970-887A-34DB825B48C4}"/>
                  </a:ext>
                </a:extLst>
              </p:cNvPr>
              <p:cNvGrpSpPr/>
              <p:nvPr/>
            </p:nvGrpSpPr>
            <p:grpSpPr>
              <a:xfrm>
                <a:off x="6064104" y="1792448"/>
                <a:ext cx="383876" cy="366383"/>
                <a:chOff x="5402357" y="771108"/>
                <a:chExt cx="383876" cy="366383"/>
              </a:xfrm>
            </p:grpSpPr>
            <p:sp>
              <p:nvSpPr>
                <p:cNvPr id="763" name="文本框 762">
                  <a:extLst>
                    <a:ext uri="{FF2B5EF4-FFF2-40B4-BE49-F238E27FC236}">
                      <a16:creationId xmlns:a16="http://schemas.microsoft.com/office/drawing/2014/main" id="{EDC2D3AD-2D23-4E9F-843A-C80B63951E0C}"/>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64" name="对象 763">
                  <a:extLst>
                    <a:ext uri="{FF2B5EF4-FFF2-40B4-BE49-F238E27FC236}">
                      <a16:creationId xmlns:a16="http://schemas.microsoft.com/office/drawing/2014/main" id="{BC88C383-1313-46CA-A708-A4E5C73790F1}"/>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7" name="Equation" r:id="rId14" imgW="190440" imgH="228600" progId="Equation.DSMT4">
                        <p:embed/>
                      </p:oleObj>
                    </mc:Choice>
                    <mc:Fallback>
                      <p:oleObj name="Equation" r:id="rId14" imgW="190440" imgH="228600" progId="Equation.DSMT4">
                        <p:embed/>
                        <p:pic>
                          <p:nvPicPr>
                            <p:cNvPr id="1357" name="对象 1356">
                              <a:extLst>
                                <a:ext uri="{FF2B5EF4-FFF2-40B4-BE49-F238E27FC236}">
                                  <a16:creationId xmlns:a16="http://schemas.microsoft.com/office/drawing/2014/main" id="{510C74F5-F250-4A26-84C6-45FD558AC326}"/>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757" name="组合 756">
                <a:extLst>
                  <a:ext uri="{FF2B5EF4-FFF2-40B4-BE49-F238E27FC236}">
                    <a16:creationId xmlns:a16="http://schemas.microsoft.com/office/drawing/2014/main" id="{B58BABFF-0B27-4B9A-9B66-B3130D5AF091}"/>
                  </a:ext>
                </a:extLst>
              </p:cNvPr>
              <p:cNvGrpSpPr/>
              <p:nvPr/>
            </p:nvGrpSpPr>
            <p:grpSpPr>
              <a:xfrm>
                <a:off x="6064104" y="2204117"/>
                <a:ext cx="383876" cy="366383"/>
                <a:chOff x="5402357" y="771108"/>
                <a:chExt cx="383876" cy="366383"/>
              </a:xfrm>
            </p:grpSpPr>
            <p:sp>
              <p:nvSpPr>
                <p:cNvPr id="761" name="文本框 760">
                  <a:extLst>
                    <a:ext uri="{FF2B5EF4-FFF2-40B4-BE49-F238E27FC236}">
                      <a16:creationId xmlns:a16="http://schemas.microsoft.com/office/drawing/2014/main" id="{E704905D-C826-4142-BB8C-652FD1EF74AF}"/>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62" name="对象 761">
                  <a:extLst>
                    <a:ext uri="{FF2B5EF4-FFF2-40B4-BE49-F238E27FC236}">
                      <a16:creationId xmlns:a16="http://schemas.microsoft.com/office/drawing/2014/main" id="{78494C08-5460-43E3-9789-88D8E43485BC}"/>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8" name="Equation" r:id="rId15" imgW="190440" imgH="228600" progId="Equation.DSMT4">
                        <p:embed/>
                      </p:oleObj>
                    </mc:Choice>
                    <mc:Fallback>
                      <p:oleObj name="Equation" r:id="rId15" imgW="190440" imgH="228600" progId="Equation.DSMT4">
                        <p:embed/>
                        <p:pic>
                          <p:nvPicPr>
                            <p:cNvPr id="1355" name="对象 1354">
                              <a:extLst>
                                <a:ext uri="{FF2B5EF4-FFF2-40B4-BE49-F238E27FC236}">
                                  <a16:creationId xmlns:a16="http://schemas.microsoft.com/office/drawing/2014/main" id="{DD4CBB35-B8C3-4B54-B297-D10CEF0A952D}"/>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nvGrpSpPr>
              <p:cNvPr id="758" name="组合 757">
                <a:extLst>
                  <a:ext uri="{FF2B5EF4-FFF2-40B4-BE49-F238E27FC236}">
                    <a16:creationId xmlns:a16="http://schemas.microsoft.com/office/drawing/2014/main" id="{DFFF9E7F-F958-4F08-81C7-4423042D2936}"/>
                  </a:ext>
                </a:extLst>
              </p:cNvPr>
              <p:cNvGrpSpPr/>
              <p:nvPr/>
            </p:nvGrpSpPr>
            <p:grpSpPr>
              <a:xfrm>
                <a:off x="6064104" y="2594778"/>
                <a:ext cx="383876" cy="366383"/>
                <a:chOff x="5402357" y="771108"/>
                <a:chExt cx="383876" cy="366383"/>
              </a:xfrm>
            </p:grpSpPr>
            <p:sp>
              <p:nvSpPr>
                <p:cNvPr id="759" name="文本框 758">
                  <a:extLst>
                    <a:ext uri="{FF2B5EF4-FFF2-40B4-BE49-F238E27FC236}">
                      <a16:creationId xmlns:a16="http://schemas.microsoft.com/office/drawing/2014/main" id="{B5EF0B05-66BC-4E88-9D85-A4F8B8D0A045}"/>
                    </a:ext>
                  </a:extLst>
                </p:cNvPr>
                <p:cNvSpPr txBox="1"/>
                <p:nvPr/>
              </p:nvSpPr>
              <p:spPr>
                <a:xfrm>
                  <a:off x="5402357" y="771108"/>
                  <a:ext cx="383876" cy="366383"/>
                </a:xfrm>
                <a:prstGeom prst="rect">
                  <a:avLst/>
                </a:prstGeom>
                <a:noFill/>
              </p:spPr>
              <p:txBody>
                <a:bodyPr wrap="square" rtlCol="0">
                  <a:spAutoFit/>
                </a:bodyP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60" name="对象 759">
                  <a:extLst>
                    <a:ext uri="{FF2B5EF4-FFF2-40B4-BE49-F238E27FC236}">
                      <a16:creationId xmlns:a16="http://schemas.microsoft.com/office/drawing/2014/main" id="{C261DF89-3659-4F4F-B3B6-03E9FD7B48F5}"/>
                    </a:ext>
                  </a:extLst>
                </p:cNvPr>
                <p:cNvGraphicFramePr>
                  <a:graphicFrameLocks noChangeAspect="1"/>
                </p:cNvGraphicFramePr>
                <p:nvPr/>
              </p:nvGraphicFramePr>
              <p:xfrm>
                <a:off x="5542777" y="905458"/>
                <a:ext cx="95082" cy="114098"/>
              </p:xfrm>
              <a:graphic>
                <a:graphicData uri="http://schemas.openxmlformats.org/presentationml/2006/ole">
                  <mc:AlternateContent xmlns:mc="http://schemas.openxmlformats.org/markup-compatibility/2006">
                    <mc:Choice xmlns:v="urn:schemas-microsoft-com:vml" Requires="v">
                      <p:oleObj spid="_x0000_s11659" name="Equation" r:id="rId16" imgW="190440" imgH="228600" progId="Equation.DSMT4">
                        <p:embed/>
                      </p:oleObj>
                    </mc:Choice>
                    <mc:Fallback>
                      <p:oleObj name="Equation" r:id="rId16" imgW="190440" imgH="228600" progId="Equation.DSMT4">
                        <p:embed/>
                        <p:pic>
                          <p:nvPicPr>
                            <p:cNvPr id="1353" name="对象 1352">
                              <a:extLst>
                                <a:ext uri="{FF2B5EF4-FFF2-40B4-BE49-F238E27FC236}">
                                  <a16:creationId xmlns:a16="http://schemas.microsoft.com/office/drawing/2014/main" id="{EBAEA6DE-1D6F-452A-8225-E331D510806A}"/>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p:grpSp>
        </p:grpSp>
      </p:grpSp>
      <p:sp>
        <p:nvSpPr>
          <p:cNvPr id="765" name="文本框 764">
            <a:extLst>
              <a:ext uri="{FF2B5EF4-FFF2-40B4-BE49-F238E27FC236}">
                <a16:creationId xmlns:a16="http://schemas.microsoft.com/office/drawing/2014/main" id="{40692217-8773-4D47-9B7C-7C085A10D631}"/>
              </a:ext>
            </a:extLst>
          </p:cNvPr>
          <p:cNvSpPr txBox="1"/>
          <p:nvPr/>
        </p:nvSpPr>
        <p:spPr>
          <a:xfrm rot="5400000">
            <a:off x="1684528" y="2186751"/>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6" name="文本框 765">
            <a:extLst>
              <a:ext uri="{FF2B5EF4-FFF2-40B4-BE49-F238E27FC236}">
                <a16:creationId xmlns:a16="http://schemas.microsoft.com/office/drawing/2014/main" id="{F12364F3-48A2-4569-A74F-3D3DAC87AFB9}"/>
              </a:ext>
            </a:extLst>
          </p:cNvPr>
          <p:cNvSpPr txBox="1"/>
          <p:nvPr/>
        </p:nvSpPr>
        <p:spPr>
          <a:xfrm rot="5400000">
            <a:off x="2062044" y="2190379"/>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7" name="文本框 766">
            <a:extLst>
              <a:ext uri="{FF2B5EF4-FFF2-40B4-BE49-F238E27FC236}">
                <a16:creationId xmlns:a16="http://schemas.microsoft.com/office/drawing/2014/main" id="{7E39C726-5BEA-4C16-9FED-6090C8DB5CA7}"/>
              </a:ext>
            </a:extLst>
          </p:cNvPr>
          <p:cNvSpPr txBox="1"/>
          <p:nvPr/>
        </p:nvSpPr>
        <p:spPr>
          <a:xfrm rot="5400000">
            <a:off x="2447868" y="2189988"/>
            <a:ext cx="324669" cy="184666"/>
          </a:xfrm>
          <a:prstGeom prst="rect">
            <a:avLst/>
          </a:prstGeom>
          <a:noFill/>
        </p:spPr>
        <p:txBody>
          <a:bodyPr wrap="square">
            <a:spAutoFit/>
          </a:bodyPr>
          <a:lstStyle/>
          <a:p>
            <a:pPr algn="ctr"/>
            <a:r>
              <a:rPr lang="en-US" altLang="zh-CN"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6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68" name="组合 767">
            <a:extLst>
              <a:ext uri="{FF2B5EF4-FFF2-40B4-BE49-F238E27FC236}">
                <a16:creationId xmlns:a16="http://schemas.microsoft.com/office/drawing/2014/main" id="{BE928269-CA14-4DEC-A100-729E96947341}"/>
              </a:ext>
            </a:extLst>
          </p:cNvPr>
          <p:cNvGrpSpPr/>
          <p:nvPr/>
        </p:nvGrpSpPr>
        <p:grpSpPr>
          <a:xfrm>
            <a:off x="4649949" y="1169122"/>
            <a:ext cx="1891284" cy="1281976"/>
            <a:chOff x="4502939" y="2617030"/>
            <a:chExt cx="1514878" cy="1271741"/>
          </a:xfrm>
        </p:grpSpPr>
        <p:sp>
          <p:nvSpPr>
            <p:cNvPr id="769" name="矩形 768">
              <a:extLst>
                <a:ext uri="{FF2B5EF4-FFF2-40B4-BE49-F238E27FC236}">
                  <a16:creationId xmlns:a16="http://schemas.microsoft.com/office/drawing/2014/main" id="{B3BFD4B0-924D-471F-AC6E-55A228213246}"/>
                </a:ext>
              </a:extLst>
            </p:cNvPr>
            <p:cNvSpPr/>
            <p:nvPr/>
          </p:nvSpPr>
          <p:spPr>
            <a:xfrm>
              <a:off x="4503317"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0" name="矩形 769">
              <a:extLst>
                <a:ext uri="{FF2B5EF4-FFF2-40B4-BE49-F238E27FC236}">
                  <a16:creationId xmlns:a16="http://schemas.microsoft.com/office/drawing/2014/main" id="{41BE5C32-D1B3-48C4-ABDA-22C1E7AEEEF7}"/>
                </a:ext>
              </a:extLst>
            </p:cNvPr>
            <p:cNvSpPr/>
            <p:nvPr/>
          </p:nvSpPr>
          <p:spPr>
            <a:xfrm>
              <a:off x="4880594" y="2617030"/>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1" name="矩形 770">
              <a:extLst>
                <a:ext uri="{FF2B5EF4-FFF2-40B4-BE49-F238E27FC236}">
                  <a16:creationId xmlns:a16="http://schemas.microsoft.com/office/drawing/2014/main" id="{5FA0758F-5DBF-494C-80AA-6F4D11C04ED3}"/>
                </a:ext>
              </a:extLst>
            </p:cNvPr>
            <p:cNvSpPr/>
            <p:nvPr/>
          </p:nvSpPr>
          <p:spPr>
            <a:xfrm>
              <a:off x="5263074"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2" name="矩形 771">
              <a:extLst>
                <a:ext uri="{FF2B5EF4-FFF2-40B4-BE49-F238E27FC236}">
                  <a16:creationId xmlns:a16="http://schemas.microsoft.com/office/drawing/2014/main" id="{F3F3D646-6BF9-4D46-AC51-7103CE21AE3F}"/>
                </a:ext>
              </a:extLst>
            </p:cNvPr>
            <p:cNvSpPr/>
            <p:nvPr/>
          </p:nvSpPr>
          <p:spPr>
            <a:xfrm>
              <a:off x="5640351"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3" name="矩形 772">
              <a:extLst>
                <a:ext uri="{FF2B5EF4-FFF2-40B4-BE49-F238E27FC236}">
                  <a16:creationId xmlns:a16="http://schemas.microsoft.com/office/drawing/2014/main" id="{5285F74A-CF9F-420C-95A3-AA1BCDDF90B8}"/>
                </a:ext>
              </a:extLst>
            </p:cNvPr>
            <p:cNvSpPr/>
            <p:nvPr/>
          </p:nvSpPr>
          <p:spPr>
            <a:xfrm>
              <a:off x="4503317"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4" name="矩形 773">
              <a:extLst>
                <a:ext uri="{FF2B5EF4-FFF2-40B4-BE49-F238E27FC236}">
                  <a16:creationId xmlns:a16="http://schemas.microsoft.com/office/drawing/2014/main" id="{CD11C0C8-35C2-48F7-860A-AB9DD6029EFA}"/>
                </a:ext>
              </a:extLst>
            </p:cNvPr>
            <p:cNvSpPr/>
            <p:nvPr/>
          </p:nvSpPr>
          <p:spPr>
            <a:xfrm>
              <a:off x="4880594" y="282210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5" name="矩形 774">
              <a:extLst>
                <a:ext uri="{FF2B5EF4-FFF2-40B4-BE49-F238E27FC236}">
                  <a16:creationId xmlns:a16="http://schemas.microsoft.com/office/drawing/2014/main" id="{4E30DA4C-84D7-40F0-A84F-9CE75F5989FE}"/>
                </a:ext>
              </a:extLst>
            </p:cNvPr>
            <p:cNvSpPr/>
            <p:nvPr/>
          </p:nvSpPr>
          <p:spPr>
            <a:xfrm>
              <a:off x="5263074"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6" name="矩形 775">
              <a:extLst>
                <a:ext uri="{FF2B5EF4-FFF2-40B4-BE49-F238E27FC236}">
                  <a16:creationId xmlns:a16="http://schemas.microsoft.com/office/drawing/2014/main" id="{062386B3-84E6-4337-B186-B3253B923AED}"/>
                </a:ext>
              </a:extLst>
            </p:cNvPr>
            <p:cNvSpPr/>
            <p:nvPr/>
          </p:nvSpPr>
          <p:spPr>
            <a:xfrm>
              <a:off x="5640351"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7" name="矩形 776">
              <a:extLst>
                <a:ext uri="{FF2B5EF4-FFF2-40B4-BE49-F238E27FC236}">
                  <a16:creationId xmlns:a16="http://schemas.microsoft.com/office/drawing/2014/main" id="{AFBF284D-1704-46FE-95EF-52B8C5D978BC}"/>
                </a:ext>
              </a:extLst>
            </p:cNvPr>
            <p:cNvSpPr/>
            <p:nvPr/>
          </p:nvSpPr>
          <p:spPr>
            <a:xfrm>
              <a:off x="4502939"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8" name="矩形 777">
              <a:extLst>
                <a:ext uri="{FF2B5EF4-FFF2-40B4-BE49-F238E27FC236}">
                  <a16:creationId xmlns:a16="http://schemas.microsoft.com/office/drawing/2014/main" id="{099F172A-DC68-4053-BA3E-F258A801E4C6}"/>
                </a:ext>
              </a:extLst>
            </p:cNvPr>
            <p:cNvSpPr/>
            <p:nvPr/>
          </p:nvSpPr>
          <p:spPr>
            <a:xfrm>
              <a:off x="4880216" y="3223556"/>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9" name="矩形 778">
              <a:extLst>
                <a:ext uri="{FF2B5EF4-FFF2-40B4-BE49-F238E27FC236}">
                  <a16:creationId xmlns:a16="http://schemas.microsoft.com/office/drawing/2014/main" id="{F4BF8BA3-A0B1-4B8E-A4BB-00BEED285E02}"/>
                </a:ext>
              </a:extLst>
            </p:cNvPr>
            <p:cNvSpPr/>
            <p:nvPr/>
          </p:nvSpPr>
          <p:spPr>
            <a:xfrm>
              <a:off x="5262696"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0" name="矩形 779">
              <a:extLst>
                <a:ext uri="{FF2B5EF4-FFF2-40B4-BE49-F238E27FC236}">
                  <a16:creationId xmlns:a16="http://schemas.microsoft.com/office/drawing/2014/main" id="{1204922B-6680-497D-B8F2-B6E0A4263FF2}"/>
                </a:ext>
              </a:extLst>
            </p:cNvPr>
            <p:cNvSpPr/>
            <p:nvPr/>
          </p:nvSpPr>
          <p:spPr>
            <a:xfrm>
              <a:off x="5639973"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1" name="矩形 780">
              <a:extLst>
                <a:ext uri="{FF2B5EF4-FFF2-40B4-BE49-F238E27FC236}">
                  <a16:creationId xmlns:a16="http://schemas.microsoft.com/office/drawing/2014/main" id="{67D7E1B3-562B-408E-80AF-F595A60A43AC}"/>
                </a:ext>
              </a:extLst>
            </p:cNvPr>
            <p:cNvSpPr/>
            <p:nvPr/>
          </p:nvSpPr>
          <p:spPr>
            <a:xfrm>
              <a:off x="4502939"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2" name="矩形 781">
              <a:extLst>
                <a:ext uri="{FF2B5EF4-FFF2-40B4-BE49-F238E27FC236}">
                  <a16:creationId xmlns:a16="http://schemas.microsoft.com/office/drawing/2014/main" id="{665756B6-4B79-4EC7-ABFB-A8F9CF8A4F0A}"/>
                </a:ext>
              </a:extLst>
            </p:cNvPr>
            <p:cNvSpPr/>
            <p:nvPr/>
          </p:nvSpPr>
          <p:spPr>
            <a:xfrm>
              <a:off x="4880216" y="3619083"/>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3" name="矩形 782">
              <a:extLst>
                <a:ext uri="{FF2B5EF4-FFF2-40B4-BE49-F238E27FC236}">
                  <a16:creationId xmlns:a16="http://schemas.microsoft.com/office/drawing/2014/main" id="{A69717E6-53D9-40AE-A2DD-E9D5E7256367}"/>
                </a:ext>
              </a:extLst>
            </p:cNvPr>
            <p:cNvSpPr/>
            <p:nvPr/>
          </p:nvSpPr>
          <p:spPr>
            <a:xfrm>
              <a:off x="5262696"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4" name="矩形 783">
              <a:extLst>
                <a:ext uri="{FF2B5EF4-FFF2-40B4-BE49-F238E27FC236}">
                  <a16:creationId xmlns:a16="http://schemas.microsoft.com/office/drawing/2014/main" id="{38E3C07F-3A91-4EC6-83E0-5907EC492ECE}"/>
                </a:ext>
              </a:extLst>
            </p:cNvPr>
            <p:cNvSpPr/>
            <p:nvPr/>
          </p:nvSpPr>
          <p:spPr>
            <a:xfrm>
              <a:off x="5639973"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5" name="矩形 784">
              <a:extLst>
                <a:ext uri="{FF2B5EF4-FFF2-40B4-BE49-F238E27FC236}">
                  <a16:creationId xmlns:a16="http://schemas.microsoft.com/office/drawing/2014/main" id="{1F50B43B-A532-4797-9827-0D0B909BD8C7}"/>
                </a:ext>
              </a:extLst>
            </p:cNvPr>
            <p:cNvSpPr/>
            <p:nvPr/>
          </p:nvSpPr>
          <p:spPr>
            <a:xfrm>
              <a:off x="4502939"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6" name="矩形 785">
              <a:extLst>
                <a:ext uri="{FF2B5EF4-FFF2-40B4-BE49-F238E27FC236}">
                  <a16:creationId xmlns:a16="http://schemas.microsoft.com/office/drawing/2014/main" id="{ADA8C856-D7EC-4E2F-8CE6-AE8A599419C5}"/>
                </a:ext>
              </a:extLst>
            </p:cNvPr>
            <p:cNvSpPr/>
            <p:nvPr/>
          </p:nvSpPr>
          <p:spPr>
            <a:xfrm>
              <a:off x="4880216" y="3025009"/>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7" name="矩形 786">
              <a:extLst>
                <a:ext uri="{FF2B5EF4-FFF2-40B4-BE49-F238E27FC236}">
                  <a16:creationId xmlns:a16="http://schemas.microsoft.com/office/drawing/2014/main" id="{F6E5A107-CF22-4477-BBD2-14D729BE9659}"/>
                </a:ext>
              </a:extLst>
            </p:cNvPr>
            <p:cNvSpPr/>
            <p:nvPr/>
          </p:nvSpPr>
          <p:spPr>
            <a:xfrm>
              <a:off x="5262696"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8" name="矩形 787">
              <a:extLst>
                <a:ext uri="{FF2B5EF4-FFF2-40B4-BE49-F238E27FC236}">
                  <a16:creationId xmlns:a16="http://schemas.microsoft.com/office/drawing/2014/main" id="{E14CD77B-17CC-4C45-A8BA-B21E320EA7CD}"/>
                </a:ext>
              </a:extLst>
            </p:cNvPr>
            <p:cNvSpPr/>
            <p:nvPr/>
          </p:nvSpPr>
          <p:spPr>
            <a:xfrm>
              <a:off x="5639973"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9" name="矩形 788">
              <a:extLst>
                <a:ext uri="{FF2B5EF4-FFF2-40B4-BE49-F238E27FC236}">
                  <a16:creationId xmlns:a16="http://schemas.microsoft.com/office/drawing/2014/main" id="{323F2F44-CA74-452A-A3F8-23300312AC66}"/>
                </a:ext>
              </a:extLst>
            </p:cNvPr>
            <p:cNvSpPr/>
            <p:nvPr/>
          </p:nvSpPr>
          <p:spPr>
            <a:xfrm>
              <a:off x="4502939"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0" name="矩形 789">
              <a:extLst>
                <a:ext uri="{FF2B5EF4-FFF2-40B4-BE49-F238E27FC236}">
                  <a16:creationId xmlns:a16="http://schemas.microsoft.com/office/drawing/2014/main" id="{5A9883C2-4257-40AB-899C-2AA0010FE2E5}"/>
                </a:ext>
              </a:extLst>
            </p:cNvPr>
            <p:cNvSpPr/>
            <p:nvPr/>
          </p:nvSpPr>
          <p:spPr>
            <a:xfrm>
              <a:off x="4880216" y="3418491"/>
              <a:ext cx="377466" cy="204724"/>
            </a:xfrm>
            <a:prstGeom prst="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1" name="矩形 790">
              <a:extLst>
                <a:ext uri="{FF2B5EF4-FFF2-40B4-BE49-F238E27FC236}">
                  <a16:creationId xmlns:a16="http://schemas.microsoft.com/office/drawing/2014/main" id="{FA48481C-D1F1-4953-9BEC-B2EA7147D55E}"/>
                </a:ext>
              </a:extLst>
            </p:cNvPr>
            <p:cNvSpPr/>
            <p:nvPr/>
          </p:nvSpPr>
          <p:spPr>
            <a:xfrm>
              <a:off x="5262696"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2" name="矩形 791">
              <a:extLst>
                <a:ext uri="{FF2B5EF4-FFF2-40B4-BE49-F238E27FC236}">
                  <a16:creationId xmlns:a16="http://schemas.microsoft.com/office/drawing/2014/main" id="{46612F8A-6854-443A-A61E-687645E07948}"/>
                </a:ext>
              </a:extLst>
            </p:cNvPr>
            <p:cNvSpPr/>
            <p:nvPr/>
          </p:nvSpPr>
          <p:spPr>
            <a:xfrm>
              <a:off x="5639973"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3" name="文本框 792">
              <a:extLst>
                <a:ext uri="{FF2B5EF4-FFF2-40B4-BE49-F238E27FC236}">
                  <a16:creationId xmlns:a16="http://schemas.microsoft.com/office/drawing/2014/main" id="{5D6838C2-1DB1-4C10-9B80-6503EDF86E00}"/>
                </a:ext>
              </a:extLst>
            </p:cNvPr>
            <p:cNvSpPr txBox="1"/>
            <p:nvPr/>
          </p:nvSpPr>
          <p:spPr>
            <a:xfrm rot="5400000">
              <a:off x="4550993" y="283028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4" name="文本框 793">
              <a:extLst>
                <a:ext uri="{FF2B5EF4-FFF2-40B4-BE49-F238E27FC236}">
                  <a16:creationId xmlns:a16="http://schemas.microsoft.com/office/drawing/2014/main" id="{86B05969-AEC2-470A-B229-79AB78DDBA20}"/>
                </a:ext>
              </a:extLst>
            </p:cNvPr>
            <p:cNvSpPr txBox="1"/>
            <p:nvPr/>
          </p:nvSpPr>
          <p:spPr>
            <a:xfrm rot="5400000">
              <a:off x="4931993" y="283346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5" name="文本框 794">
              <a:extLst>
                <a:ext uri="{FF2B5EF4-FFF2-40B4-BE49-F238E27FC236}">
                  <a16:creationId xmlns:a16="http://schemas.microsoft.com/office/drawing/2014/main" id="{4607FB85-BC99-4A95-9AE0-7E1D504AC9A4}"/>
                </a:ext>
              </a:extLst>
            </p:cNvPr>
            <p:cNvSpPr txBox="1"/>
            <p:nvPr/>
          </p:nvSpPr>
          <p:spPr>
            <a:xfrm rot="5400000">
              <a:off x="5305072" y="283663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6" name="文本框 795">
              <a:extLst>
                <a:ext uri="{FF2B5EF4-FFF2-40B4-BE49-F238E27FC236}">
                  <a16:creationId xmlns:a16="http://schemas.microsoft.com/office/drawing/2014/main" id="{E69215AF-468B-4FA2-898E-6AED0C077299}"/>
                </a:ext>
              </a:extLst>
            </p:cNvPr>
            <p:cNvSpPr txBox="1"/>
            <p:nvPr/>
          </p:nvSpPr>
          <p:spPr>
            <a:xfrm rot="5400000">
              <a:off x="4549453" y="323302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7" name="文本框 796">
              <a:extLst>
                <a:ext uri="{FF2B5EF4-FFF2-40B4-BE49-F238E27FC236}">
                  <a16:creationId xmlns:a16="http://schemas.microsoft.com/office/drawing/2014/main" id="{A5C1D1C3-B2A5-4CF7-A92D-A61BB4998F91}"/>
                </a:ext>
              </a:extLst>
            </p:cNvPr>
            <p:cNvSpPr txBox="1"/>
            <p:nvPr/>
          </p:nvSpPr>
          <p:spPr>
            <a:xfrm rot="5400000">
              <a:off x="4930453" y="323620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8" name="文本框 797">
              <a:extLst>
                <a:ext uri="{FF2B5EF4-FFF2-40B4-BE49-F238E27FC236}">
                  <a16:creationId xmlns:a16="http://schemas.microsoft.com/office/drawing/2014/main" id="{76EED8F7-6131-4BDB-AF7D-6EC88211D586}"/>
                </a:ext>
              </a:extLst>
            </p:cNvPr>
            <p:cNvSpPr txBox="1"/>
            <p:nvPr/>
          </p:nvSpPr>
          <p:spPr>
            <a:xfrm rot="5400000">
              <a:off x="5303532" y="323620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9" name="文本框 798">
              <a:extLst>
                <a:ext uri="{FF2B5EF4-FFF2-40B4-BE49-F238E27FC236}">
                  <a16:creationId xmlns:a16="http://schemas.microsoft.com/office/drawing/2014/main" id="{9CCD7C0F-18FB-4F3F-ADB6-FD0A0675DCCF}"/>
                </a:ext>
              </a:extLst>
            </p:cNvPr>
            <p:cNvSpPr txBox="1"/>
            <p:nvPr/>
          </p:nvSpPr>
          <p:spPr>
            <a:xfrm rot="5400000">
              <a:off x="4548939" y="363081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0" name="文本框 799">
              <a:extLst>
                <a:ext uri="{FF2B5EF4-FFF2-40B4-BE49-F238E27FC236}">
                  <a16:creationId xmlns:a16="http://schemas.microsoft.com/office/drawing/2014/main" id="{B5A5F0CD-F69F-40F2-9B64-A5D57D3F8827}"/>
                </a:ext>
              </a:extLst>
            </p:cNvPr>
            <p:cNvSpPr txBox="1"/>
            <p:nvPr/>
          </p:nvSpPr>
          <p:spPr>
            <a:xfrm rot="5400000">
              <a:off x="4929939" y="3633990"/>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1" name="文本框 800">
              <a:extLst>
                <a:ext uri="{FF2B5EF4-FFF2-40B4-BE49-F238E27FC236}">
                  <a16:creationId xmlns:a16="http://schemas.microsoft.com/office/drawing/2014/main" id="{CDC26BD6-A316-4074-8CFF-9F6C011A3AD8}"/>
                </a:ext>
              </a:extLst>
            </p:cNvPr>
            <p:cNvSpPr txBox="1"/>
            <p:nvPr/>
          </p:nvSpPr>
          <p:spPr>
            <a:xfrm rot="5400000">
              <a:off x="5303018" y="363399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2" name="文本框 801">
              <a:extLst>
                <a:ext uri="{FF2B5EF4-FFF2-40B4-BE49-F238E27FC236}">
                  <a16:creationId xmlns:a16="http://schemas.microsoft.com/office/drawing/2014/main" id="{C073FD75-E8D0-42F9-B5F8-888F52AB4240}"/>
                </a:ext>
              </a:extLst>
            </p:cNvPr>
            <p:cNvSpPr txBox="1"/>
            <p:nvPr/>
          </p:nvSpPr>
          <p:spPr>
            <a:xfrm rot="5400000">
              <a:off x="5680705" y="283904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3" name="文本框 802">
              <a:extLst>
                <a:ext uri="{FF2B5EF4-FFF2-40B4-BE49-F238E27FC236}">
                  <a16:creationId xmlns:a16="http://schemas.microsoft.com/office/drawing/2014/main" id="{D97085E6-489F-4931-B8A5-684DA26AC12E}"/>
                </a:ext>
              </a:extLst>
            </p:cNvPr>
            <p:cNvSpPr txBox="1"/>
            <p:nvPr/>
          </p:nvSpPr>
          <p:spPr>
            <a:xfrm rot="5400000">
              <a:off x="5688180" y="323302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4" name="文本框 803">
              <a:extLst>
                <a:ext uri="{FF2B5EF4-FFF2-40B4-BE49-F238E27FC236}">
                  <a16:creationId xmlns:a16="http://schemas.microsoft.com/office/drawing/2014/main" id="{6FED62D2-D029-4AF7-9AFB-136B53A78D32}"/>
                </a:ext>
              </a:extLst>
            </p:cNvPr>
            <p:cNvSpPr txBox="1"/>
            <p:nvPr/>
          </p:nvSpPr>
          <p:spPr>
            <a:xfrm rot="5400000">
              <a:off x="5682955" y="363336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05" name="组合 804">
            <a:extLst>
              <a:ext uri="{FF2B5EF4-FFF2-40B4-BE49-F238E27FC236}">
                <a16:creationId xmlns:a16="http://schemas.microsoft.com/office/drawing/2014/main" id="{25A70B08-E6F8-4640-8036-09E8D5D8DD73}"/>
              </a:ext>
            </a:extLst>
          </p:cNvPr>
          <p:cNvGrpSpPr/>
          <p:nvPr/>
        </p:nvGrpSpPr>
        <p:grpSpPr>
          <a:xfrm>
            <a:off x="6876329" y="1169122"/>
            <a:ext cx="1891284" cy="1281976"/>
            <a:chOff x="7097091" y="2617030"/>
            <a:chExt cx="1514878" cy="1271741"/>
          </a:xfrm>
        </p:grpSpPr>
        <p:sp>
          <p:nvSpPr>
            <p:cNvPr id="806" name="矩形 805">
              <a:extLst>
                <a:ext uri="{FF2B5EF4-FFF2-40B4-BE49-F238E27FC236}">
                  <a16:creationId xmlns:a16="http://schemas.microsoft.com/office/drawing/2014/main" id="{79D8780F-24BD-4F87-8F93-711285426CA5}"/>
                </a:ext>
              </a:extLst>
            </p:cNvPr>
            <p:cNvSpPr/>
            <p:nvPr/>
          </p:nvSpPr>
          <p:spPr>
            <a:xfrm>
              <a:off x="7097469"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7" name="矩形 806">
              <a:extLst>
                <a:ext uri="{FF2B5EF4-FFF2-40B4-BE49-F238E27FC236}">
                  <a16:creationId xmlns:a16="http://schemas.microsoft.com/office/drawing/2014/main" id="{2D9B1F5E-A237-4F81-A172-E9A1AA6B80AF}"/>
                </a:ext>
              </a:extLst>
            </p:cNvPr>
            <p:cNvSpPr/>
            <p:nvPr/>
          </p:nvSpPr>
          <p:spPr>
            <a:xfrm>
              <a:off x="7474746"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8" name="矩形 807">
              <a:extLst>
                <a:ext uri="{FF2B5EF4-FFF2-40B4-BE49-F238E27FC236}">
                  <a16:creationId xmlns:a16="http://schemas.microsoft.com/office/drawing/2014/main" id="{31E47795-3AF7-4060-91B9-4C5E1FEBAF9C}"/>
                </a:ext>
              </a:extLst>
            </p:cNvPr>
            <p:cNvSpPr/>
            <p:nvPr/>
          </p:nvSpPr>
          <p:spPr>
            <a:xfrm>
              <a:off x="7857226" y="2617030"/>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09" name="矩形 808">
              <a:extLst>
                <a:ext uri="{FF2B5EF4-FFF2-40B4-BE49-F238E27FC236}">
                  <a16:creationId xmlns:a16="http://schemas.microsoft.com/office/drawing/2014/main" id="{C737C12B-1EB0-434E-A377-D09BCA275918}"/>
                </a:ext>
              </a:extLst>
            </p:cNvPr>
            <p:cNvSpPr/>
            <p:nvPr/>
          </p:nvSpPr>
          <p:spPr>
            <a:xfrm>
              <a:off x="8234503" y="2617030"/>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0" name="矩形 809">
              <a:extLst>
                <a:ext uri="{FF2B5EF4-FFF2-40B4-BE49-F238E27FC236}">
                  <a16:creationId xmlns:a16="http://schemas.microsoft.com/office/drawing/2014/main" id="{1BD8076B-475E-4483-8634-228A26F0E208}"/>
                </a:ext>
              </a:extLst>
            </p:cNvPr>
            <p:cNvSpPr/>
            <p:nvPr/>
          </p:nvSpPr>
          <p:spPr>
            <a:xfrm>
              <a:off x="7097469"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1" name="矩形 810">
              <a:extLst>
                <a:ext uri="{FF2B5EF4-FFF2-40B4-BE49-F238E27FC236}">
                  <a16:creationId xmlns:a16="http://schemas.microsoft.com/office/drawing/2014/main" id="{A0DE4D5E-ED1B-4EBC-B753-6ACFAE24E377}"/>
                </a:ext>
              </a:extLst>
            </p:cNvPr>
            <p:cNvSpPr/>
            <p:nvPr/>
          </p:nvSpPr>
          <p:spPr>
            <a:xfrm>
              <a:off x="7474746"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2" name="矩形 811">
              <a:extLst>
                <a:ext uri="{FF2B5EF4-FFF2-40B4-BE49-F238E27FC236}">
                  <a16:creationId xmlns:a16="http://schemas.microsoft.com/office/drawing/2014/main" id="{48B0B25A-283D-45EC-81A8-60C0A460BAEE}"/>
                </a:ext>
              </a:extLst>
            </p:cNvPr>
            <p:cNvSpPr/>
            <p:nvPr/>
          </p:nvSpPr>
          <p:spPr>
            <a:xfrm>
              <a:off x="7857226" y="282210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3" name="矩形 812">
              <a:extLst>
                <a:ext uri="{FF2B5EF4-FFF2-40B4-BE49-F238E27FC236}">
                  <a16:creationId xmlns:a16="http://schemas.microsoft.com/office/drawing/2014/main" id="{820C4539-6C2B-4FB7-BE6F-D4D2E3CF42BA}"/>
                </a:ext>
              </a:extLst>
            </p:cNvPr>
            <p:cNvSpPr/>
            <p:nvPr/>
          </p:nvSpPr>
          <p:spPr>
            <a:xfrm>
              <a:off x="8234503" y="282210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4" name="矩形 813">
              <a:extLst>
                <a:ext uri="{FF2B5EF4-FFF2-40B4-BE49-F238E27FC236}">
                  <a16:creationId xmlns:a16="http://schemas.microsoft.com/office/drawing/2014/main" id="{7EEC7CCA-EFF4-428A-8ADA-929079E366B6}"/>
                </a:ext>
              </a:extLst>
            </p:cNvPr>
            <p:cNvSpPr/>
            <p:nvPr/>
          </p:nvSpPr>
          <p:spPr>
            <a:xfrm>
              <a:off x="7097091"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5" name="矩形 814">
              <a:extLst>
                <a:ext uri="{FF2B5EF4-FFF2-40B4-BE49-F238E27FC236}">
                  <a16:creationId xmlns:a16="http://schemas.microsoft.com/office/drawing/2014/main" id="{C4D4C93A-A6E4-4C1A-941C-F0F12193373C}"/>
                </a:ext>
              </a:extLst>
            </p:cNvPr>
            <p:cNvSpPr/>
            <p:nvPr/>
          </p:nvSpPr>
          <p:spPr>
            <a:xfrm>
              <a:off x="7474368"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6" name="矩形 815">
              <a:extLst>
                <a:ext uri="{FF2B5EF4-FFF2-40B4-BE49-F238E27FC236}">
                  <a16:creationId xmlns:a16="http://schemas.microsoft.com/office/drawing/2014/main" id="{2ECCBA1D-C59B-4EFD-9147-EA87198B922A}"/>
                </a:ext>
              </a:extLst>
            </p:cNvPr>
            <p:cNvSpPr/>
            <p:nvPr/>
          </p:nvSpPr>
          <p:spPr>
            <a:xfrm>
              <a:off x="7856848" y="3223556"/>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7" name="矩形 816">
              <a:extLst>
                <a:ext uri="{FF2B5EF4-FFF2-40B4-BE49-F238E27FC236}">
                  <a16:creationId xmlns:a16="http://schemas.microsoft.com/office/drawing/2014/main" id="{E89B2453-51FD-41DF-985E-4407F4CD67EC}"/>
                </a:ext>
              </a:extLst>
            </p:cNvPr>
            <p:cNvSpPr/>
            <p:nvPr/>
          </p:nvSpPr>
          <p:spPr>
            <a:xfrm>
              <a:off x="8234125" y="322355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8" name="矩形 817">
              <a:extLst>
                <a:ext uri="{FF2B5EF4-FFF2-40B4-BE49-F238E27FC236}">
                  <a16:creationId xmlns:a16="http://schemas.microsoft.com/office/drawing/2014/main" id="{950EA566-D47A-4671-A7D9-094C4859CD9D}"/>
                </a:ext>
              </a:extLst>
            </p:cNvPr>
            <p:cNvSpPr/>
            <p:nvPr/>
          </p:nvSpPr>
          <p:spPr>
            <a:xfrm>
              <a:off x="7097091"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19" name="矩形 818">
              <a:extLst>
                <a:ext uri="{FF2B5EF4-FFF2-40B4-BE49-F238E27FC236}">
                  <a16:creationId xmlns:a16="http://schemas.microsoft.com/office/drawing/2014/main" id="{65D3087D-E902-4BB2-B969-60E2F01E49E0}"/>
                </a:ext>
              </a:extLst>
            </p:cNvPr>
            <p:cNvSpPr/>
            <p:nvPr/>
          </p:nvSpPr>
          <p:spPr>
            <a:xfrm>
              <a:off x="7474368"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0" name="矩形 819">
              <a:extLst>
                <a:ext uri="{FF2B5EF4-FFF2-40B4-BE49-F238E27FC236}">
                  <a16:creationId xmlns:a16="http://schemas.microsoft.com/office/drawing/2014/main" id="{99768577-E654-4D09-A497-DA9D4EBD2D83}"/>
                </a:ext>
              </a:extLst>
            </p:cNvPr>
            <p:cNvSpPr/>
            <p:nvPr/>
          </p:nvSpPr>
          <p:spPr>
            <a:xfrm>
              <a:off x="7856848" y="3619083"/>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1" name="矩形 820">
              <a:extLst>
                <a:ext uri="{FF2B5EF4-FFF2-40B4-BE49-F238E27FC236}">
                  <a16:creationId xmlns:a16="http://schemas.microsoft.com/office/drawing/2014/main" id="{59C7226E-1416-4C2C-8A50-1468AE08CCF3}"/>
                </a:ext>
              </a:extLst>
            </p:cNvPr>
            <p:cNvSpPr/>
            <p:nvPr/>
          </p:nvSpPr>
          <p:spPr>
            <a:xfrm>
              <a:off x="8234125" y="361908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2" name="矩形 821">
              <a:extLst>
                <a:ext uri="{FF2B5EF4-FFF2-40B4-BE49-F238E27FC236}">
                  <a16:creationId xmlns:a16="http://schemas.microsoft.com/office/drawing/2014/main" id="{CD0CE97B-290F-4150-9187-C5AD27C0AF82}"/>
                </a:ext>
              </a:extLst>
            </p:cNvPr>
            <p:cNvSpPr/>
            <p:nvPr/>
          </p:nvSpPr>
          <p:spPr>
            <a:xfrm>
              <a:off x="7097091"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3" name="矩形 822">
              <a:extLst>
                <a:ext uri="{FF2B5EF4-FFF2-40B4-BE49-F238E27FC236}">
                  <a16:creationId xmlns:a16="http://schemas.microsoft.com/office/drawing/2014/main" id="{54BA2169-D48D-4C46-9F75-A26D1DC8965A}"/>
                </a:ext>
              </a:extLst>
            </p:cNvPr>
            <p:cNvSpPr/>
            <p:nvPr/>
          </p:nvSpPr>
          <p:spPr>
            <a:xfrm>
              <a:off x="7474368"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4" name="矩形 823">
              <a:extLst>
                <a:ext uri="{FF2B5EF4-FFF2-40B4-BE49-F238E27FC236}">
                  <a16:creationId xmlns:a16="http://schemas.microsoft.com/office/drawing/2014/main" id="{E8D4C794-9D73-414D-B310-0A8A9624D893}"/>
                </a:ext>
              </a:extLst>
            </p:cNvPr>
            <p:cNvSpPr/>
            <p:nvPr/>
          </p:nvSpPr>
          <p:spPr>
            <a:xfrm>
              <a:off x="7856848" y="3025009"/>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5" name="矩形 824">
              <a:extLst>
                <a:ext uri="{FF2B5EF4-FFF2-40B4-BE49-F238E27FC236}">
                  <a16:creationId xmlns:a16="http://schemas.microsoft.com/office/drawing/2014/main" id="{DA11263C-647C-416E-BACD-FDE9CCF8335B}"/>
                </a:ext>
              </a:extLst>
            </p:cNvPr>
            <p:cNvSpPr/>
            <p:nvPr/>
          </p:nvSpPr>
          <p:spPr>
            <a:xfrm>
              <a:off x="8234125" y="302500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6" name="矩形 825">
              <a:extLst>
                <a:ext uri="{FF2B5EF4-FFF2-40B4-BE49-F238E27FC236}">
                  <a16:creationId xmlns:a16="http://schemas.microsoft.com/office/drawing/2014/main" id="{03AFD608-4FE6-4240-A905-40FAD18954B3}"/>
                </a:ext>
              </a:extLst>
            </p:cNvPr>
            <p:cNvSpPr/>
            <p:nvPr/>
          </p:nvSpPr>
          <p:spPr>
            <a:xfrm>
              <a:off x="7097091"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7" name="矩形 826">
              <a:extLst>
                <a:ext uri="{FF2B5EF4-FFF2-40B4-BE49-F238E27FC236}">
                  <a16:creationId xmlns:a16="http://schemas.microsoft.com/office/drawing/2014/main" id="{F9AE0622-5DFC-4A0A-B3C4-A203118C12C1}"/>
                </a:ext>
              </a:extLst>
            </p:cNvPr>
            <p:cNvSpPr/>
            <p:nvPr/>
          </p:nvSpPr>
          <p:spPr>
            <a:xfrm>
              <a:off x="7474368"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8" name="矩形 827">
              <a:extLst>
                <a:ext uri="{FF2B5EF4-FFF2-40B4-BE49-F238E27FC236}">
                  <a16:creationId xmlns:a16="http://schemas.microsoft.com/office/drawing/2014/main" id="{4FBA4D59-EFED-4002-ADFD-3D2879E7C8BC}"/>
                </a:ext>
              </a:extLst>
            </p:cNvPr>
            <p:cNvSpPr/>
            <p:nvPr/>
          </p:nvSpPr>
          <p:spPr>
            <a:xfrm>
              <a:off x="7856848" y="3418491"/>
              <a:ext cx="377466" cy="204724"/>
            </a:xfrm>
            <a:prstGeom prst="rect">
              <a:avLst/>
            </a:prstGeom>
            <a:solidFill>
              <a:srgbClr val="99CD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 name="矩形 828">
              <a:extLst>
                <a:ext uri="{FF2B5EF4-FFF2-40B4-BE49-F238E27FC236}">
                  <a16:creationId xmlns:a16="http://schemas.microsoft.com/office/drawing/2014/main" id="{A3A4F9B5-76ED-43E7-AC5E-0AC896E4C4ED}"/>
                </a:ext>
              </a:extLst>
            </p:cNvPr>
            <p:cNvSpPr/>
            <p:nvPr/>
          </p:nvSpPr>
          <p:spPr>
            <a:xfrm>
              <a:off x="8234125" y="3418491"/>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0" name="文本框 829">
              <a:extLst>
                <a:ext uri="{FF2B5EF4-FFF2-40B4-BE49-F238E27FC236}">
                  <a16:creationId xmlns:a16="http://schemas.microsoft.com/office/drawing/2014/main" id="{8A778C0E-946E-4E9B-9A31-FC6AA4094564}"/>
                </a:ext>
              </a:extLst>
            </p:cNvPr>
            <p:cNvSpPr txBox="1"/>
            <p:nvPr/>
          </p:nvSpPr>
          <p:spPr>
            <a:xfrm rot="5400000">
              <a:off x="7145145" y="283028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1" name="文本框 830">
              <a:extLst>
                <a:ext uri="{FF2B5EF4-FFF2-40B4-BE49-F238E27FC236}">
                  <a16:creationId xmlns:a16="http://schemas.microsoft.com/office/drawing/2014/main" id="{23D4F1CE-C6AA-4C66-90A5-AA81E30DEC6C}"/>
                </a:ext>
              </a:extLst>
            </p:cNvPr>
            <p:cNvSpPr txBox="1"/>
            <p:nvPr/>
          </p:nvSpPr>
          <p:spPr>
            <a:xfrm rot="5400000">
              <a:off x="7526145" y="283346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2" name="文本框 831">
              <a:extLst>
                <a:ext uri="{FF2B5EF4-FFF2-40B4-BE49-F238E27FC236}">
                  <a16:creationId xmlns:a16="http://schemas.microsoft.com/office/drawing/2014/main" id="{E7425901-7B92-49CD-9132-3ED05C30751C}"/>
                </a:ext>
              </a:extLst>
            </p:cNvPr>
            <p:cNvSpPr txBox="1"/>
            <p:nvPr/>
          </p:nvSpPr>
          <p:spPr>
            <a:xfrm rot="5400000">
              <a:off x="7899224" y="283663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3" name="文本框 832">
              <a:extLst>
                <a:ext uri="{FF2B5EF4-FFF2-40B4-BE49-F238E27FC236}">
                  <a16:creationId xmlns:a16="http://schemas.microsoft.com/office/drawing/2014/main" id="{ED6485AF-3D1C-468C-8A84-E9875F9FE830}"/>
                </a:ext>
              </a:extLst>
            </p:cNvPr>
            <p:cNvSpPr txBox="1"/>
            <p:nvPr/>
          </p:nvSpPr>
          <p:spPr>
            <a:xfrm rot="5400000">
              <a:off x="7143605" y="323302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4" name="文本框 833">
              <a:extLst>
                <a:ext uri="{FF2B5EF4-FFF2-40B4-BE49-F238E27FC236}">
                  <a16:creationId xmlns:a16="http://schemas.microsoft.com/office/drawing/2014/main" id="{E0F9B594-9667-4D60-AEF5-E39A811D574A}"/>
                </a:ext>
              </a:extLst>
            </p:cNvPr>
            <p:cNvSpPr txBox="1"/>
            <p:nvPr/>
          </p:nvSpPr>
          <p:spPr>
            <a:xfrm rot="5400000">
              <a:off x="7524605" y="323620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5" name="文本框 834">
              <a:extLst>
                <a:ext uri="{FF2B5EF4-FFF2-40B4-BE49-F238E27FC236}">
                  <a16:creationId xmlns:a16="http://schemas.microsoft.com/office/drawing/2014/main" id="{1B998132-0EB0-4792-A25A-33E0FF3E6FE0}"/>
                </a:ext>
              </a:extLst>
            </p:cNvPr>
            <p:cNvSpPr txBox="1"/>
            <p:nvPr/>
          </p:nvSpPr>
          <p:spPr>
            <a:xfrm rot="5400000">
              <a:off x="7897684" y="323620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6" name="文本框 835">
              <a:extLst>
                <a:ext uri="{FF2B5EF4-FFF2-40B4-BE49-F238E27FC236}">
                  <a16:creationId xmlns:a16="http://schemas.microsoft.com/office/drawing/2014/main" id="{F1D30B08-589B-4106-A14F-D1E2B4AB4DEF}"/>
                </a:ext>
              </a:extLst>
            </p:cNvPr>
            <p:cNvSpPr txBox="1"/>
            <p:nvPr/>
          </p:nvSpPr>
          <p:spPr>
            <a:xfrm rot="5400000">
              <a:off x="7143091" y="363081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7" name="文本框 836">
              <a:extLst>
                <a:ext uri="{FF2B5EF4-FFF2-40B4-BE49-F238E27FC236}">
                  <a16:creationId xmlns:a16="http://schemas.microsoft.com/office/drawing/2014/main" id="{A89637B9-7F64-45C4-9BC3-3AE82B5C8EEE}"/>
                </a:ext>
              </a:extLst>
            </p:cNvPr>
            <p:cNvSpPr txBox="1"/>
            <p:nvPr/>
          </p:nvSpPr>
          <p:spPr>
            <a:xfrm rot="5400000">
              <a:off x="7524091" y="3633990"/>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8" name="文本框 837">
              <a:extLst>
                <a:ext uri="{FF2B5EF4-FFF2-40B4-BE49-F238E27FC236}">
                  <a16:creationId xmlns:a16="http://schemas.microsoft.com/office/drawing/2014/main" id="{99F4D798-78DE-467C-9879-F5D0F5F74ECD}"/>
                </a:ext>
              </a:extLst>
            </p:cNvPr>
            <p:cNvSpPr txBox="1"/>
            <p:nvPr/>
          </p:nvSpPr>
          <p:spPr>
            <a:xfrm rot="5400000">
              <a:off x="7897170" y="363399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39" name="文本框 838">
              <a:extLst>
                <a:ext uri="{FF2B5EF4-FFF2-40B4-BE49-F238E27FC236}">
                  <a16:creationId xmlns:a16="http://schemas.microsoft.com/office/drawing/2014/main" id="{17E6DFAA-71F6-4D9C-8120-F118CE3C683B}"/>
                </a:ext>
              </a:extLst>
            </p:cNvPr>
            <p:cNvSpPr txBox="1"/>
            <p:nvPr/>
          </p:nvSpPr>
          <p:spPr>
            <a:xfrm rot="5400000">
              <a:off x="8274857" y="283904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0" name="文本框 839">
              <a:extLst>
                <a:ext uri="{FF2B5EF4-FFF2-40B4-BE49-F238E27FC236}">
                  <a16:creationId xmlns:a16="http://schemas.microsoft.com/office/drawing/2014/main" id="{E427D6B1-2DD3-414C-8FDE-FC46643F9666}"/>
                </a:ext>
              </a:extLst>
            </p:cNvPr>
            <p:cNvSpPr txBox="1"/>
            <p:nvPr/>
          </p:nvSpPr>
          <p:spPr>
            <a:xfrm rot="5400000">
              <a:off x="8282332" y="323302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1" name="文本框 840">
              <a:extLst>
                <a:ext uri="{FF2B5EF4-FFF2-40B4-BE49-F238E27FC236}">
                  <a16:creationId xmlns:a16="http://schemas.microsoft.com/office/drawing/2014/main" id="{39E7FB41-7EEE-4636-9F7E-8CAFBB98733F}"/>
                </a:ext>
              </a:extLst>
            </p:cNvPr>
            <p:cNvSpPr txBox="1"/>
            <p:nvPr/>
          </p:nvSpPr>
          <p:spPr>
            <a:xfrm rot="5400000">
              <a:off x="8277107" y="3633364"/>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842" name="组合 841">
            <a:extLst>
              <a:ext uri="{FF2B5EF4-FFF2-40B4-BE49-F238E27FC236}">
                <a16:creationId xmlns:a16="http://schemas.microsoft.com/office/drawing/2014/main" id="{085E88B5-FDEF-4036-ACB0-E4351E87E3EE}"/>
              </a:ext>
            </a:extLst>
          </p:cNvPr>
          <p:cNvGrpSpPr/>
          <p:nvPr/>
        </p:nvGrpSpPr>
        <p:grpSpPr>
          <a:xfrm>
            <a:off x="847064" y="846760"/>
            <a:ext cx="3467789" cy="1827778"/>
            <a:chOff x="3498115" y="492087"/>
            <a:chExt cx="2777624" cy="1813185"/>
          </a:xfrm>
        </p:grpSpPr>
        <p:cxnSp>
          <p:nvCxnSpPr>
            <p:cNvPr id="843" name="直接箭头连接符 842">
              <a:extLst>
                <a:ext uri="{FF2B5EF4-FFF2-40B4-BE49-F238E27FC236}">
                  <a16:creationId xmlns:a16="http://schemas.microsoft.com/office/drawing/2014/main" id="{16E5D192-F464-44A8-865D-9720D42FD5BE}"/>
                </a:ext>
              </a:extLst>
            </p:cNvPr>
            <p:cNvCxnSpPr/>
            <p:nvPr/>
          </p:nvCxnSpPr>
          <p:spPr>
            <a:xfrm>
              <a:off x="5781785" y="2015004"/>
              <a:ext cx="2831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4" name="直接箭头连接符 843">
              <a:extLst>
                <a:ext uri="{FF2B5EF4-FFF2-40B4-BE49-F238E27FC236}">
                  <a16:creationId xmlns:a16="http://schemas.microsoft.com/office/drawing/2014/main" id="{AE095D8E-30E7-4074-8BF2-E5EFABBA3D2D}"/>
                </a:ext>
              </a:extLst>
            </p:cNvPr>
            <p:cNvCxnSpPr/>
            <p:nvPr/>
          </p:nvCxnSpPr>
          <p:spPr>
            <a:xfrm flipV="1">
              <a:off x="4261325" y="566795"/>
              <a:ext cx="0" cy="247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5" name="文本框 844">
              <a:extLst>
                <a:ext uri="{FF2B5EF4-FFF2-40B4-BE49-F238E27FC236}">
                  <a16:creationId xmlns:a16="http://schemas.microsoft.com/office/drawing/2014/main" id="{073763EB-A79E-48D4-A35B-A7157926A667}"/>
                </a:ext>
              </a:extLst>
            </p:cNvPr>
            <p:cNvSpPr txBox="1"/>
            <p:nvPr/>
          </p:nvSpPr>
          <p:spPr>
            <a:xfrm>
              <a:off x="3498115" y="492087"/>
              <a:ext cx="896071" cy="274787"/>
            </a:xfrm>
            <a:prstGeom prst="rect">
              <a:avLst/>
            </a:prstGeom>
            <a:noFill/>
          </p:spPr>
          <p:txBody>
            <a:bodyPr wrap="square" rtlCol="0">
              <a:spAutoFit/>
            </a:bodyPr>
            <a:lstStyle/>
            <a:p>
              <a:r>
                <a:rPr lang="en-US" altLang="zh-CN" sz="1200">
                  <a:latin typeface="Times New Roman" panose="02020603050405020304" pitchFamily="18" charset="0"/>
                  <a:ea typeface="微软雅黑" panose="020B0503020204020204" pitchFamily="34" charset="-122"/>
                  <a:cs typeface="Times New Roman" panose="02020603050405020304" pitchFamily="18" charset="0"/>
                </a:rPr>
                <a:t>Frequency</a:t>
              </a:r>
              <a:endParaRPr lang="zh-CN" altLang="en-US" sz="12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6" name="文本框 845">
              <a:extLst>
                <a:ext uri="{FF2B5EF4-FFF2-40B4-BE49-F238E27FC236}">
                  <a16:creationId xmlns:a16="http://schemas.microsoft.com/office/drawing/2014/main" id="{648AC1CA-2775-4830-8860-BDD41865B24A}"/>
                </a:ext>
              </a:extLst>
            </p:cNvPr>
            <p:cNvSpPr txBox="1"/>
            <p:nvPr/>
          </p:nvSpPr>
          <p:spPr>
            <a:xfrm>
              <a:off x="5702146" y="1776758"/>
              <a:ext cx="573593" cy="274787"/>
            </a:xfrm>
            <a:prstGeom prst="rect">
              <a:avLst/>
            </a:prstGeom>
            <a:noFill/>
          </p:spPr>
          <p:txBody>
            <a:bodyPr wrap="squar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Time</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7" name="文本框 846">
                  <a:extLst>
                    <a:ext uri="{FF2B5EF4-FFF2-40B4-BE49-F238E27FC236}">
                      <a16:creationId xmlns:a16="http://schemas.microsoft.com/office/drawing/2014/main" id="{DF5229D8-2A62-4131-8131-55FA0D21FC4B}"/>
                    </a:ext>
                  </a:extLst>
                </p:cNvPr>
                <p:cNvSpPr txBox="1"/>
                <p:nvPr/>
              </p:nvSpPr>
              <p:spPr>
                <a:xfrm>
                  <a:off x="5393470" y="761772"/>
                  <a:ext cx="383876" cy="366383"/>
                </a:xfrm>
                <a:prstGeom prst="rect">
                  <a:avLst/>
                </a:prstGeom>
                <a:noFill/>
              </p:spPr>
              <p:txBody>
                <a:bodyPr wrap="square" rtlCol="0">
                  <a:spAutoFit/>
                </a:bodyPr>
                <a:lstStyle/>
                <a:p>
                  <a:pPr algn="ctr"/>
                  <a:r>
                    <a:rPr lang="en-US" altLang="zh-CN"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Tx#</a:t>
                  </a:r>
                </a:p>
                <a:p>
                  <a:pPr algn="ctr"/>
                  <a14:m>
                    <m:oMathPara xmlns:m="http://schemas.openxmlformats.org/officeDocument/2006/math">
                      <m:oMathParaPr>
                        <m:jc m:val="centerGroup"/>
                      </m:oMathParaPr>
                      <m:oMath xmlns:m="http://schemas.openxmlformats.org/officeDocument/2006/math">
                        <m:sSub>
                          <m:sSubPr>
                            <m:ctrlPr>
                              <a:rPr lang="en-US" altLang="zh-CN" sz="9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9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𝑁</m:t>
                            </m:r>
                          </m:e>
                          <m:sub>
                            <m:r>
                              <a:rPr lang="en-US" altLang="zh-CN" sz="900" b="0"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m:oMathPara>
                  </a14:m>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47" name="文本框 846">
                  <a:extLst>
                    <a:ext uri="{FF2B5EF4-FFF2-40B4-BE49-F238E27FC236}">
                      <a16:creationId xmlns:a16="http://schemas.microsoft.com/office/drawing/2014/main" id="{DF5229D8-2A62-4131-8131-55FA0D21FC4B}"/>
                    </a:ext>
                  </a:extLst>
                </p:cNvPr>
                <p:cNvSpPr txBox="1">
                  <a:spLocks noRot="1" noChangeAspect="1" noMove="1" noResize="1" noEditPoints="1" noAdjustHandles="1" noChangeArrowheads="1" noChangeShapeType="1" noTextEdit="1"/>
                </p:cNvSpPr>
                <p:nvPr/>
              </p:nvSpPr>
              <p:spPr>
                <a:xfrm>
                  <a:off x="5393470" y="761772"/>
                  <a:ext cx="383876" cy="366383"/>
                </a:xfrm>
                <a:prstGeom prst="rect">
                  <a:avLst/>
                </a:prstGeom>
                <a:blipFill>
                  <a:blip r:embed="rId17"/>
                  <a:stretch>
                    <a:fillRect/>
                  </a:stretch>
                </a:blipFill>
              </p:spPr>
              <p:txBody>
                <a:bodyPr/>
                <a:lstStyle/>
                <a:p>
                  <a:r>
                    <a:rPr lang="zh-CN" altLang="en-US">
                      <a:noFill/>
                    </a:rPr>
                    <a:t> </a:t>
                  </a:r>
                </a:p>
              </p:txBody>
            </p:sp>
          </mc:Fallback>
        </mc:AlternateContent>
        <p:sp>
          <p:nvSpPr>
            <p:cNvPr id="848" name="文本框 847">
              <a:extLst>
                <a:ext uri="{FF2B5EF4-FFF2-40B4-BE49-F238E27FC236}">
                  <a16:creationId xmlns:a16="http://schemas.microsoft.com/office/drawing/2014/main" id="{44B06C5C-A4F0-4274-8F6D-3D5F62D354D3}"/>
                </a:ext>
              </a:extLst>
            </p:cNvPr>
            <p:cNvSpPr txBox="1"/>
            <p:nvPr/>
          </p:nvSpPr>
          <p:spPr>
            <a:xfrm rot="5400000">
              <a:off x="4307325" y="182429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49" name="文本框 848">
              <a:extLst>
                <a:ext uri="{FF2B5EF4-FFF2-40B4-BE49-F238E27FC236}">
                  <a16:creationId xmlns:a16="http://schemas.microsoft.com/office/drawing/2014/main" id="{C20BFC32-3059-4E8A-A10A-2353F57BBA18}"/>
                </a:ext>
              </a:extLst>
            </p:cNvPr>
            <p:cNvSpPr txBox="1"/>
            <p:nvPr/>
          </p:nvSpPr>
          <p:spPr>
            <a:xfrm rot="5400000">
              <a:off x="4688325" y="182747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0" name="文本框 849">
              <a:extLst>
                <a:ext uri="{FF2B5EF4-FFF2-40B4-BE49-F238E27FC236}">
                  <a16:creationId xmlns:a16="http://schemas.microsoft.com/office/drawing/2014/main" id="{3C85B103-94C9-4173-BB09-8B1848D0193B}"/>
                </a:ext>
              </a:extLst>
            </p:cNvPr>
            <p:cNvSpPr txBox="1"/>
            <p:nvPr/>
          </p:nvSpPr>
          <p:spPr>
            <a:xfrm rot="5400000">
              <a:off x="5061404" y="1827473"/>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1" name="矩形 850">
              <a:extLst>
                <a:ext uri="{FF2B5EF4-FFF2-40B4-BE49-F238E27FC236}">
                  <a16:creationId xmlns:a16="http://schemas.microsoft.com/office/drawing/2014/main" id="{BE25BD65-45CE-42C4-8C2E-CDA397CE2216}"/>
                </a:ext>
              </a:extLst>
            </p:cNvPr>
            <p:cNvSpPr/>
            <p:nvPr/>
          </p:nvSpPr>
          <p:spPr>
            <a:xfrm>
              <a:off x="4261703" y="810513"/>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2" name="矩形 851">
              <a:extLst>
                <a:ext uri="{FF2B5EF4-FFF2-40B4-BE49-F238E27FC236}">
                  <a16:creationId xmlns:a16="http://schemas.microsoft.com/office/drawing/2014/main" id="{8D7DEED4-678A-4F35-B492-02D98490E88B}"/>
                </a:ext>
              </a:extLst>
            </p:cNvPr>
            <p:cNvSpPr/>
            <p:nvPr/>
          </p:nvSpPr>
          <p:spPr>
            <a:xfrm>
              <a:off x="463898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3" name="矩形 852">
              <a:extLst>
                <a:ext uri="{FF2B5EF4-FFF2-40B4-BE49-F238E27FC236}">
                  <a16:creationId xmlns:a16="http://schemas.microsoft.com/office/drawing/2014/main" id="{C8488A1A-6921-4ED4-92B2-068EBD68DAF0}"/>
                </a:ext>
              </a:extLst>
            </p:cNvPr>
            <p:cNvSpPr/>
            <p:nvPr/>
          </p:nvSpPr>
          <p:spPr>
            <a:xfrm>
              <a:off x="5021460"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4" name="矩形 853">
              <a:extLst>
                <a:ext uri="{FF2B5EF4-FFF2-40B4-BE49-F238E27FC236}">
                  <a16:creationId xmlns:a16="http://schemas.microsoft.com/office/drawing/2014/main" id="{25DE9D49-2257-45DA-9421-3C1C61B0EFC3}"/>
                </a:ext>
              </a:extLst>
            </p:cNvPr>
            <p:cNvSpPr/>
            <p:nvPr/>
          </p:nvSpPr>
          <p:spPr>
            <a:xfrm>
              <a:off x="5398737" y="810513"/>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5" name="矩形 854">
              <a:extLst>
                <a:ext uri="{FF2B5EF4-FFF2-40B4-BE49-F238E27FC236}">
                  <a16:creationId xmlns:a16="http://schemas.microsoft.com/office/drawing/2014/main" id="{CFFCD1E0-9448-44EC-A182-A5705F9D04BC}"/>
                </a:ext>
              </a:extLst>
            </p:cNvPr>
            <p:cNvSpPr/>
            <p:nvPr/>
          </p:nvSpPr>
          <p:spPr>
            <a:xfrm>
              <a:off x="4261703" y="101558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6" name="矩形 855">
              <a:extLst>
                <a:ext uri="{FF2B5EF4-FFF2-40B4-BE49-F238E27FC236}">
                  <a16:creationId xmlns:a16="http://schemas.microsoft.com/office/drawing/2014/main" id="{1DB79F3C-3CE3-4C4E-8167-C9A3F7BF943F}"/>
                </a:ext>
              </a:extLst>
            </p:cNvPr>
            <p:cNvSpPr/>
            <p:nvPr/>
          </p:nvSpPr>
          <p:spPr>
            <a:xfrm>
              <a:off x="463898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7" name="矩形 856">
              <a:extLst>
                <a:ext uri="{FF2B5EF4-FFF2-40B4-BE49-F238E27FC236}">
                  <a16:creationId xmlns:a16="http://schemas.microsoft.com/office/drawing/2014/main" id="{194E82CE-E40D-4C1E-92CB-4D03AF689A9F}"/>
                </a:ext>
              </a:extLst>
            </p:cNvPr>
            <p:cNvSpPr/>
            <p:nvPr/>
          </p:nvSpPr>
          <p:spPr>
            <a:xfrm>
              <a:off x="5021460"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8" name="矩形 857">
              <a:extLst>
                <a:ext uri="{FF2B5EF4-FFF2-40B4-BE49-F238E27FC236}">
                  <a16:creationId xmlns:a16="http://schemas.microsoft.com/office/drawing/2014/main" id="{EB577152-618F-4B16-B6FA-4F0594386ACD}"/>
                </a:ext>
              </a:extLst>
            </p:cNvPr>
            <p:cNvSpPr/>
            <p:nvPr/>
          </p:nvSpPr>
          <p:spPr>
            <a:xfrm>
              <a:off x="5398737" y="101558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59" name="矩形 858">
              <a:extLst>
                <a:ext uri="{FF2B5EF4-FFF2-40B4-BE49-F238E27FC236}">
                  <a16:creationId xmlns:a16="http://schemas.microsoft.com/office/drawing/2014/main" id="{78709C2A-5CBF-41B6-A722-E59EF1009E90}"/>
                </a:ext>
              </a:extLst>
            </p:cNvPr>
            <p:cNvSpPr/>
            <p:nvPr/>
          </p:nvSpPr>
          <p:spPr>
            <a:xfrm>
              <a:off x="4261325" y="1417039"/>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 name="矩形 859">
              <a:extLst>
                <a:ext uri="{FF2B5EF4-FFF2-40B4-BE49-F238E27FC236}">
                  <a16:creationId xmlns:a16="http://schemas.microsoft.com/office/drawing/2014/main" id="{C69C4611-7365-468E-BDF2-E669F66C76D2}"/>
                </a:ext>
              </a:extLst>
            </p:cNvPr>
            <p:cNvSpPr/>
            <p:nvPr/>
          </p:nvSpPr>
          <p:spPr>
            <a:xfrm>
              <a:off x="463860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1" name="矩形 860">
              <a:extLst>
                <a:ext uri="{FF2B5EF4-FFF2-40B4-BE49-F238E27FC236}">
                  <a16:creationId xmlns:a16="http://schemas.microsoft.com/office/drawing/2014/main" id="{1C7E5FB7-649E-4782-ABA5-0D9B2F34C116}"/>
                </a:ext>
              </a:extLst>
            </p:cNvPr>
            <p:cNvSpPr/>
            <p:nvPr/>
          </p:nvSpPr>
          <p:spPr>
            <a:xfrm>
              <a:off x="5021082"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2" name="矩形 861">
              <a:extLst>
                <a:ext uri="{FF2B5EF4-FFF2-40B4-BE49-F238E27FC236}">
                  <a16:creationId xmlns:a16="http://schemas.microsoft.com/office/drawing/2014/main" id="{D28DBF17-7335-4E15-899E-B399C74B4D14}"/>
                </a:ext>
              </a:extLst>
            </p:cNvPr>
            <p:cNvSpPr/>
            <p:nvPr/>
          </p:nvSpPr>
          <p:spPr>
            <a:xfrm>
              <a:off x="5398359" y="1417039"/>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3" name="矩形 862">
              <a:extLst>
                <a:ext uri="{FF2B5EF4-FFF2-40B4-BE49-F238E27FC236}">
                  <a16:creationId xmlns:a16="http://schemas.microsoft.com/office/drawing/2014/main" id="{4FEB9AAF-D8D8-478D-B1AA-439BBFB23739}"/>
                </a:ext>
              </a:extLst>
            </p:cNvPr>
            <p:cNvSpPr/>
            <p:nvPr/>
          </p:nvSpPr>
          <p:spPr>
            <a:xfrm>
              <a:off x="4261325" y="1812566"/>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4" name="矩形 863">
              <a:extLst>
                <a:ext uri="{FF2B5EF4-FFF2-40B4-BE49-F238E27FC236}">
                  <a16:creationId xmlns:a16="http://schemas.microsoft.com/office/drawing/2014/main" id="{0F704C43-104A-4840-A537-C0A91740C807}"/>
                </a:ext>
              </a:extLst>
            </p:cNvPr>
            <p:cNvSpPr/>
            <p:nvPr/>
          </p:nvSpPr>
          <p:spPr>
            <a:xfrm>
              <a:off x="463860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5" name="矩形 864">
              <a:extLst>
                <a:ext uri="{FF2B5EF4-FFF2-40B4-BE49-F238E27FC236}">
                  <a16:creationId xmlns:a16="http://schemas.microsoft.com/office/drawing/2014/main" id="{DC3BDD6B-4E94-4EA2-B5F8-A5F9748053FD}"/>
                </a:ext>
              </a:extLst>
            </p:cNvPr>
            <p:cNvSpPr/>
            <p:nvPr/>
          </p:nvSpPr>
          <p:spPr>
            <a:xfrm>
              <a:off x="5021082"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6" name="矩形 865">
              <a:extLst>
                <a:ext uri="{FF2B5EF4-FFF2-40B4-BE49-F238E27FC236}">
                  <a16:creationId xmlns:a16="http://schemas.microsoft.com/office/drawing/2014/main" id="{A84407A8-53FC-4834-A880-89DC7D317210}"/>
                </a:ext>
              </a:extLst>
            </p:cNvPr>
            <p:cNvSpPr/>
            <p:nvPr/>
          </p:nvSpPr>
          <p:spPr>
            <a:xfrm>
              <a:off x="5398801" y="1812566"/>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7" name="矩形 866">
              <a:extLst>
                <a:ext uri="{FF2B5EF4-FFF2-40B4-BE49-F238E27FC236}">
                  <a16:creationId xmlns:a16="http://schemas.microsoft.com/office/drawing/2014/main" id="{B155BD87-1D54-48C2-8D54-956988BBD8CA}"/>
                </a:ext>
              </a:extLst>
            </p:cNvPr>
            <p:cNvSpPr/>
            <p:nvPr/>
          </p:nvSpPr>
          <p:spPr>
            <a:xfrm>
              <a:off x="4261325" y="1218492"/>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8" name="矩形 867">
              <a:extLst>
                <a:ext uri="{FF2B5EF4-FFF2-40B4-BE49-F238E27FC236}">
                  <a16:creationId xmlns:a16="http://schemas.microsoft.com/office/drawing/2014/main" id="{9CBE58C2-09D5-4244-A022-5DB07C7876EB}"/>
                </a:ext>
              </a:extLst>
            </p:cNvPr>
            <p:cNvSpPr/>
            <p:nvPr/>
          </p:nvSpPr>
          <p:spPr>
            <a:xfrm>
              <a:off x="463860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9" name="矩形 868">
              <a:extLst>
                <a:ext uri="{FF2B5EF4-FFF2-40B4-BE49-F238E27FC236}">
                  <a16:creationId xmlns:a16="http://schemas.microsoft.com/office/drawing/2014/main" id="{D5B0AB14-F508-4D9C-8B73-5EB0697D62D1}"/>
                </a:ext>
              </a:extLst>
            </p:cNvPr>
            <p:cNvSpPr/>
            <p:nvPr/>
          </p:nvSpPr>
          <p:spPr>
            <a:xfrm>
              <a:off x="5021082"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0" name="矩形 869">
              <a:extLst>
                <a:ext uri="{FF2B5EF4-FFF2-40B4-BE49-F238E27FC236}">
                  <a16:creationId xmlns:a16="http://schemas.microsoft.com/office/drawing/2014/main" id="{30DCDFE9-4E3B-4FF9-B7F2-B7870FA94F2D}"/>
                </a:ext>
              </a:extLst>
            </p:cNvPr>
            <p:cNvSpPr/>
            <p:nvPr/>
          </p:nvSpPr>
          <p:spPr>
            <a:xfrm>
              <a:off x="5398359" y="1218492"/>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1" name="矩形 870">
              <a:extLst>
                <a:ext uri="{FF2B5EF4-FFF2-40B4-BE49-F238E27FC236}">
                  <a16:creationId xmlns:a16="http://schemas.microsoft.com/office/drawing/2014/main" id="{28FD4C06-3301-43B3-8930-50ADE72AE413}"/>
                </a:ext>
              </a:extLst>
            </p:cNvPr>
            <p:cNvSpPr/>
            <p:nvPr/>
          </p:nvSpPr>
          <p:spPr>
            <a:xfrm>
              <a:off x="4261325" y="1611974"/>
              <a:ext cx="377466" cy="204724"/>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2" name="矩形 871">
              <a:extLst>
                <a:ext uri="{FF2B5EF4-FFF2-40B4-BE49-F238E27FC236}">
                  <a16:creationId xmlns:a16="http://schemas.microsoft.com/office/drawing/2014/main" id="{009534E9-15DE-436B-844D-E5B64BFD7E1D}"/>
                </a:ext>
              </a:extLst>
            </p:cNvPr>
            <p:cNvSpPr/>
            <p:nvPr/>
          </p:nvSpPr>
          <p:spPr>
            <a:xfrm>
              <a:off x="463860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Ant</a:t>
              </a:r>
            </a:p>
            <a:p>
              <a:pPr algn="ctr"/>
              <a:r>
                <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3" name="矩形 872">
              <a:extLst>
                <a:ext uri="{FF2B5EF4-FFF2-40B4-BE49-F238E27FC236}">
                  <a16:creationId xmlns:a16="http://schemas.microsoft.com/office/drawing/2014/main" id="{B00CE5B5-B594-4498-82CA-0E1E51A56A9B}"/>
                </a:ext>
              </a:extLst>
            </p:cNvPr>
            <p:cNvSpPr/>
            <p:nvPr/>
          </p:nvSpPr>
          <p:spPr>
            <a:xfrm>
              <a:off x="5021082"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4" name="矩形 873">
              <a:extLst>
                <a:ext uri="{FF2B5EF4-FFF2-40B4-BE49-F238E27FC236}">
                  <a16:creationId xmlns:a16="http://schemas.microsoft.com/office/drawing/2014/main" id="{5D6CF1C7-B829-4B2C-A354-9B2A6E0ADA09}"/>
                </a:ext>
              </a:extLst>
            </p:cNvPr>
            <p:cNvSpPr/>
            <p:nvPr/>
          </p:nvSpPr>
          <p:spPr>
            <a:xfrm>
              <a:off x="5398359" y="1611974"/>
              <a:ext cx="377466" cy="204724"/>
            </a:xfrm>
            <a:prstGeom prst="rect">
              <a:avLst/>
            </a:prstGeom>
            <a:solidFill>
              <a:srgbClr val="EDEDE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5" name="文本框 874">
              <a:extLst>
                <a:ext uri="{FF2B5EF4-FFF2-40B4-BE49-F238E27FC236}">
                  <a16:creationId xmlns:a16="http://schemas.microsoft.com/office/drawing/2014/main" id="{2BE49691-9D50-4910-B0B2-4BBE18004ECF}"/>
                </a:ext>
              </a:extLst>
            </p:cNvPr>
            <p:cNvSpPr txBox="1"/>
            <p:nvPr/>
          </p:nvSpPr>
          <p:spPr>
            <a:xfrm rot="5400000">
              <a:off x="4309379" y="102377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6" name="文本框 875">
              <a:extLst>
                <a:ext uri="{FF2B5EF4-FFF2-40B4-BE49-F238E27FC236}">
                  <a16:creationId xmlns:a16="http://schemas.microsoft.com/office/drawing/2014/main" id="{4D6F0F9C-AB48-4514-9B61-61AD77D60B63}"/>
                </a:ext>
              </a:extLst>
            </p:cNvPr>
            <p:cNvSpPr txBox="1"/>
            <p:nvPr/>
          </p:nvSpPr>
          <p:spPr>
            <a:xfrm rot="5400000">
              <a:off x="4690379" y="102694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7" name="文本框 876">
              <a:extLst>
                <a:ext uri="{FF2B5EF4-FFF2-40B4-BE49-F238E27FC236}">
                  <a16:creationId xmlns:a16="http://schemas.microsoft.com/office/drawing/2014/main" id="{65F9A52B-E1F3-436D-B057-3E9229F2C704}"/>
                </a:ext>
              </a:extLst>
            </p:cNvPr>
            <p:cNvSpPr txBox="1"/>
            <p:nvPr/>
          </p:nvSpPr>
          <p:spPr>
            <a:xfrm rot="5400000">
              <a:off x="5063458" y="103012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8" name="文本框 877">
              <a:extLst>
                <a:ext uri="{FF2B5EF4-FFF2-40B4-BE49-F238E27FC236}">
                  <a16:creationId xmlns:a16="http://schemas.microsoft.com/office/drawing/2014/main" id="{47A1722E-D694-4225-92EF-5048A8F95387}"/>
                </a:ext>
              </a:extLst>
            </p:cNvPr>
            <p:cNvSpPr txBox="1"/>
            <p:nvPr/>
          </p:nvSpPr>
          <p:spPr>
            <a:xfrm rot="5400000">
              <a:off x="4307839" y="142650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79" name="文本框 878">
              <a:extLst>
                <a:ext uri="{FF2B5EF4-FFF2-40B4-BE49-F238E27FC236}">
                  <a16:creationId xmlns:a16="http://schemas.microsoft.com/office/drawing/2014/main" id="{A8111F0E-3F13-47A2-9F86-2E09754E56BF}"/>
                </a:ext>
              </a:extLst>
            </p:cNvPr>
            <p:cNvSpPr txBox="1"/>
            <p:nvPr/>
          </p:nvSpPr>
          <p:spPr>
            <a:xfrm rot="5400000">
              <a:off x="4688839" y="142968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0" name="文本框 879">
              <a:extLst>
                <a:ext uri="{FF2B5EF4-FFF2-40B4-BE49-F238E27FC236}">
                  <a16:creationId xmlns:a16="http://schemas.microsoft.com/office/drawing/2014/main" id="{87EB61FD-0B95-41F2-B453-AB5FFCF2489E}"/>
                </a:ext>
              </a:extLst>
            </p:cNvPr>
            <p:cNvSpPr txBox="1"/>
            <p:nvPr/>
          </p:nvSpPr>
          <p:spPr>
            <a:xfrm rot="5400000">
              <a:off x="5061918" y="142968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1" name="文本框 880">
              <a:extLst>
                <a:ext uri="{FF2B5EF4-FFF2-40B4-BE49-F238E27FC236}">
                  <a16:creationId xmlns:a16="http://schemas.microsoft.com/office/drawing/2014/main" id="{7F430B82-35CC-4D8E-849C-6965FB516494}"/>
                </a:ext>
              </a:extLst>
            </p:cNvPr>
            <p:cNvSpPr txBox="1"/>
            <p:nvPr/>
          </p:nvSpPr>
          <p:spPr>
            <a:xfrm rot="5400000">
              <a:off x="5439091" y="1032522"/>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2" name="文本框 881">
              <a:extLst>
                <a:ext uri="{FF2B5EF4-FFF2-40B4-BE49-F238E27FC236}">
                  <a16:creationId xmlns:a16="http://schemas.microsoft.com/office/drawing/2014/main" id="{3A90E101-3EEF-4A8C-887E-A7D8A6842086}"/>
                </a:ext>
              </a:extLst>
            </p:cNvPr>
            <p:cNvSpPr txBox="1"/>
            <p:nvPr/>
          </p:nvSpPr>
          <p:spPr>
            <a:xfrm rot="5400000">
              <a:off x="5446566" y="1426509"/>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83" name="文本框 882">
              <a:extLst>
                <a:ext uri="{FF2B5EF4-FFF2-40B4-BE49-F238E27FC236}">
                  <a16:creationId xmlns:a16="http://schemas.microsoft.com/office/drawing/2014/main" id="{0DB10B3B-3EE1-40A5-BA0F-5034BAC7C2D9}"/>
                </a:ext>
              </a:extLst>
            </p:cNvPr>
            <p:cNvSpPr txBox="1"/>
            <p:nvPr/>
          </p:nvSpPr>
          <p:spPr>
            <a:xfrm rot="5400000">
              <a:off x="5441341" y="1826846"/>
              <a:ext cx="324669" cy="184891"/>
            </a:xfrm>
            <a:prstGeom prst="rect">
              <a:avLst/>
            </a:prstGeom>
            <a:noFill/>
          </p:spPr>
          <p:txBody>
            <a:bodyPr wrap="square">
              <a:spAutoFit/>
            </a:bodyPr>
            <a:lstStyle/>
            <a:p>
              <a:pPr algn="ctr"/>
              <a:r>
                <a:rPr lang="en-US" altLang="zh-CN"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84" name="组合 883">
              <a:extLst>
                <a:ext uri="{FF2B5EF4-FFF2-40B4-BE49-F238E27FC236}">
                  <a16:creationId xmlns:a16="http://schemas.microsoft.com/office/drawing/2014/main" id="{E4327326-6070-4729-BE18-2F3999D5C181}"/>
                </a:ext>
              </a:extLst>
            </p:cNvPr>
            <p:cNvGrpSpPr/>
            <p:nvPr/>
          </p:nvGrpSpPr>
          <p:grpSpPr>
            <a:xfrm rot="5400000">
              <a:off x="3552307" y="1311278"/>
              <a:ext cx="1216604" cy="194755"/>
              <a:chOff x="1734076" y="1688672"/>
              <a:chExt cx="3678217" cy="194755"/>
            </a:xfrm>
          </p:grpSpPr>
          <p:cxnSp>
            <p:nvCxnSpPr>
              <p:cNvPr id="913" name="直接连接符 912">
                <a:extLst>
                  <a:ext uri="{FF2B5EF4-FFF2-40B4-BE49-F238E27FC236}">
                    <a16:creationId xmlns:a16="http://schemas.microsoft.com/office/drawing/2014/main" id="{645A0BAB-15B3-49C1-857A-2D24389DB089}"/>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914" name="直接连接符 913">
                <a:extLst>
                  <a:ext uri="{FF2B5EF4-FFF2-40B4-BE49-F238E27FC236}">
                    <a16:creationId xmlns:a16="http://schemas.microsoft.com/office/drawing/2014/main" id="{FC4B8B18-DDBC-4697-857F-8DDE1FFDE1BA}"/>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915" name="直接连接符 914">
                <a:extLst>
                  <a:ext uri="{FF2B5EF4-FFF2-40B4-BE49-F238E27FC236}">
                    <a16:creationId xmlns:a16="http://schemas.microsoft.com/office/drawing/2014/main" id="{F25C36DF-8655-43A0-A8CE-984BD7C738FA}"/>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grpSp>
          <p:nvGrpSpPr>
            <p:cNvPr id="885" name="组合 884">
              <a:extLst>
                <a:ext uri="{FF2B5EF4-FFF2-40B4-BE49-F238E27FC236}">
                  <a16:creationId xmlns:a16="http://schemas.microsoft.com/office/drawing/2014/main" id="{3606D972-A317-44EA-9919-33A94C6B4762}"/>
                </a:ext>
              </a:extLst>
            </p:cNvPr>
            <p:cNvGrpSpPr/>
            <p:nvPr/>
          </p:nvGrpSpPr>
          <p:grpSpPr>
            <a:xfrm>
              <a:off x="4257986" y="627183"/>
              <a:ext cx="1517447" cy="194755"/>
              <a:chOff x="1734076" y="1688672"/>
              <a:chExt cx="3678217" cy="194755"/>
            </a:xfrm>
          </p:grpSpPr>
          <p:cxnSp>
            <p:nvCxnSpPr>
              <p:cNvPr id="910" name="直接连接符 909">
                <a:extLst>
                  <a:ext uri="{FF2B5EF4-FFF2-40B4-BE49-F238E27FC236}">
                    <a16:creationId xmlns:a16="http://schemas.microsoft.com/office/drawing/2014/main" id="{5472A106-352E-4A89-82E5-02FF76FA3BCF}"/>
                  </a:ext>
                </a:extLst>
              </p:cNvPr>
              <p:cNvCxnSpPr>
                <a:cxnSpLocks/>
              </p:cNvCxnSpPr>
              <p:nvPr/>
            </p:nvCxnSpPr>
            <p:spPr>
              <a:xfrm flipV="1">
                <a:off x="1737080" y="1688672"/>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911" name="直接连接符 910">
                <a:extLst>
                  <a:ext uri="{FF2B5EF4-FFF2-40B4-BE49-F238E27FC236}">
                    <a16:creationId xmlns:a16="http://schemas.microsoft.com/office/drawing/2014/main" id="{3E97E72E-0226-45ED-97AB-05D065265C04}"/>
                  </a:ext>
                </a:extLst>
              </p:cNvPr>
              <p:cNvCxnSpPr>
                <a:cxnSpLocks/>
              </p:cNvCxnSpPr>
              <p:nvPr/>
            </p:nvCxnSpPr>
            <p:spPr>
              <a:xfrm flipV="1">
                <a:off x="5412293" y="1699176"/>
                <a:ext cx="0" cy="184251"/>
              </a:xfrm>
              <a:prstGeom prst="line">
                <a:avLst/>
              </a:prstGeom>
              <a:ln w="12700"/>
            </p:spPr>
            <p:style>
              <a:lnRef idx="1">
                <a:schemeClr val="dk1"/>
              </a:lnRef>
              <a:fillRef idx="0">
                <a:schemeClr val="dk1"/>
              </a:fillRef>
              <a:effectRef idx="0">
                <a:schemeClr val="dk1"/>
              </a:effectRef>
              <a:fontRef idx="minor">
                <a:schemeClr val="tx1"/>
              </a:fontRef>
            </p:style>
          </p:cxnSp>
          <p:cxnSp>
            <p:nvCxnSpPr>
              <p:cNvPr id="912" name="直接连接符 911">
                <a:extLst>
                  <a:ext uri="{FF2B5EF4-FFF2-40B4-BE49-F238E27FC236}">
                    <a16:creationId xmlns:a16="http://schemas.microsoft.com/office/drawing/2014/main" id="{555F9576-817B-4ECD-B19C-D07C7F29EE54}"/>
                  </a:ext>
                </a:extLst>
              </p:cNvPr>
              <p:cNvCxnSpPr/>
              <p:nvPr/>
            </p:nvCxnSpPr>
            <p:spPr>
              <a:xfrm>
                <a:off x="1734076" y="1780797"/>
                <a:ext cx="3677326"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sp>
          <p:nvSpPr>
            <p:cNvPr id="886" name="Rectangle 7">
              <a:extLst>
                <a:ext uri="{FF2B5EF4-FFF2-40B4-BE49-F238E27FC236}">
                  <a16:creationId xmlns:a16="http://schemas.microsoft.com/office/drawing/2014/main" id="{28FF1299-EBAC-4DDF-BFA9-BE8DE5948FAE}"/>
                </a:ext>
              </a:extLst>
            </p:cNvPr>
            <p:cNvSpPr>
              <a:spLocks noChangeArrowheads="1"/>
            </p:cNvSpPr>
            <p:nvPr/>
          </p:nvSpPr>
          <p:spPr bwMode="auto">
            <a:xfrm>
              <a:off x="4434767" y="533744"/>
              <a:ext cx="1207805" cy="164115"/>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zh-CN" sz="1200" dirty="0">
                  <a:latin typeface="Times New Roman" panose="02020603050405020304" pitchFamily="18" charset="0"/>
                  <a:cs typeface="Times New Roman" panose="02020603050405020304" pitchFamily="18" charset="0"/>
                </a:rPr>
                <a:t>Coherence time block</a:t>
              </a:r>
              <a:endParaRPr lang="zh-CN" altLang="zh-CN"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87" name="Rectangle 7">
                  <a:extLst>
                    <a:ext uri="{FF2B5EF4-FFF2-40B4-BE49-F238E27FC236}">
                      <a16:creationId xmlns:a16="http://schemas.microsoft.com/office/drawing/2014/main" id="{28E1773E-1110-44D8-A56E-5967A65C0D97}"/>
                    </a:ext>
                  </a:extLst>
                </p:cNvPr>
                <p:cNvSpPr>
                  <a:spLocks noChangeArrowheads="1"/>
                </p:cNvSpPr>
                <p:nvPr/>
              </p:nvSpPr>
              <p:spPr bwMode="auto">
                <a:xfrm rot="5400000">
                  <a:off x="3550460" y="1215752"/>
                  <a:ext cx="877522" cy="280424"/>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𝑀</m:t>
                      </m:r>
                    </m:oMath>
                  </a14:m>
                  <a:r>
                    <a:rPr lang="en-US" altLang="zh-CN" sz="1200">
                      <a:latin typeface="Times New Roman" panose="02020603050405020304" pitchFamily="18" charset="0"/>
                      <a:cs typeface="Times New Roman" panose="02020603050405020304" pitchFamily="18" charset="0"/>
                    </a:rPr>
                    <a:t> sub-carriers</a:t>
                  </a:r>
                  <a:endParaRPr lang="zh-CN" altLang="zh-CN" sz="1200">
                    <a:latin typeface="Times New Roman" panose="02020603050405020304" pitchFamily="18" charset="0"/>
                    <a:cs typeface="Times New Roman" panose="02020603050405020304" pitchFamily="18" charset="0"/>
                  </a:endParaRPr>
                </a:p>
              </p:txBody>
            </p:sp>
          </mc:Choice>
          <mc:Fallback xmlns="">
            <p:sp>
              <p:nvSpPr>
                <p:cNvPr id="887" name="Rectangle 7">
                  <a:extLst>
                    <a:ext uri="{FF2B5EF4-FFF2-40B4-BE49-F238E27FC236}">
                      <a16:creationId xmlns:a16="http://schemas.microsoft.com/office/drawing/2014/main" id="{28E1773E-1110-44D8-A56E-5967A65C0D97}"/>
                    </a:ext>
                  </a:extLst>
                </p:cNvPr>
                <p:cNvSpPr>
                  <a:spLocks noRot="1" noChangeAspect="1" noMove="1" noResize="1" noEditPoints="1" noAdjustHandles="1" noChangeArrowheads="1" noChangeShapeType="1" noTextEdit="1"/>
                </p:cNvSpPr>
                <p:nvPr/>
              </p:nvSpPr>
              <p:spPr bwMode="auto">
                <a:xfrm rot="5400000">
                  <a:off x="3550460" y="1215752"/>
                  <a:ext cx="877522" cy="280424"/>
                </a:xfrm>
                <a:prstGeom prst="rect">
                  <a:avLst/>
                </a:prstGeom>
                <a:blipFill>
                  <a:blip r:embed="rId18"/>
                  <a:stretch>
                    <a:fillRect l="-29825" r="-17544"/>
                  </a:stretch>
                </a:blipFill>
                <a:ln>
                  <a:noFill/>
                </a:ln>
                <a:effectLst/>
              </p:spPr>
              <p:txBody>
                <a:bodyPr/>
                <a:lstStyle/>
                <a:p>
                  <a:r>
                    <a:rPr lang="zh-CN" altLang="en-US">
                      <a:noFill/>
                    </a:rPr>
                    <a:t> </a:t>
                  </a:r>
                </a:p>
              </p:txBody>
            </p:sp>
          </mc:Fallback>
        </mc:AlternateContent>
        <p:sp>
          <p:nvSpPr>
            <p:cNvPr id="888" name="矩形 887">
              <a:extLst>
                <a:ext uri="{FF2B5EF4-FFF2-40B4-BE49-F238E27FC236}">
                  <a16:creationId xmlns:a16="http://schemas.microsoft.com/office/drawing/2014/main" id="{4A9DBCAF-E7E6-4E43-9D15-D79EF1D5C7B0}"/>
                </a:ext>
              </a:extLst>
            </p:cNvPr>
            <p:cNvSpPr/>
            <p:nvPr/>
          </p:nvSpPr>
          <p:spPr>
            <a:xfrm flipV="1">
              <a:off x="4218644" y="762851"/>
              <a:ext cx="447566" cy="1293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89" name="Rectangle 7">
                  <a:extLst>
                    <a:ext uri="{FF2B5EF4-FFF2-40B4-BE49-F238E27FC236}">
                      <a16:creationId xmlns:a16="http://schemas.microsoft.com/office/drawing/2014/main" id="{52747842-BC43-48C5-A000-281EBC1EA622}"/>
                    </a:ext>
                  </a:extLst>
                </p:cNvPr>
                <p:cNvSpPr>
                  <a:spLocks noChangeArrowheads="1"/>
                </p:cNvSpPr>
                <p:nvPr/>
              </p:nvSpPr>
              <p:spPr bwMode="auto">
                <a:xfrm rot="5400000">
                  <a:off x="5663754" y="1215752"/>
                  <a:ext cx="877522" cy="280424"/>
                </a:xfrm>
                <a:prstGeom prst="rect">
                  <a:avLst/>
                </a:prstGeom>
                <a:noFill/>
                <a:ln>
                  <a:noFill/>
                </a:ln>
                <a:effectLst/>
              </p:spPr>
              <p:txBody>
                <a:bodyPr vert="horz" wrap="square" lIns="0" tIns="-9522" rIns="0" bIns="-9522" numCol="1" anchor="ctr" anchorCtr="0" compatLnSpc="1">
                  <a:prstTxWarp prst="textNoShape">
                    <a:avLst/>
                  </a:prstTxWarp>
                  <a:spAutoFit/>
                </a:bodyPr>
                <a:lstStyle/>
                <a:p>
                  <a:pPr marR="0" lvl="0" indent="0" algn="ctr" fontAlgn="base">
                    <a:lnSpc>
                      <a:spcPct val="100000"/>
                    </a:lnSpc>
                    <a:spcBef>
                      <a:spcPct val="0"/>
                    </a:spcBef>
                    <a:spcAft>
                      <a:spcPct val="0"/>
                    </a:spcAft>
                    <a:buClrTx/>
                    <a:buSzTx/>
                    <a:buFontTx/>
                    <a:buNone/>
                    <a:tabLst/>
                  </a:pP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𝑀</m:t>
                          </m:r>
                        </m:e>
                        <m:sup>
                          <m:r>
                            <a:rPr lang="en-US" altLang="zh-CN" sz="1200" b="0" i="1" smtClean="0">
                              <a:latin typeface="Cambria Math" panose="02040503050406030204" pitchFamily="18" charset="0"/>
                              <a:cs typeface="Times New Roman" panose="02020603050405020304" pitchFamily="18" charset="0"/>
                            </a:rPr>
                            <m:t>′</m:t>
                          </m:r>
                        </m:sup>
                      </m:sSup>
                    </m:oMath>
                  </a14:m>
                  <a:r>
                    <a:rPr lang="en-US" altLang="zh-CN" sz="1200">
                      <a:latin typeface="Times New Roman" panose="02020603050405020304" pitchFamily="18" charset="0"/>
                      <a:cs typeface="Times New Roman" panose="02020603050405020304" pitchFamily="18" charset="0"/>
                    </a:rPr>
                    <a:t>sub-carriers</a:t>
                  </a:r>
                  <a:endParaRPr lang="zh-CN" altLang="zh-CN" sz="1200">
                    <a:latin typeface="Times New Roman" panose="02020603050405020304" pitchFamily="18" charset="0"/>
                    <a:cs typeface="Times New Roman" panose="02020603050405020304" pitchFamily="18" charset="0"/>
                  </a:endParaRPr>
                </a:p>
              </p:txBody>
            </p:sp>
          </mc:Choice>
          <mc:Fallback xmlns="">
            <p:sp>
              <p:nvSpPr>
                <p:cNvPr id="889" name="Rectangle 7">
                  <a:extLst>
                    <a:ext uri="{FF2B5EF4-FFF2-40B4-BE49-F238E27FC236}">
                      <a16:creationId xmlns:a16="http://schemas.microsoft.com/office/drawing/2014/main" id="{52747842-BC43-48C5-A000-281EBC1EA622}"/>
                    </a:ext>
                  </a:extLst>
                </p:cNvPr>
                <p:cNvSpPr>
                  <a:spLocks noRot="1" noChangeAspect="1" noMove="1" noResize="1" noEditPoints="1" noAdjustHandles="1" noChangeArrowheads="1" noChangeShapeType="1" noTextEdit="1"/>
                </p:cNvSpPr>
                <p:nvPr/>
              </p:nvSpPr>
              <p:spPr bwMode="auto">
                <a:xfrm rot="5400000">
                  <a:off x="5663754" y="1215752"/>
                  <a:ext cx="877522" cy="280424"/>
                </a:xfrm>
                <a:prstGeom prst="rect">
                  <a:avLst/>
                </a:prstGeom>
                <a:blipFill>
                  <a:blip r:embed="rId19"/>
                  <a:stretch>
                    <a:fillRect l="-29825" r="-15789"/>
                  </a:stretch>
                </a:blipFill>
                <a:ln>
                  <a:noFill/>
                </a:ln>
                <a:effectLst/>
              </p:spPr>
              <p:txBody>
                <a:bodyPr/>
                <a:lstStyle/>
                <a:p>
                  <a:r>
                    <a:rPr lang="zh-CN" altLang="en-US">
                      <a:noFill/>
                    </a:rPr>
                    <a:t> </a:t>
                  </a:r>
                </a:p>
              </p:txBody>
            </p:sp>
          </mc:Fallback>
        </mc:AlternateContent>
        <p:grpSp>
          <p:nvGrpSpPr>
            <p:cNvPr id="890" name="组合 889">
              <a:extLst>
                <a:ext uri="{FF2B5EF4-FFF2-40B4-BE49-F238E27FC236}">
                  <a16:creationId xmlns:a16="http://schemas.microsoft.com/office/drawing/2014/main" id="{EFAF4468-F6D9-43BF-885B-B5D3F8F0767E}"/>
                </a:ext>
              </a:extLst>
            </p:cNvPr>
            <p:cNvGrpSpPr/>
            <p:nvPr/>
          </p:nvGrpSpPr>
          <p:grpSpPr>
            <a:xfrm rot="10800000">
              <a:off x="5726198" y="919012"/>
              <a:ext cx="233823" cy="813964"/>
              <a:chOff x="5616892" y="1393577"/>
              <a:chExt cx="233823" cy="813964"/>
            </a:xfrm>
          </p:grpSpPr>
          <p:cxnSp>
            <p:nvCxnSpPr>
              <p:cNvPr id="904" name="直接连接符 903">
                <a:extLst>
                  <a:ext uri="{FF2B5EF4-FFF2-40B4-BE49-F238E27FC236}">
                    <a16:creationId xmlns:a16="http://schemas.microsoft.com/office/drawing/2014/main" id="{FAF2210F-865F-4403-B95F-95BCB2E18C14}"/>
                  </a:ext>
                </a:extLst>
              </p:cNvPr>
              <p:cNvCxnSpPr>
                <a:cxnSpLocks/>
              </p:cNvCxnSpPr>
              <p:nvPr/>
            </p:nvCxnSpPr>
            <p:spPr>
              <a:xfrm flipH="1" flipV="1">
                <a:off x="5687538" y="1396625"/>
                <a:ext cx="108000" cy="1297"/>
              </a:xfrm>
              <a:prstGeom prst="line">
                <a:avLst/>
              </a:prstGeom>
              <a:ln w="12700"/>
            </p:spPr>
            <p:style>
              <a:lnRef idx="1">
                <a:schemeClr val="dk1"/>
              </a:lnRef>
              <a:fillRef idx="0">
                <a:schemeClr val="dk1"/>
              </a:fillRef>
              <a:effectRef idx="0">
                <a:schemeClr val="dk1"/>
              </a:effectRef>
              <a:fontRef idx="minor">
                <a:schemeClr val="tx1"/>
              </a:fontRef>
            </p:style>
          </p:cxnSp>
          <p:cxnSp>
            <p:nvCxnSpPr>
              <p:cNvPr id="905" name="直接连接符 904">
                <a:extLst>
                  <a:ext uri="{FF2B5EF4-FFF2-40B4-BE49-F238E27FC236}">
                    <a16:creationId xmlns:a16="http://schemas.microsoft.com/office/drawing/2014/main" id="{A55119C3-2687-4EE6-8C3C-03CAE3BA651C}"/>
                  </a:ext>
                </a:extLst>
              </p:cNvPr>
              <p:cNvCxnSpPr>
                <a:cxnSpLocks/>
              </p:cNvCxnSpPr>
              <p:nvPr/>
            </p:nvCxnSpPr>
            <p:spPr>
              <a:xfrm flipH="1" flipV="1">
                <a:off x="5684096" y="2205160"/>
                <a:ext cx="108000" cy="1297"/>
              </a:xfrm>
              <a:prstGeom prst="line">
                <a:avLst/>
              </a:prstGeom>
              <a:ln w="12700"/>
            </p:spPr>
            <p:style>
              <a:lnRef idx="1">
                <a:schemeClr val="dk1"/>
              </a:lnRef>
              <a:fillRef idx="0">
                <a:schemeClr val="dk1"/>
              </a:fillRef>
              <a:effectRef idx="0">
                <a:schemeClr val="dk1"/>
              </a:effectRef>
              <a:fontRef idx="minor">
                <a:schemeClr val="tx1"/>
              </a:fontRef>
            </p:style>
          </p:cxnSp>
          <p:sp>
            <p:nvSpPr>
              <p:cNvPr id="906" name="文本框 905">
                <a:extLst>
                  <a:ext uri="{FF2B5EF4-FFF2-40B4-BE49-F238E27FC236}">
                    <a16:creationId xmlns:a16="http://schemas.microsoft.com/office/drawing/2014/main" id="{309207BD-F716-4AC9-A275-94C9D014FF94}"/>
                  </a:ext>
                </a:extLst>
              </p:cNvPr>
              <p:cNvSpPr txBox="1"/>
              <p:nvPr/>
            </p:nvSpPr>
            <p:spPr>
              <a:xfrm rot="5400000">
                <a:off x="5595935" y="1508515"/>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7" name="文本框 906">
                <a:extLst>
                  <a:ext uri="{FF2B5EF4-FFF2-40B4-BE49-F238E27FC236}">
                    <a16:creationId xmlns:a16="http://schemas.microsoft.com/office/drawing/2014/main" id="{4B53553C-9C92-47A7-A343-1180A2695FD0}"/>
                  </a:ext>
                </a:extLst>
              </p:cNvPr>
              <p:cNvSpPr txBox="1"/>
              <p:nvPr/>
            </p:nvSpPr>
            <p:spPr>
              <a:xfrm rot="5400000">
                <a:off x="5594458" y="1911476"/>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908" name="直接连接符 907">
                <a:extLst>
                  <a:ext uri="{FF2B5EF4-FFF2-40B4-BE49-F238E27FC236}">
                    <a16:creationId xmlns:a16="http://schemas.microsoft.com/office/drawing/2014/main" id="{0A83CFDF-E119-4098-95AA-9BE01AC22EE7}"/>
                  </a:ext>
                </a:extLst>
              </p:cNvPr>
              <p:cNvCxnSpPr>
                <a:cxnSpLocks/>
              </p:cNvCxnSpPr>
              <p:nvPr/>
            </p:nvCxnSpPr>
            <p:spPr>
              <a:xfrm flipV="1">
                <a:off x="5684093" y="1393577"/>
                <a:ext cx="1" cy="813964"/>
              </a:xfrm>
              <a:prstGeom prst="line">
                <a:avLst/>
              </a:prstGeom>
              <a:ln w="12700"/>
            </p:spPr>
            <p:style>
              <a:lnRef idx="1">
                <a:schemeClr val="dk1"/>
              </a:lnRef>
              <a:fillRef idx="0">
                <a:schemeClr val="dk1"/>
              </a:fillRef>
              <a:effectRef idx="0">
                <a:schemeClr val="dk1"/>
              </a:effectRef>
              <a:fontRef idx="minor">
                <a:schemeClr val="tx1"/>
              </a:fontRef>
            </p:style>
          </p:cxnSp>
          <p:cxnSp>
            <p:nvCxnSpPr>
              <p:cNvPr id="909" name="直接箭头连接符 908">
                <a:extLst>
                  <a:ext uri="{FF2B5EF4-FFF2-40B4-BE49-F238E27FC236}">
                    <a16:creationId xmlns:a16="http://schemas.microsoft.com/office/drawing/2014/main" id="{7E964709-725D-45B8-99D1-DB3B11313FCB}"/>
                  </a:ext>
                </a:extLst>
              </p:cNvPr>
              <p:cNvCxnSpPr>
                <a:cxnSpLocks/>
              </p:cNvCxnSpPr>
              <p:nvPr/>
            </p:nvCxnSpPr>
            <p:spPr>
              <a:xfrm flipH="1">
                <a:off x="5616892" y="1814971"/>
                <a:ext cx="181072" cy="2341"/>
              </a:xfrm>
              <a:prstGeom prst="straightConnector1">
                <a:avLst/>
              </a:prstGeom>
              <a:ln w="12700">
                <a:tailEnd type="triangle" w="sm" len="sm"/>
              </a:ln>
            </p:spPr>
            <p:style>
              <a:lnRef idx="1">
                <a:schemeClr val="dk1"/>
              </a:lnRef>
              <a:fillRef idx="0">
                <a:schemeClr val="dk1"/>
              </a:fillRef>
              <a:effectRef idx="0">
                <a:schemeClr val="dk1"/>
              </a:effectRef>
              <a:fontRef idx="minor">
                <a:schemeClr val="tx1"/>
              </a:fontRef>
            </p:style>
          </p:cxnSp>
        </p:grpSp>
        <p:sp>
          <p:nvSpPr>
            <p:cNvPr id="891" name="文本框 890">
              <a:extLst>
                <a:ext uri="{FF2B5EF4-FFF2-40B4-BE49-F238E27FC236}">
                  <a16:creationId xmlns:a16="http://schemas.microsoft.com/office/drawing/2014/main" id="{803625DC-58D6-4CDE-9A25-9E48671DDF89}"/>
                </a:ext>
              </a:extLst>
            </p:cNvPr>
            <p:cNvSpPr txBox="1"/>
            <p:nvPr/>
          </p:nvSpPr>
          <p:spPr>
            <a:xfrm>
              <a:off x="4135967" y="2030485"/>
              <a:ext cx="591607" cy="274787"/>
            </a:xfrm>
            <a:prstGeom prst="rect">
              <a:avLst/>
            </a:prstGeom>
            <a:noFill/>
          </p:spPr>
          <p:txBody>
            <a:bodyPr wrap="square" rtlCol="0">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Symbol</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92" name="组合 891">
              <a:extLst>
                <a:ext uri="{FF2B5EF4-FFF2-40B4-BE49-F238E27FC236}">
                  <a16:creationId xmlns:a16="http://schemas.microsoft.com/office/drawing/2014/main" id="{665D5438-8292-414B-B060-8D7E05B06D10}"/>
                </a:ext>
              </a:extLst>
            </p:cNvPr>
            <p:cNvGrpSpPr/>
            <p:nvPr/>
          </p:nvGrpSpPr>
          <p:grpSpPr>
            <a:xfrm>
              <a:off x="5400358" y="771108"/>
              <a:ext cx="383876" cy="366384"/>
              <a:chOff x="5402357" y="771108"/>
              <a:chExt cx="383876" cy="366384"/>
            </a:xfrm>
          </p:grpSpPr>
          <p:sp>
            <p:nvSpPr>
              <p:cNvPr id="902" name="文本框 901">
                <a:extLst>
                  <a:ext uri="{FF2B5EF4-FFF2-40B4-BE49-F238E27FC236}">
                    <a16:creationId xmlns:a16="http://schemas.microsoft.com/office/drawing/2014/main" id="{FA6C5F9D-09CD-4752-962D-722332A41B06}"/>
                  </a:ext>
                </a:extLst>
              </p:cNvPr>
              <p:cNvSpPr txBox="1"/>
              <p:nvPr/>
            </p:nvSpPr>
            <p:spPr>
              <a:xfrm>
                <a:off x="5402357" y="771108"/>
                <a:ext cx="383876" cy="366384"/>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03" name="对象 902">
                    <a:extLst>
                      <a:ext uri="{FF2B5EF4-FFF2-40B4-BE49-F238E27FC236}">
                        <a16:creationId xmlns:a16="http://schemas.microsoft.com/office/drawing/2014/main" id="{DB42074B-9776-41EE-AE99-C7CC787440EA}"/>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660" name="Equation" r:id="rId20" imgW="190440" imgH="228600" progId="Equation.DSMT4">
                          <p:embed/>
                        </p:oleObj>
                      </mc:Choice>
                      <mc:Fallback>
                        <p:oleObj name="Equation" r:id="rId20" imgW="190440" imgH="228600" progId="Equation.DSMT4">
                          <p:embed/>
                          <p:pic>
                            <p:nvPicPr>
                              <p:cNvPr id="1496" name="对象 1495">
                                <a:extLst>
                                  <a:ext uri="{FF2B5EF4-FFF2-40B4-BE49-F238E27FC236}">
                                    <a16:creationId xmlns:a16="http://schemas.microsoft.com/office/drawing/2014/main" id="{EFAEF50A-CAFA-4959-9BEC-D78D7F370C5D}"/>
                                  </a:ext>
                                </a:extLst>
                              </p:cNvPr>
                              <p:cNvPicPr/>
                              <p:nvPr/>
                            </p:nvPicPr>
                            <p:blipFill>
                              <a:blip r:embed="rId21"/>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11" name="对象 810">
                    <a:extLst>
                      <a:ext uri="{FF2B5EF4-FFF2-40B4-BE49-F238E27FC236}">
                        <a16:creationId xmlns:a16="http://schemas.microsoft.com/office/drawing/2014/main" id="{4367B4A0-722F-4F5E-9546-FBFBCBBAA104}"/>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1" name="Equation" r:id="rId37" imgW="190440" imgH="228600" progId="Equation.DSMT4">
                          <p:embed/>
                        </p:oleObj>
                      </mc:Choice>
                      <mc:Fallback>
                        <p:oleObj name="Equation" r:id="rId37" imgW="190440" imgH="228600" progId="Equation.DSMT4">
                          <p:embed/>
                          <p:pic>
                            <p:nvPicPr>
                              <p:cNvPr id="729" name="对象 728">
                                <a:extLst>
                                  <a:ext uri="{FF2B5EF4-FFF2-40B4-BE49-F238E27FC236}">
                                    <a16:creationId xmlns:a16="http://schemas.microsoft.com/office/drawing/2014/main" id="{050E8F37-8117-4FC8-B3CB-E331C9D7875F}"/>
                                  </a:ext>
                                </a:extLst>
                              </p:cNvPr>
                              <p:cNvPicPr/>
                              <p:nvPr/>
                            </p:nvPicPr>
                            <p:blipFill>
                              <a:blip r:embed="rId38"/>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893" name="组合 892">
              <a:extLst>
                <a:ext uri="{FF2B5EF4-FFF2-40B4-BE49-F238E27FC236}">
                  <a16:creationId xmlns:a16="http://schemas.microsoft.com/office/drawing/2014/main" id="{F14E4990-A33B-4CA7-9FF3-4AA2D6AC0856}"/>
                </a:ext>
              </a:extLst>
            </p:cNvPr>
            <p:cNvGrpSpPr/>
            <p:nvPr/>
          </p:nvGrpSpPr>
          <p:grpSpPr>
            <a:xfrm>
              <a:off x="5400358" y="1182777"/>
              <a:ext cx="383876" cy="366384"/>
              <a:chOff x="5402357" y="771108"/>
              <a:chExt cx="383876" cy="366384"/>
            </a:xfrm>
          </p:grpSpPr>
          <p:sp>
            <p:nvSpPr>
              <p:cNvPr id="900" name="文本框 899">
                <a:extLst>
                  <a:ext uri="{FF2B5EF4-FFF2-40B4-BE49-F238E27FC236}">
                    <a16:creationId xmlns:a16="http://schemas.microsoft.com/office/drawing/2014/main" id="{ED1E030F-4336-4EF8-AA70-019CF28E2072}"/>
                  </a:ext>
                </a:extLst>
              </p:cNvPr>
              <p:cNvSpPr txBox="1"/>
              <p:nvPr/>
            </p:nvSpPr>
            <p:spPr>
              <a:xfrm>
                <a:off x="5402357" y="771108"/>
                <a:ext cx="383876" cy="366384"/>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01" name="对象 900">
                    <a:extLst>
                      <a:ext uri="{FF2B5EF4-FFF2-40B4-BE49-F238E27FC236}">
                        <a16:creationId xmlns:a16="http://schemas.microsoft.com/office/drawing/2014/main" id="{4E3ABF0A-3238-4480-B763-466B3DD915D4}"/>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661" name="Equation" r:id="rId39" imgW="190440" imgH="228600" progId="Equation.DSMT4">
                          <p:embed/>
                        </p:oleObj>
                      </mc:Choice>
                      <mc:Fallback>
                        <p:oleObj name="Equation" r:id="rId39" imgW="190440" imgH="228600" progId="Equation.DSMT4">
                          <p:embed/>
                          <p:pic>
                            <p:nvPicPr>
                              <p:cNvPr id="1494" name="对象 1493">
                                <a:extLst>
                                  <a:ext uri="{FF2B5EF4-FFF2-40B4-BE49-F238E27FC236}">
                                    <a16:creationId xmlns:a16="http://schemas.microsoft.com/office/drawing/2014/main" id="{ABEB9D23-900A-4EFF-90B1-E727C2CAA562}"/>
                                  </a:ext>
                                </a:extLst>
                              </p:cNvPr>
                              <p:cNvPicPr/>
                              <p:nvPr/>
                            </p:nvPicPr>
                            <p:blipFill>
                              <a:blip r:embed="rId6"/>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09" name="对象 808">
                    <a:extLst>
                      <a:ext uri="{FF2B5EF4-FFF2-40B4-BE49-F238E27FC236}">
                        <a16:creationId xmlns:a16="http://schemas.microsoft.com/office/drawing/2014/main" id="{B3B53CA2-DB0C-4948-B7BA-9D9ADB97511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2" name="Equation" r:id="rId40" imgW="190440" imgH="228600" progId="Equation.DSMT4">
                          <p:embed/>
                        </p:oleObj>
                      </mc:Choice>
                      <mc:Fallback>
                        <p:oleObj name="Equation" r:id="rId40" imgW="190440" imgH="228600" progId="Equation.DSMT4">
                          <p:embed/>
                          <p:pic>
                            <p:nvPicPr>
                              <p:cNvPr id="727" name="对象 726">
                                <a:extLst>
                                  <a:ext uri="{FF2B5EF4-FFF2-40B4-BE49-F238E27FC236}">
                                    <a16:creationId xmlns:a16="http://schemas.microsoft.com/office/drawing/2014/main" id="{76ED1266-F4F4-40DC-853A-913BD9E5A65A}"/>
                                  </a:ext>
                                </a:extLst>
                              </p:cNvPr>
                              <p:cNvPicPr/>
                              <p:nvPr/>
                            </p:nvPicPr>
                            <p:blipFill>
                              <a:blip r:embed="rId41"/>
                              <a:stretch>
                                <a:fillRect/>
                              </a:stretch>
                            </p:blipFill>
                            <p:spPr>
                              <a:xfrm>
                                <a:off x="5542777" y="905458"/>
                                <a:ext cx="95082" cy="114098"/>
                              </a:xfrm>
                              <a:prstGeom prst="rect">
                                <a:avLst/>
                              </a:prstGeom>
                            </p:spPr>
                          </p:pic>
                        </p:oleObj>
                      </mc:Fallback>
                    </mc:AlternateContent>
                  </a:graphicData>
                </a:graphic>
              </p:graphicFrame>
            </mc:Fallback>
          </mc:AlternateContent>
        </p:grpSp>
        <p:grpSp>
          <p:nvGrpSpPr>
            <p:cNvPr id="894" name="组合 893">
              <a:extLst>
                <a:ext uri="{FF2B5EF4-FFF2-40B4-BE49-F238E27FC236}">
                  <a16:creationId xmlns:a16="http://schemas.microsoft.com/office/drawing/2014/main" id="{8E21EACA-67E6-444B-9D97-A87B0F312CD1}"/>
                </a:ext>
              </a:extLst>
            </p:cNvPr>
            <p:cNvGrpSpPr/>
            <p:nvPr/>
          </p:nvGrpSpPr>
          <p:grpSpPr>
            <a:xfrm>
              <a:off x="5400358" y="1573438"/>
              <a:ext cx="383876" cy="366384"/>
              <a:chOff x="5402357" y="771108"/>
              <a:chExt cx="383876" cy="366384"/>
            </a:xfrm>
          </p:grpSpPr>
          <p:sp>
            <p:nvSpPr>
              <p:cNvPr id="898" name="文本框 897">
                <a:extLst>
                  <a:ext uri="{FF2B5EF4-FFF2-40B4-BE49-F238E27FC236}">
                    <a16:creationId xmlns:a16="http://schemas.microsoft.com/office/drawing/2014/main" id="{51FD13F1-9D2D-4132-8048-74BC8DEA2ECC}"/>
                  </a:ext>
                </a:extLst>
              </p:cNvPr>
              <p:cNvSpPr txBox="1"/>
              <p:nvPr/>
            </p:nvSpPr>
            <p:spPr>
              <a:xfrm>
                <a:off x="5402357" y="771108"/>
                <a:ext cx="383876" cy="366384"/>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899" name="对象 898">
                    <a:extLst>
                      <a:ext uri="{FF2B5EF4-FFF2-40B4-BE49-F238E27FC236}">
                        <a16:creationId xmlns:a16="http://schemas.microsoft.com/office/drawing/2014/main" id="{0C2CDCD3-64BD-43D2-AD27-9D1B7AA9FE56}"/>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11662" name="Equation" r:id="rId42" imgW="190440" imgH="228600" progId="Equation.DSMT4">
                          <p:embed/>
                        </p:oleObj>
                      </mc:Choice>
                      <mc:Fallback>
                        <p:oleObj name="Equation" r:id="rId42" imgW="190440" imgH="228600" progId="Equation.DSMT4">
                          <p:embed/>
                          <p:pic>
                            <p:nvPicPr>
                              <p:cNvPr id="1492" name="对象 1491">
                                <a:extLst>
                                  <a:ext uri="{FF2B5EF4-FFF2-40B4-BE49-F238E27FC236}">
                                    <a16:creationId xmlns:a16="http://schemas.microsoft.com/office/drawing/2014/main" id="{6F2760DF-A6B7-4824-B02E-E112FF9058C8}"/>
                                  </a:ext>
                                </a:extLst>
                              </p:cNvPr>
                              <p:cNvPicPr/>
                              <p:nvPr/>
                            </p:nvPicPr>
                            <p:blipFill>
                              <a:blip r:embed="rId41"/>
                              <a:stretch>
                                <a:fillRect/>
                              </a:stretch>
                            </p:blipFill>
                            <p:spPr>
                              <a:xfrm>
                                <a:off x="5542777" y="905458"/>
                                <a:ext cx="95082" cy="114098"/>
                              </a:xfrm>
                              <a:prstGeom prst="rect">
                                <a:avLst/>
                              </a:prstGeom>
                            </p:spPr>
                          </p:pic>
                        </p:oleObj>
                      </mc:Fallback>
                    </mc:AlternateContent>
                  </a:graphicData>
                </a:graphic>
              </p:graphicFrame>
            </mc:Choice>
            <mc:Fallback xmlns="">
              <p:graphicFrame>
                <p:nvGraphicFramePr>
                  <p:cNvPr id="807" name="对象 806">
                    <a:extLst>
                      <a:ext uri="{FF2B5EF4-FFF2-40B4-BE49-F238E27FC236}">
                        <a16:creationId xmlns:a16="http://schemas.microsoft.com/office/drawing/2014/main" id="{A74874F0-37BB-4F9E-BA5C-8F00657E1C32}"/>
                      </a:ext>
                    </a:extLst>
                  </p:cNvPr>
                  <p:cNvGraphicFramePr>
                    <a:graphicFrameLocks noChangeAspect="1"/>
                  </p:cNvGraphicFramePr>
                  <p:nvPr/>
                </p:nvGraphicFramePr>
                <p:xfrm>
                  <a:off x="5542777" y="905458"/>
                  <a:ext cx="95082" cy="114098"/>
                </p:xfrm>
                <a:graphic>
                  <a:graphicData uri="http://schemas.openxmlformats.org/presentationml/2006/ole">
                    <mc:AlternateContent>
                      <mc:Choice xmlns:v="urn:schemas-microsoft-com:vml" Requires="v">
                        <p:oleObj spid="_x0000_s5173" name="Equation" r:id="rId43" imgW="190440" imgH="228600" progId="Equation.DSMT4">
                          <p:embed/>
                        </p:oleObj>
                      </mc:Choice>
                      <mc:Fallback>
                        <p:oleObj name="Equation" r:id="rId43" imgW="190440" imgH="228600" progId="Equation.DSMT4">
                          <p:embed/>
                          <p:pic>
                            <p:nvPicPr>
                              <p:cNvPr id="725" name="对象 724">
                                <a:extLst>
                                  <a:ext uri="{FF2B5EF4-FFF2-40B4-BE49-F238E27FC236}">
                                    <a16:creationId xmlns:a16="http://schemas.microsoft.com/office/drawing/2014/main" id="{51FE315E-0EA5-4833-8A09-733C39924E0C}"/>
                                  </a:ext>
                                </a:extLst>
                              </p:cNvPr>
                              <p:cNvPicPr/>
                              <p:nvPr/>
                            </p:nvPicPr>
                            <p:blipFill>
                              <a:blip r:embed="rId41"/>
                              <a:stretch>
                                <a:fillRect/>
                              </a:stretch>
                            </p:blipFill>
                            <p:spPr>
                              <a:xfrm>
                                <a:off x="5542777" y="905458"/>
                                <a:ext cx="95082" cy="114098"/>
                              </a:xfrm>
                              <a:prstGeom prst="rect">
                                <a:avLst/>
                              </a:prstGeom>
                            </p:spPr>
                          </p:pic>
                        </p:oleObj>
                      </mc:Fallback>
                    </mc:AlternateContent>
                  </a:graphicData>
                </a:graphic>
              </p:graphicFrame>
            </mc:Fallback>
          </mc:AlternateContent>
        </p:grpSp>
        <p:sp>
          <p:nvSpPr>
            <p:cNvPr id="895" name="文本框 894">
              <a:extLst>
                <a:ext uri="{FF2B5EF4-FFF2-40B4-BE49-F238E27FC236}">
                  <a16:creationId xmlns:a16="http://schemas.microsoft.com/office/drawing/2014/main" id="{69B10728-2C5C-429E-8EBD-1D290C34310E}"/>
                </a:ext>
              </a:extLst>
            </p:cNvPr>
            <p:cNvSpPr txBox="1"/>
            <p:nvPr/>
          </p:nvSpPr>
          <p:spPr>
            <a:xfrm rot="5400000">
              <a:off x="4301778" y="1817171"/>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6" name="文本框 895">
              <a:extLst>
                <a:ext uri="{FF2B5EF4-FFF2-40B4-BE49-F238E27FC236}">
                  <a16:creationId xmlns:a16="http://schemas.microsoft.com/office/drawing/2014/main" id="{83A59D30-9918-4400-A858-50A0FD462566}"/>
                </a:ext>
              </a:extLst>
            </p:cNvPr>
            <p:cNvSpPr txBox="1"/>
            <p:nvPr/>
          </p:nvSpPr>
          <p:spPr>
            <a:xfrm rot="5400000">
              <a:off x="4682778" y="1820347"/>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97" name="文本框 896">
              <a:extLst>
                <a:ext uri="{FF2B5EF4-FFF2-40B4-BE49-F238E27FC236}">
                  <a16:creationId xmlns:a16="http://schemas.microsoft.com/office/drawing/2014/main" id="{E43B789D-3AC1-4315-87A9-775702CA74A8}"/>
                </a:ext>
              </a:extLst>
            </p:cNvPr>
            <p:cNvSpPr txBox="1"/>
            <p:nvPr/>
          </p:nvSpPr>
          <p:spPr>
            <a:xfrm rot="5400000">
              <a:off x="5055857" y="1820348"/>
              <a:ext cx="324669" cy="184891"/>
            </a:xfrm>
            <a:prstGeom prst="rect">
              <a:avLst/>
            </a:prstGeom>
            <a:noFill/>
          </p:spPr>
          <p:txBody>
            <a:bodyPr wrap="square">
              <a:spAutoFit/>
            </a:bodyPr>
            <a:lstStyle/>
            <a:p>
              <a:pPr algn="ctr"/>
              <a:r>
                <a:rPr lang="en-US" altLang="zh-CN"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900" b="1">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26" name="文本框 925">
            <a:extLst>
              <a:ext uri="{FF2B5EF4-FFF2-40B4-BE49-F238E27FC236}">
                <a16:creationId xmlns:a16="http://schemas.microsoft.com/office/drawing/2014/main" id="{39731AA5-190F-4F7F-BB8C-A01612ECDC90}"/>
              </a:ext>
            </a:extLst>
          </p:cNvPr>
          <p:cNvSpPr txBox="1"/>
          <p:nvPr/>
        </p:nvSpPr>
        <p:spPr>
          <a:xfrm>
            <a:off x="8338599" y="1098872"/>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27" name="对象 926">
            <a:extLst>
              <a:ext uri="{FF2B5EF4-FFF2-40B4-BE49-F238E27FC236}">
                <a16:creationId xmlns:a16="http://schemas.microsoft.com/office/drawing/2014/main" id="{3771D63E-70AF-493D-B93E-0B42933E9E2E}"/>
              </a:ext>
            </a:extLst>
          </p:cNvPr>
          <p:cNvGraphicFramePr>
            <a:graphicFrameLocks noChangeAspect="1"/>
          </p:cNvGraphicFramePr>
          <p:nvPr>
            <p:extLst>
              <p:ext uri="{D42A27DB-BD31-4B8C-83A1-F6EECF244321}">
                <p14:modId xmlns:p14="http://schemas.microsoft.com/office/powerpoint/2010/main" val="448112312"/>
              </p:ext>
            </p:extLst>
          </p:nvPr>
        </p:nvGraphicFramePr>
        <p:xfrm>
          <a:off x="8479019" y="1233222"/>
          <a:ext cx="95082" cy="114098"/>
        </p:xfrm>
        <a:graphic>
          <a:graphicData uri="http://schemas.openxmlformats.org/presentationml/2006/ole">
            <mc:AlternateContent xmlns:mc="http://schemas.openxmlformats.org/markup-compatibility/2006">
              <mc:Choice xmlns:v="urn:schemas-microsoft-com:vml" Requires="v">
                <p:oleObj spid="_x0000_s11663" name="Equation" r:id="rId37" imgW="190440" imgH="228600" progId="Equation.DSMT4">
                  <p:embed/>
                </p:oleObj>
              </mc:Choice>
              <mc:Fallback>
                <p:oleObj name="Equation" r:id="rId37" imgW="190440" imgH="228600" progId="Equation.DSMT4">
                  <p:embed/>
                  <p:pic>
                    <p:nvPicPr>
                      <p:cNvPr id="1520" name="对象 1519">
                        <a:extLst>
                          <a:ext uri="{FF2B5EF4-FFF2-40B4-BE49-F238E27FC236}">
                            <a16:creationId xmlns:a16="http://schemas.microsoft.com/office/drawing/2014/main" id="{26F16CA7-9CD6-4C09-A789-EC0A7BEAC0DE}"/>
                          </a:ext>
                        </a:extLst>
                      </p:cNvPr>
                      <p:cNvPicPr/>
                      <p:nvPr/>
                    </p:nvPicPr>
                    <p:blipFill>
                      <a:blip r:embed="rId21"/>
                      <a:stretch>
                        <a:fillRect/>
                      </a:stretch>
                    </p:blipFill>
                    <p:spPr>
                      <a:xfrm>
                        <a:off x="8479019" y="1233222"/>
                        <a:ext cx="95082" cy="114098"/>
                      </a:xfrm>
                      <a:prstGeom prst="rect">
                        <a:avLst/>
                      </a:prstGeom>
                    </p:spPr>
                  </p:pic>
                </p:oleObj>
              </mc:Fallback>
            </mc:AlternateContent>
          </a:graphicData>
        </a:graphic>
      </p:graphicFrame>
      <p:sp>
        <p:nvSpPr>
          <p:cNvPr id="928" name="文本框 927">
            <a:extLst>
              <a:ext uri="{FF2B5EF4-FFF2-40B4-BE49-F238E27FC236}">
                <a16:creationId xmlns:a16="http://schemas.microsoft.com/office/drawing/2014/main" id="{FB48444D-2A36-4F0A-99FD-25F8FE19DD5D}"/>
              </a:ext>
            </a:extLst>
          </p:cNvPr>
          <p:cNvSpPr txBox="1"/>
          <p:nvPr/>
        </p:nvSpPr>
        <p:spPr>
          <a:xfrm>
            <a:off x="8338599" y="1510541"/>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29" name="对象 928">
            <a:extLst>
              <a:ext uri="{FF2B5EF4-FFF2-40B4-BE49-F238E27FC236}">
                <a16:creationId xmlns:a16="http://schemas.microsoft.com/office/drawing/2014/main" id="{E0E7CB8A-3F90-41E3-BCD1-90F72F3E900F}"/>
              </a:ext>
            </a:extLst>
          </p:cNvPr>
          <p:cNvGraphicFramePr>
            <a:graphicFrameLocks noChangeAspect="1"/>
          </p:cNvGraphicFramePr>
          <p:nvPr>
            <p:extLst>
              <p:ext uri="{D42A27DB-BD31-4B8C-83A1-F6EECF244321}">
                <p14:modId xmlns:p14="http://schemas.microsoft.com/office/powerpoint/2010/main" val="1095735995"/>
              </p:ext>
            </p:extLst>
          </p:nvPr>
        </p:nvGraphicFramePr>
        <p:xfrm>
          <a:off x="8479019" y="1644891"/>
          <a:ext cx="95082" cy="114098"/>
        </p:xfrm>
        <a:graphic>
          <a:graphicData uri="http://schemas.openxmlformats.org/presentationml/2006/ole">
            <mc:AlternateContent xmlns:mc="http://schemas.openxmlformats.org/markup-compatibility/2006">
              <mc:Choice xmlns:v="urn:schemas-microsoft-com:vml" Requires="v">
                <p:oleObj spid="_x0000_s11664" name="Equation" r:id="rId39" imgW="190440" imgH="228600" progId="Equation.DSMT4">
                  <p:embed/>
                </p:oleObj>
              </mc:Choice>
              <mc:Fallback>
                <p:oleObj name="Equation" r:id="rId39" imgW="190440" imgH="228600" progId="Equation.DSMT4">
                  <p:embed/>
                  <p:pic>
                    <p:nvPicPr>
                      <p:cNvPr id="1522" name="对象 1521">
                        <a:extLst>
                          <a:ext uri="{FF2B5EF4-FFF2-40B4-BE49-F238E27FC236}">
                            <a16:creationId xmlns:a16="http://schemas.microsoft.com/office/drawing/2014/main" id="{DC1E5021-5EB8-442F-B2F2-36D0274B3D02}"/>
                          </a:ext>
                        </a:extLst>
                      </p:cNvPr>
                      <p:cNvPicPr/>
                      <p:nvPr/>
                    </p:nvPicPr>
                    <p:blipFill>
                      <a:blip r:embed="rId41"/>
                      <a:stretch>
                        <a:fillRect/>
                      </a:stretch>
                    </p:blipFill>
                    <p:spPr>
                      <a:xfrm>
                        <a:off x="8479019" y="1644891"/>
                        <a:ext cx="95082" cy="114098"/>
                      </a:xfrm>
                      <a:prstGeom prst="rect">
                        <a:avLst/>
                      </a:prstGeom>
                    </p:spPr>
                  </p:pic>
                </p:oleObj>
              </mc:Fallback>
            </mc:AlternateContent>
          </a:graphicData>
        </a:graphic>
      </p:graphicFrame>
      <p:sp>
        <p:nvSpPr>
          <p:cNvPr id="930" name="文本框 929">
            <a:extLst>
              <a:ext uri="{FF2B5EF4-FFF2-40B4-BE49-F238E27FC236}">
                <a16:creationId xmlns:a16="http://schemas.microsoft.com/office/drawing/2014/main" id="{3B846371-E0D6-481B-A44A-9D442FAA5305}"/>
              </a:ext>
            </a:extLst>
          </p:cNvPr>
          <p:cNvSpPr txBox="1"/>
          <p:nvPr/>
        </p:nvSpPr>
        <p:spPr>
          <a:xfrm>
            <a:off x="8338599" y="1901202"/>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31" name="对象 930">
            <a:extLst>
              <a:ext uri="{FF2B5EF4-FFF2-40B4-BE49-F238E27FC236}">
                <a16:creationId xmlns:a16="http://schemas.microsoft.com/office/drawing/2014/main" id="{88A825E6-5C65-4255-BA90-2C213D6307F0}"/>
              </a:ext>
            </a:extLst>
          </p:cNvPr>
          <p:cNvGraphicFramePr>
            <a:graphicFrameLocks noChangeAspect="1"/>
          </p:cNvGraphicFramePr>
          <p:nvPr>
            <p:extLst>
              <p:ext uri="{D42A27DB-BD31-4B8C-83A1-F6EECF244321}">
                <p14:modId xmlns:p14="http://schemas.microsoft.com/office/powerpoint/2010/main" val="374156088"/>
              </p:ext>
            </p:extLst>
          </p:nvPr>
        </p:nvGraphicFramePr>
        <p:xfrm>
          <a:off x="8479019" y="2035552"/>
          <a:ext cx="95082" cy="114098"/>
        </p:xfrm>
        <a:graphic>
          <a:graphicData uri="http://schemas.openxmlformats.org/presentationml/2006/ole">
            <mc:AlternateContent xmlns:mc="http://schemas.openxmlformats.org/markup-compatibility/2006">
              <mc:Choice xmlns:v="urn:schemas-microsoft-com:vml" Requires="v">
                <p:oleObj spid="_x0000_s11665" name="Equation" r:id="rId42" imgW="190440" imgH="228600" progId="Equation.DSMT4">
                  <p:embed/>
                </p:oleObj>
              </mc:Choice>
              <mc:Fallback>
                <p:oleObj name="Equation" r:id="rId42" imgW="190440" imgH="228600" progId="Equation.DSMT4">
                  <p:embed/>
                  <p:pic>
                    <p:nvPicPr>
                      <p:cNvPr id="1524" name="对象 1523">
                        <a:extLst>
                          <a:ext uri="{FF2B5EF4-FFF2-40B4-BE49-F238E27FC236}">
                            <a16:creationId xmlns:a16="http://schemas.microsoft.com/office/drawing/2014/main" id="{EADB02AC-9564-4EFD-9FA0-9DB096371F3B}"/>
                          </a:ext>
                        </a:extLst>
                      </p:cNvPr>
                      <p:cNvPicPr/>
                      <p:nvPr/>
                    </p:nvPicPr>
                    <p:blipFill>
                      <a:blip r:embed="rId41"/>
                      <a:stretch>
                        <a:fillRect/>
                      </a:stretch>
                    </p:blipFill>
                    <p:spPr>
                      <a:xfrm>
                        <a:off x="8479019" y="2035552"/>
                        <a:ext cx="95082" cy="114098"/>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D13E4375-2114-40DD-A469-ACBB36B08596}"/>
              </a:ext>
            </a:extLst>
          </p:cNvPr>
          <p:cNvSpPr txBox="1"/>
          <p:nvPr/>
        </p:nvSpPr>
        <p:spPr>
          <a:xfrm>
            <a:off x="1010423" y="4863575"/>
            <a:ext cx="1053912"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导频开</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销比例：</a:t>
            </a:r>
          </a:p>
        </p:txBody>
      </p:sp>
      <mc:AlternateContent xmlns:mc="http://schemas.openxmlformats.org/markup-compatibility/2006" xmlns:a14="http://schemas.microsoft.com/office/drawing/2010/main">
        <mc:Choice Requires="a14">
          <p:sp>
            <p:nvSpPr>
              <p:cNvPr id="933" name="文本框 932">
                <a:extLst>
                  <a:ext uri="{FF2B5EF4-FFF2-40B4-BE49-F238E27FC236}">
                    <a16:creationId xmlns:a16="http://schemas.microsoft.com/office/drawing/2014/main" id="{3E3820F6-2587-45A2-8C82-39943D8F5D88}"/>
                  </a:ext>
                </a:extLst>
              </p:cNvPr>
              <p:cNvSpPr txBox="1"/>
              <p:nvPr/>
            </p:nvSpPr>
            <p:spPr>
              <a:xfrm>
                <a:off x="1825884" y="4945180"/>
                <a:ext cx="1694062" cy="664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𝑟</m:t>
                      </m:r>
                      <m:r>
                        <a:rPr lang="zh-CN" altLang="en-US" i="0">
                          <a:latin typeface="Cambria Math" panose="02040503050406030204" pitchFamily="18" charset="0"/>
                        </a:rPr>
                        <m:t>=</m:t>
                      </m:r>
                      <m:f>
                        <m:fPr>
                          <m:ctrlPr>
                            <a:rPr lang="zh-CN" altLang="en-US" i="1">
                              <a:solidFill>
                                <a:srgbClr val="836967"/>
                              </a:solidFill>
                              <a:latin typeface="Cambria Math" panose="02040503050406030204" pitchFamily="18" charset="0"/>
                            </a:rPr>
                          </m:ctrlPr>
                        </m:fPr>
                        <m:num>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𝑝</m:t>
                              </m:r>
                            </m:sub>
                          </m:sSub>
                        </m:num>
                        <m:den>
                          <m:r>
                            <a:rPr lang="zh-CN" altLang="en-US" i="1">
                              <a:latin typeface="Cambria Math" panose="02040503050406030204" pitchFamily="18" charset="0"/>
                            </a:rPr>
                            <m:t>𝑀</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𝑡</m:t>
                              </m:r>
                            </m:sub>
                          </m:sSub>
                        </m:den>
                      </m:f>
                    </m:oMath>
                  </m:oMathPara>
                </a14:m>
                <a:endParaRPr lang="zh-CN" altLang="en-US" dirty="0"/>
              </a:p>
            </p:txBody>
          </p:sp>
        </mc:Choice>
        <mc:Fallback xmlns="">
          <p:sp>
            <p:nvSpPr>
              <p:cNvPr id="933" name="文本框 932">
                <a:extLst>
                  <a:ext uri="{FF2B5EF4-FFF2-40B4-BE49-F238E27FC236}">
                    <a16:creationId xmlns:a16="http://schemas.microsoft.com/office/drawing/2014/main" id="{3E3820F6-2587-45A2-8C82-39943D8F5D88}"/>
                  </a:ext>
                </a:extLst>
              </p:cNvPr>
              <p:cNvSpPr txBox="1">
                <a:spLocks noRot="1" noChangeAspect="1" noMove="1" noResize="1" noEditPoints="1" noAdjustHandles="1" noChangeArrowheads="1" noChangeShapeType="1" noTextEdit="1"/>
              </p:cNvSpPr>
              <p:nvPr/>
            </p:nvSpPr>
            <p:spPr>
              <a:xfrm>
                <a:off x="1825884" y="4945180"/>
                <a:ext cx="1694062" cy="664734"/>
              </a:xfrm>
              <a:prstGeom prst="rect">
                <a:avLst/>
              </a:prstGeom>
              <a:blipFill>
                <a:blip r:embed="rId4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5" name="文本框 934">
                <a:extLst>
                  <a:ext uri="{FF2B5EF4-FFF2-40B4-BE49-F238E27FC236}">
                    <a16:creationId xmlns:a16="http://schemas.microsoft.com/office/drawing/2014/main" id="{CB1FE62E-503A-4FF1-918B-D2E6185893B3}"/>
                  </a:ext>
                </a:extLst>
              </p:cNvPr>
              <p:cNvSpPr txBox="1"/>
              <p:nvPr/>
            </p:nvSpPr>
            <p:spPr>
              <a:xfrm>
                <a:off x="4535644" y="5082526"/>
                <a:ext cx="2014320"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𝑝</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m:t>
                          </m:r>
                        </m:sup>
                      </m:sSup>
                      <m:r>
                        <a:rPr lang="zh-CN" altLang="en-US" i="0">
                          <a:latin typeface="Cambria Math" panose="02040503050406030204" pitchFamily="18" charset="0"/>
                        </a:rPr>
                        <m:t>×</m:t>
                      </m:r>
                      <m:sSubSup>
                        <m:sSubSupPr>
                          <m:ctrlPr>
                            <a:rPr lang="zh-CN" altLang="en-US" i="1">
                              <a:solidFill>
                                <a:srgbClr val="836967"/>
                              </a:solidFill>
                              <a:latin typeface="Cambria Math" panose="02040503050406030204" pitchFamily="18" charset="0"/>
                            </a:rPr>
                          </m:ctrlPr>
                        </m:sSubSupPr>
                        <m:e>
                          <m:r>
                            <a:rPr lang="zh-CN" altLang="en-US" i="1">
                              <a:latin typeface="Cambria Math" panose="02040503050406030204" pitchFamily="18" charset="0"/>
                            </a:rPr>
                            <m:t>𝑁</m:t>
                          </m:r>
                        </m:e>
                        <m:sub>
                          <m:r>
                            <a:rPr lang="zh-CN" altLang="en-US" i="1">
                              <a:latin typeface="Cambria Math" panose="02040503050406030204" pitchFamily="18" charset="0"/>
                            </a:rPr>
                            <m:t>𝑡</m:t>
                          </m:r>
                        </m:sub>
                        <m:sup>
                          <m:r>
                            <a:rPr lang="zh-CN" altLang="en-US" i="0">
                              <a:latin typeface="Cambria Math" panose="02040503050406030204" pitchFamily="18" charset="0"/>
                            </a:rPr>
                            <m:t>′</m:t>
                          </m:r>
                        </m:sup>
                      </m:sSubSup>
                    </m:oMath>
                  </m:oMathPara>
                </a14:m>
                <a:endParaRPr lang="zh-CN" altLang="en-US"/>
              </a:p>
            </p:txBody>
          </p:sp>
        </mc:Choice>
        <mc:Fallback xmlns="">
          <p:sp>
            <p:nvSpPr>
              <p:cNvPr id="935" name="文本框 934">
                <a:extLst>
                  <a:ext uri="{FF2B5EF4-FFF2-40B4-BE49-F238E27FC236}">
                    <a16:creationId xmlns:a16="http://schemas.microsoft.com/office/drawing/2014/main" id="{CB1FE62E-503A-4FF1-918B-D2E6185893B3}"/>
                  </a:ext>
                </a:extLst>
              </p:cNvPr>
              <p:cNvSpPr txBox="1">
                <a:spLocks noRot="1" noChangeAspect="1" noMove="1" noResize="1" noEditPoints="1" noAdjustHandles="1" noChangeArrowheads="1" noChangeShapeType="1" noTextEdit="1"/>
              </p:cNvSpPr>
              <p:nvPr/>
            </p:nvSpPr>
            <p:spPr>
              <a:xfrm>
                <a:off x="4535644" y="5082526"/>
                <a:ext cx="2014320" cy="390748"/>
              </a:xfrm>
              <a:prstGeom prst="rect">
                <a:avLst/>
              </a:prstGeom>
              <a:blipFill>
                <a:blip r:embed="rId45"/>
                <a:stretch>
                  <a:fillRect b="-3125"/>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48F46188-58B4-4E84-A08E-A0DDEF5C99CC}"/>
              </a:ext>
            </a:extLst>
          </p:cNvPr>
          <p:cNvCxnSpPr>
            <a:cxnSpLocks/>
          </p:cNvCxnSpPr>
          <p:nvPr/>
        </p:nvCxnSpPr>
        <p:spPr>
          <a:xfrm>
            <a:off x="2524693" y="5609914"/>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36" name="直接连接符 935">
            <a:extLst>
              <a:ext uri="{FF2B5EF4-FFF2-40B4-BE49-F238E27FC236}">
                <a16:creationId xmlns:a16="http://schemas.microsoft.com/office/drawing/2014/main" id="{B662F5C2-085B-4790-ADF5-4AFFA7767F02}"/>
              </a:ext>
            </a:extLst>
          </p:cNvPr>
          <p:cNvCxnSpPr>
            <a:cxnSpLocks/>
          </p:cNvCxnSpPr>
          <p:nvPr/>
        </p:nvCxnSpPr>
        <p:spPr>
          <a:xfrm>
            <a:off x="3008087" y="5609914"/>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37" name="直接连接符 936">
            <a:extLst>
              <a:ext uri="{FF2B5EF4-FFF2-40B4-BE49-F238E27FC236}">
                <a16:creationId xmlns:a16="http://schemas.microsoft.com/office/drawing/2014/main" id="{46A0A5C0-D08F-43F5-848D-49C5CBCE5C98}"/>
              </a:ext>
            </a:extLst>
          </p:cNvPr>
          <p:cNvCxnSpPr>
            <a:cxnSpLocks/>
          </p:cNvCxnSpPr>
          <p:nvPr/>
        </p:nvCxnSpPr>
        <p:spPr>
          <a:xfrm>
            <a:off x="2747502" y="4945180"/>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38" name="直接连接符 937">
            <a:extLst>
              <a:ext uri="{FF2B5EF4-FFF2-40B4-BE49-F238E27FC236}">
                <a16:creationId xmlns:a16="http://schemas.microsoft.com/office/drawing/2014/main" id="{1EB6CE7D-D883-4A89-9AFA-17F7E2B5A4CD}"/>
              </a:ext>
            </a:extLst>
          </p:cNvPr>
          <p:cNvCxnSpPr>
            <a:cxnSpLocks/>
          </p:cNvCxnSpPr>
          <p:nvPr/>
        </p:nvCxnSpPr>
        <p:spPr>
          <a:xfrm>
            <a:off x="5444367" y="5432846"/>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39" name="直接连接符 938">
            <a:extLst>
              <a:ext uri="{FF2B5EF4-FFF2-40B4-BE49-F238E27FC236}">
                <a16:creationId xmlns:a16="http://schemas.microsoft.com/office/drawing/2014/main" id="{148DEDBC-3074-45D3-8008-20B0F4DB79AA}"/>
              </a:ext>
            </a:extLst>
          </p:cNvPr>
          <p:cNvCxnSpPr>
            <a:cxnSpLocks/>
          </p:cNvCxnSpPr>
          <p:nvPr/>
        </p:nvCxnSpPr>
        <p:spPr>
          <a:xfrm>
            <a:off x="5950499" y="5432443"/>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7CA92C8C-2F04-428D-8543-11C3856B35F3}"/>
              </a:ext>
            </a:extLst>
          </p:cNvPr>
          <p:cNvCxnSpPr>
            <a:cxnSpLocks/>
          </p:cNvCxnSpPr>
          <p:nvPr/>
        </p:nvCxnSpPr>
        <p:spPr>
          <a:xfrm flipV="1">
            <a:off x="2839736" y="4709566"/>
            <a:ext cx="0" cy="2356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5CA93DEC-6ACE-4788-8C83-D6778BC4C576}"/>
              </a:ext>
            </a:extLst>
          </p:cNvPr>
          <p:cNvSpPr txBox="1"/>
          <p:nvPr/>
        </p:nvSpPr>
        <p:spPr>
          <a:xfrm>
            <a:off x="1792284" y="4354262"/>
            <a:ext cx="2196036" cy="338554"/>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插入导频序列的数量</a:t>
            </a:r>
          </a:p>
        </p:txBody>
      </p:sp>
      <p:cxnSp>
        <p:nvCxnSpPr>
          <p:cNvPr id="940" name="直接箭头连接符 939">
            <a:extLst>
              <a:ext uri="{FF2B5EF4-FFF2-40B4-BE49-F238E27FC236}">
                <a16:creationId xmlns:a16="http://schemas.microsoft.com/office/drawing/2014/main" id="{E681F61A-8E45-4CF0-B86B-55F8F4CAC142}"/>
              </a:ext>
            </a:extLst>
          </p:cNvPr>
          <p:cNvCxnSpPr>
            <a:cxnSpLocks/>
            <a:endCxn id="942" idx="0"/>
          </p:cNvCxnSpPr>
          <p:nvPr/>
        </p:nvCxnSpPr>
        <p:spPr>
          <a:xfrm flipH="1">
            <a:off x="1735500" y="5609914"/>
            <a:ext cx="877426" cy="18306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41" name="直接箭头连接符 940">
            <a:extLst>
              <a:ext uri="{FF2B5EF4-FFF2-40B4-BE49-F238E27FC236}">
                <a16:creationId xmlns:a16="http://schemas.microsoft.com/office/drawing/2014/main" id="{2EDDCB2E-8807-461A-BD03-F1D8F02BB0FB}"/>
              </a:ext>
            </a:extLst>
          </p:cNvPr>
          <p:cNvCxnSpPr>
            <a:cxnSpLocks/>
            <a:endCxn id="943" idx="0"/>
          </p:cNvCxnSpPr>
          <p:nvPr/>
        </p:nvCxnSpPr>
        <p:spPr>
          <a:xfrm>
            <a:off x="3098270" y="5612867"/>
            <a:ext cx="448403" cy="20593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2" name="文本框 941">
            <a:extLst>
              <a:ext uri="{FF2B5EF4-FFF2-40B4-BE49-F238E27FC236}">
                <a16:creationId xmlns:a16="http://schemas.microsoft.com/office/drawing/2014/main" id="{C3491656-2409-4368-8087-86CE91CFA67A}"/>
              </a:ext>
            </a:extLst>
          </p:cNvPr>
          <p:cNvSpPr txBox="1"/>
          <p:nvPr/>
        </p:nvSpPr>
        <p:spPr>
          <a:xfrm>
            <a:off x="918350" y="5792979"/>
            <a:ext cx="1634300" cy="830997"/>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开销优化</a:t>
            </a:r>
            <a:r>
              <a:rPr lang="zh-CN" altLang="en-US" sz="1600" b="1">
                <a:solidFill>
                  <a:srgbClr val="FF0000"/>
                </a:solidFill>
                <a:latin typeface="微软雅黑" panose="020B0503020204020204" pitchFamily="34" charset="-122"/>
                <a:ea typeface="微软雅黑" panose="020B0503020204020204" pitchFamily="34" charset="-122"/>
              </a:rPr>
              <a:t>前</a:t>
            </a:r>
            <a:r>
              <a:rPr lang="zh-CN" altLang="en-US" sz="1600" b="1">
                <a:latin typeface="微软雅黑" panose="020B0503020204020204" pitchFamily="34" charset="-122"/>
                <a:ea typeface="微软雅黑" panose="020B0503020204020204" pitchFamily="34" charset="-122"/>
              </a:rPr>
              <a:t>需插入导频序列的子载波数</a:t>
            </a:r>
          </a:p>
        </p:txBody>
      </p:sp>
      <p:sp>
        <p:nvSpPr>
          <p:cNvPr id="943" name="文本框 942">
            <a:extLst>
              <a:ext uri="{FF2B5EF4-FFF2-40B4-BE49-F238E27FC236}">
                <a16:creationId xmlns:a16="http://schemas.microsoft.com/office/drawing/2014/main" id="{62F62AF8-4F60-466D-9033-BF600F9086B1}"/>
              </a:ext>
            </a:extLst>
          </p:cNvPr>
          <p:cNvSpPr txBox="1"/>
          <p:nvPr/>
        </p:nvSpPr>
        <p:spPr>
          <a:xfrm>
            <a:off x="2729523" y="5818802"/>
            <a:ext cx="1634300" cy="830997"/>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开销优化</a:t>
            </a:r>
            <a:r>
              <a:rPr lang="zh-CN" altLang="en-US" sz="1600" b="1">
                <a:solidFill>
                  <a:srgbClr val="FF0000"/>
                </a:solidFill>
                <a:latin typeface="微软雅黑" panose="020B0503020204020204" pitchFamily="34" charset="-122"/>
                <a:ea typeface="微软雅黑" panose="020B0503020204020204" pitchFamily="34" charset="-122"/>
              </a:rPr>
              <a:t>前</a:t>
            </a:r>
            <a:r>
              <a:rPr lang="zh-CN" altLang="en-US" sz="1600" b="1">
                <a:latin typeface="微软雅黑" panose="020B0503020204020204" pitchFamily="34" charset="-122"/>
                <a:ea typeface="微软雅黑" panose="020B0503020204020204" pitchFamily="34" charset="-122"/>
              </a:rPr>
              <a:t>需插入天线导频序列的个数</a:t>
            </a:r>
          </a:p>
        </p:txBody>
      </p:sp>
      <p:cxnSp>
        <p:nvCxnSpPr>
          <p:cNvPr id="944" name="直接箭头连接符 943">
            <a:extLst>
              <a:ext uri="{FF2B5EF4-FFF2-40B4-BE49-F238E27FC236}">
                <a16:creationId xmlns:a16="http://schemas.microsoft.com/office/drawing/2014/main" id="{1CC2F726-09B3-4B61-95CC-D500B4CA3868}"/>
              </a:ext>
            </a:extLst>
          </p:cNvPr>
          <p:cNvCxnSpPr>
            <a:cxnSpLocks/>
            <a:endCxn id="945" idx="0"/>
          </p:cNvCxnSpPr>
          <p:nvPr/>
        </p:nvCxnSpPr>
        <p:spPr>
          <a:xfrm flipH="1">
            <a:off x="5081940" y="5458537"/>
            <a:ext cx="478110" cy="3601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5" name="文本框 944">
            <a:extLst>
              <a:ext uri="{FF2B5EF4-FFF2-40B4-BE49-F238E27FC236}">
                <a16:creationId xmlns:a16="http://schemas.microsoft.com/office/drawing/2014/main" id="{70184B68-E71D-4A4C-9A65-1FD3D6B27810}"/>
              </a:ext>
            </a:extLst>
          </p:cNvPr>
          <p:cNvSpPr txBox="1"/>
          <p:nvPr/>
        </p:nvSpPr>
        <p:spPr>
          <a:xfrm>
            <a:off x="4264790" y="5818669"/>
            <a:ext cx="1634300" cy="830997"/>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开销优化</a:t>
            </a:r>
            <a:r>
              <a:rPr lang="zh-CN" altLang="en-US" sz="1600" b="1">
                <a:solidFill>
                  <a:srgbClr val="FF0000"/>
                </a:solidFill>
                <a:latin typeface="微软雅黑" panose="020B0503020204020204" pitchFamily="34" charset="-122"/>
                <a:ea typeface="微软雅黑" panose="020B0503020204020204" pitchFamily="34" charset="-122"/>
              </a:rPr>
              <a:t>后</a:t>
            </a:r>
            <a:r>
              <a:rPr lang="zh-CN" altLang="en-US" sz="1600" b="1">
                <a:latin typeface="微软雅黑" panose="020B0503020204020204" pitchFamily="34" charset="-122"/>
                <a:ea typeface="微软雅黑" panose="020B0503020204020204" pitchFamily="34" charset="-122"/>
              </a:rPr>
              <a:t>需</a:t>
            </a:r>
            <a:r>
              <a:rPr lang="zh-CN" altLang="zh-CN" sz="1600" b="1" kern="1200">
                <a:solidFill>
                  <a:srgbClr val="000000"/>
                </a:solidFill>
                <a:effectLst/>
                <a:latin typeface="微软雅黑" panose="020B0503020204020204" pitchFamily="34" charset="-122"/>
                <a:ea typeface="微软雅黑" panose="020B0503020204020204" pitchFamily="34" charset="-122"/>
                <a:cs typeface="+mn-cs"/>
              </a:rPr>
              <a:t>插入导频序列的子载波数</a:t>
            </a:r>
            <a:endParaRPr lang="zh-CN" altLang="en-US" sz="1600" b="1">
              <a:latin typeface="微软雅黑" panose="020B0503020204020204" pitchFamily="34" charset="-122"/>
              <a:ea typeface="微软雅黑" panose="020B0503020204020204" pitchFamily="34" charset="-122"/>
            </a:endParaRPr>
          </a:p>
        </p:txBody>
      </p:sp>
      <p:cxnSp>
        <p:nvCxnSpPr>
          <p:cNvPr id="946" name="直接箭头连接符 945">
            <a:extLst>
              <a:ext uri="{FF2B5EF4-FFF2-40B4-BE49-F238E27FC236}">
                <a16:creationId xmlns:a16="http://schemas.microsoft.com/office/drawing/2014/main" id="{939C6FC4-B334-4BAD-844F-B49E761A3076}"/>
              </a:ext>
            </a:extLst>
          </p:cNvPr>
          <p:cNvCxnSpPr>
            <a:cxnSpLocks/>
            <a:endCxn id="947" idx="0"/>
          </p:cNvCxnSpPr>
          <p:nvPr/>
        </p:nvCxnSpPr>
        <p:spPr>
          <a:xfrm>
            <a:off x="6056940" y="5439615"/>
            <a:ext cx="571024" cy="3790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7" name="文本框 946">
            <a:extLst>
              <a:ext uri="{FF2B5EF4-FFF2-40B4-BE49-F238E27FC236}">
                <a16:creationId xmlns:a16="http://schemas.microsoft.com/office/drawing/2014/main" id="{462EBF4D-66C6-4339-981C-370AC9C588D1}"/>
              </a:ext>
            </a:extLst>
          </p:cNvPr>
          <p:cNvSpPr txBox="1"/>
          <p:nvPr/>
        </p:nvSpPr>
        <p:spPr>
          <a:xfrm>
            <a:off x="5810814" y="5818669"/>
            <a:ext cx="1634300" cy="830997"/>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开销优化</a:t>
            </a:r>
            <a:r>
              <a:rPr lang="zh-CN" altLang="en-US" sz="1600" b="1">
                <a:solidFill>
                  <a:srgbClr val="FF0000"/>
                </a:solidFill>
                <a:latin typeface="微软雅黑" panose="020B0503020204020204" pitchFamily="34" charset="-122"/>
                <a:ea typeface="微软雅黑" panose="020B0503020204020204" pitchFamily="34" charset="-122"/>
              </a:rPr>
              <a:t>后</a:t>
            </a:r>
            <a:r>
              <a:rPr lang="zh-CN" altLang="en-US" sz="1600" b="1">
                <a:latin typeface="微软雅黑" panose="020B0503020204020204" pitchFamily="34" charset="-122"/>
                <a:ea typeface="微软雅黑" panose="020B0503020204020204" pitchFamily="34" charset="-122"/>
              </a:rPr>
              <a:t>需插入天线导频序列的个数</a:t>
            </a:r>
          </a:p>
        </p:txBody>
      </p:sp>
      <p:pic>
        <p:nvPicPr>
          <p:cNvPr id="44" name="图片 43">
            <a:extLst>
              <a:ext uri="{FF2B5EF4-FFF2-40B4-BE49-F238E27FC236}">
                <a16:creationId xmlns:a16="http://schemas.microsoft.com/office/drawing/2014/main" id="{8F2616C9-F102-48B4-AF39-D14EDFEC833F}"/>
              </a:ext>
            </a:extLst>
          </p:cNvPr>
          <p:cNvPicPr>
            <a:picLocks noChangeAspect="1"/>
          </p:cNvPicPr>
          <p:nvPr/>
        </p:nvPicPr>
        <p:blipFill rotWithShape="1">
          <a:blip r:embed="rId46"/>
          <a:srcRect t="63383"/>
          <a:stretch/>
        </p:blipFill>
        <p:spPr>
          <a:xfrm>
            <a:off x="7973174" y="5509906"/>
            <a:ext cx="3790343" cy="398802"/>
          </a:xfrm>
          <a:prstGeom prst="rect">
            <a:avLst/>
          </a:prstGeom>
        </p:spPr>
      </p:pic>
      <p:cxnSp>
        <p:nvCxnSpPr>
          <p:cNvPr id="948" name="直接连接符 947">
            <a:extLst>
              <a:ext uri="{FF2B5EF4-FFF2-40B4-BE49-F238E27FC236}">
                <a16:creationId xmlns:a16="http://schemas.microsoft.com/office/drawing/2014/main" id="{BB37D574-E539-49C4-850B-5B5FE6447A41}"/>
              </a:ext>
            </a:extLst>
          </p:cNvPr>
          <p:cNvCxnSpPr>
            <a:cxnSpLocks/>
          </p:cNvCxnSpPr>
          <p:nvPr/>
        </p:nvCxnSpPr>
        <p:spPr>
          <a:xfrm>
            <a:off x="10047639" y="5055205"/>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49" name="直接箭头连接符 948">
            <a:extLst>
              <a:ext uri="{FF2B5EF4-FFF2-40B4-BE49-F238E27FC236}">
                <a16:creationId xmlns:a16="http://schemas.microsoft.com/office/drawing/2014/main" id="{2B9FFD97-B857-42E1-9B7E-98FAAA23A025}"/>
              </a:ext>
            </a:extLst>
          </p:cNvPr>
          <p:cNvCxnSpPr>
            <a:cxnSpLocks/>
          </p:cNvCxnSpPr>
          <p:nvPr/>
        </p:nvCxnSpPr>
        <p:spPr>
          <a:xfrm flipV="1">
            <a:off x="10139873" y="4819591"/>
            <a:ext cx="0" cy="2356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50" name="文本框 949">
            <a:extLst>
              <a:ext uri="{FF2B5EF4-FFF2-40B4-BE49-F238E27FC236}">
                <a16:creationId xmlns:a16="http://schemas.microsoft.com/office/drawing/2014/main" id="{71BCA9CE-0086-43D2-AE73-E0B9EFEDA8A6}"/>
              </a:ext>
            </a:extLst>
          </p:cNvPr>
          <p:cNvSpPr txBox="1"/>
          <p:nvPr/>
        </p:nvSpPr>
        <p:spPr>
          <a:xfrm>
            <a:off x="9451198" y="4458714"/>
            <a:ext cx="1412175" cy="338554"/>
          </a:xfrm>
          <a:prstGeom prst="rect">
            <a:avLst/>
          </a:prstGeom>
          <a:noFill/>
        </p:spPr>
        <p:txBody>
          <a:bodyPr wrap="square" rtlCol="0">
            <a:spAutoFit/>
          </a:bodyPr>
          <a:lstStyle/>
          <a:p>
            <a:r>
              <a:rPr lang="zh-CN" altLang="en-US" sz="1600" b="1">
                <a:latin typeface="微软雅黑" panose="020B0503020204020204" pitchFamily="34" charset="-122"/>
                <a:ea typeface="微软雅黑" panose="020B0503020204020204" pitchFamily="34" charset="-122"/>
              </a:rPr>
              <a:t>导频选择矩阵</a:t>
            </a:r>
          </a:p>
        </p:txBody>
      </p:sp>
      <p:cxnSp>
        <p:nvCxnSpPr>
          <p:cNvPr id="951" name="直接连接符 950">
            <a:extLst>
              <a:ext uri="{FF2B5EF4-FFF2-40B4-BE49-F238E27FC236}">
                <a16:creationId xmlns:a16="http://schemas.microsoft.com/office/drawing/2014/main" id="{13B1D5C5-F62B-494F-ADD7-DD63A826B44D}"/>
              </a:ext>
            </a:extLst>
          </p:cNvPr>
          <p:cNvCxnSpPr>
            <a:cxnSpLocks/>
          </p:cNvCxnSpPr>
          <p:nvPr/>
        </p:nvCxnSpPr>
        <p:spPr>
          <a:xfrm>
            <a:off x="9199948" y="5886155"/>
            <a:ext cx="1803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52" name="直接箭头连接符 951">
            <a:extLst>
              <a:ext uri="{FF2B5EF4-FFF2-40B4-BE49-F238E27FC236}">
                <a16:creationId xmlns:a16="http://schemas.microsoft.com/office/drawing/2014/main" id="{A9B52C25-6333-4766-ACD6-98CD570254D4}"/>
              </a:ext>
            </a:extLst>
          </p:cNvPr>
          <p:cNvCxnSpPr>
            <a:cxnSpLocks/>
          </p:cNvCxnSpPr>
          <p:nvPr/>
        </p:nvCxnSpPr>
        <p:spPr>
          <a:xfrm>
            <a:off x="9290131" y="5896009"/>
            <a:ext cx="0" cy="24236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54" name="文本框 953">
            <a:extLst>
              <a:ext uri="{FF2B5EF4-FFF2-40B4-BE49-F238E27FC236}">
                <a16:creationId xmlns:a16="http://schemas.microsoft.com/office/drawing/2014/main" id="{448E8C1B-C80E-4C1D-AF1A-5A497B848096}"/>
              </a:ext>
            </a:extLst>
          </p:cNvPr>
          <p:cNvSpPr txBox="1"/>
          <p:nvPr/>
        </p:nvSpPr>
        <p:spPr>
          <a:xfrm>
            <a:off x="8603435" y="6119167"/>
            <a:ext cx="1412175" cy="58477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依赖导频估计出的部分信道</a:t>
            </a:r>
          </a:p>
        </p:txBody>
      </p:sp>
      <p:sp>
        <p:nvSpPr>
          <p:cNvPr id="62" name="文本框 61">
            <a:extLst>
              <a:ext uri="{FF2B5EF4-FFF2-40B4-BE49-F238E27FC236}">
                <a16:creationId xmlns:a16="http://schemas.microsoft.com/office/drawing/2014/main" id="{2BFA5AC2-5E5C-464F-90EA-133E3BD667A4}"/>
              </a:ext>
            </a:extLst>
          </p:cNvPr>
          <p:cNvSpPr txBox="1"/>
          <p:nvPr/>
        </p:nvSpPr>
        <p:spPr>
          <a:xfrm>
            <a:off x="8117320" y="2706933"/>
            <a:ext cx="3749032" cy="152618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依靠相邻子载波之间的</a:t>
            </a:r>
            <a:r>
              <a:rPr lang="zh-CN" altLang="en-US" sz="1600" b="1" dirty="0">
                <a:solidFill>
                  <a:srgbClr val="FF0000"/>
                </a:solidFill>
                <a:latin typeface="微软雅黑" panose="020B0503020204020204" pitchFamily="34" charset="-122"/>
                <a:ea typeface="微软雅黑" panose="020B0503020204020204" pitchFamily="34" charset="-122"/>
              </a:rPr>
              <a:t>频率相关性</a:t>
            </a:r>
            <a:r>
              <a:rPr lang="zh-CN" altLang="en-US" sz="1600" b="1" dirty="0">
                <a:latin typeface="微软雅黑" panose="020B0503020204020204" pitchFamily="34" charset="-122"/>
                <a:ea typeface="微软雅黑" panose="020B0503020204020204" pitchFamily="34" charset="-122"/>
              </a:rPr>
              <a:t>优化插入序列的子载波个数</a:t>
            </a:r>
            <a:endParaRPr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b="1" dirty="0">
                <a:latin typeface="微软雅黑" panose="020B0503020204020204" pitchFamily="34" charset="-122"/>
                <a:ea typeface="微软雅黑" panose="020B0503020204020204" pitchFamily="34" charset="-122"/>
              </a:rPr>
              <a:t>依靠相邻天线之间的</a:t>
            </a:r>
            <a:r>
              <a:rPr lang="zh-CN" altLang="en-US" sz="1600" b="1" dirty="0">
                <a:solidFill>
                  <a:srgbClr val="FF0000"/>
                </a:solidFill>
                <a:latin typeface="微软雅黑" panose="020B0503020204020204" pitchFamily="34" charset="-122"/>
                <a:ea typeface="微软雅黑" panose="020B0503020204020204" pitchFamily="34" charset="-122"/>
              </a:rPr>
              <a:t>空间相关性</a:t>
            </a:r>
            <a:r>
              <a:rPr lang="zh-CN" altLang="en-US" sz="1600" b="1" dirty="0">
                <a:latin typeface="微软雅黑" panose="020B0503020204020204" pitchFamily="34" charset="-122"/>
                <a:ea typeface="微软雅黑" panose="020B0503020204020204" pitchFamily="34" charset="-122"/>
              </a:rPr>
              <a:t>优化插入序列的天线个数</a:t>
            </a:r>
            <a:endParaRPr lang="en-US" altLang="zh-CN" sz="1600" b="1" dirty="0">
              <a:latin typeface="微软雅黑" panose="020B0503020204020204" pitchFamily="34" charset="-122"/>
              <a:ea typeface="微软雅黑" panose="020B0503020204020204" pitchFamily="34" charset="-122"/>
            </a:endParaRPr>
          </a:p>
        </p:txBody>
      </p:sp>
      <p:sp>
        <p:nvSpPr>
          <p:cNvPr id="955" name="文本框 954">
            <a:extLst>
              <a:ext uri="{FF2B5EF4-FFF2-40B4-BE49-F238E27FC236}">
                <a16:creationId xmlns:a16="http://schemas.microsoft.com/office/drawing/2014/main" id="{3CFEDB97-811B-478C-890F-E38763B43EA0}"/>
              </a:ext>
            </a:extLst>
          </p:cNvPr>
          <p:cNvSpPr txBox="1"/>
          <p:nvPr/>
        </p:nvSpPr>
        <p:spPr>
          <a:xfrm>
            <a:off x="6907211" y="5020558"/>
            <a:ext cx="1396234" cy="369332"/>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问题建模：</a:t>
            </a:r>
          </a:p>
        </p:txBody>
      </p:sp>
      <p:sp>
        <p:nvSpPr>
          <p:cNvPr id="63" name="矩形 62">
            <a:extLst>
              <a:ext uri="{FF2B5EF4-FFF2-40B4-BE49-F238E27FC236}">
                <a16:creationId xmlns:a16="http://schemas.microsoft.com/office/drawing/2014/main" id="{53776826-B8BB-4C01-807E-4ECCCD81038D}"/>
              </a:ext>
            </a:extLst>
          </p:cNvPr>
          <p:cNvSpPr/>
          <p:nvPr/>
        </p:nvSpPr>
        <p:spPr>
          <a:xfrm>
            <a:off x="771972" y="4354893"/>
            <a:ext cx="10805349" cy="229477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9" name="文本框 958">
            <a:extLst>
              <a:ext uri="{FF2B5EF4-FFF2-40B4-BE49-F238E27FC236}">
                <a16:creationId xmlns:a16="http://schemas.microsoft.com/office/drawing/2014/main" id="{035188F1-DD7B-4F4C-A2BF-56F9081A9173}"/>
              </a:ext>
            </a:extLst>
          </p:cNvPr>
          <p:cNvSpPr txBox="1"/>
          <p:nvPr/>
        </p:nvSpPr>
        <p:spPr>
          <a:xfrm>
            <a:off x="6124222" y="1098700"/>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60" name="对象 959">
            <a:extLst>
              <a:ext uri="{FF2B5EF4-FFF2-40B4-BE49-F238E27FC236}">
                <a16:creationId xmlns:a16="http://schemas.microsoft.com/office/drawing/2014/main" id="{224B06FF-25D7-4D94-8D61-AC9AA898A4DB}"/>
              </a:ext>
            </a:extLst>
          </p:cNvPr>
          <p:cNvGraphicFramePr>
            <a:graphicFrameLocks noChangeAspect="1"/>
          </p:cNvGraphicFramePr>
          <p:nvPr>
            <p:extLst>
              <p:ext uri="{D42A27DB-BD31-4B8C-83A1-F6EECF244321}">
                <p14:modId xmlns:p14="http://schemas.microsoft.com/office/powerpoint/2010/main" val="1431356948"/>
              </p:ext>
            </p:extLst>
          </p:nvPr>
        </p:nvGraphicFramePr>
        <p:xfrm>
          <a:off x="6264642" y="1233050"/>
          <a:ext cx="95082" cy="114098"/>
        </p:xfrm>
        <a:graphic>
          <a:graphicData uri="http://schemas.openxmlformats.org/presentationml/2006/ole">
            <mc:AlternateContent xmlns:mc="http://schemas.openxmlformats.org/markup-compatibility/2006">
              <mc:Choice xmlns:v="urn:schemas-microsoft-com:vml" Requires="v">
                <p:oleObj spid="_x0000_s11666" name="Equation" r:id="rId20" imgW="190440" imgH="228600" progId="Equation.DSMT4">
                  <p:embed/>
                </p:oleObj>
              </mc:Choice>
              <mc:Fallback>
                <p:oleObj name="Equation" r:id="rId20" imgW="190440" imgH="228600" progId="Equation.DSMT4">
                  <p:embed/>
                  <p:pic>
                    <p:nvPicPr>
                      <p:cNvPr id="927" name="对象 926">
                        <a:extLst>
                          <a:ext uri="{FF2B5EF4-FFF2-40B4-BE49-F238E27FC236}">
                            <a16:creationId xmlns:a16="http://schemas.microsoft.com/office/drawing/2014/main" id="{3771D63E-70AF-493D-B93E-0B42933E9E2E}"/>
                          </a:ext>
                        </a:extLst>
                      </p:cNvPr>
                      <p:cNvPicPr/>
                      <p:nvPr/>
                    </p:nvPicPr>
                    <p:blipFill>
                      <a:blip r:embed="rId21"/>
                      <a:stretch>
                        <a:fillRect/>
                      </a:stretch>
                    </p:blipFill>
                    <p:spPr>
                      <a:xfrm>
                        <a:off x="6264642" y="1233050"/>
                        <a:ext cx="95082" cy="114098"/>
                      </a:xfrm>
                      <a:prstGeom prst="rect">
                        <a:avLst/>
                      </a:prstGeom>
                    </p:spPr>
                  </p:pic>
                </p:oleObj>
              </mc:Fallback>
            </mc:AlternateContent>
          </a:graphicData>
        </a:graphic>
      </p:graphicFrame>
      <p:sp>
        <p:nvSpPr>
          <p:cNvPr id="961" name="文本框 960">
            <a:extLst>
              <a:ext uri="{FF2B5EF4-FFF2-40B4-BE49-F238E27FC236}">
                <a16:creationId xmlns:a16="http://schemas.microsoft.com/office/drawing/2014/main" id="{50EE1A64-1F71-48A6-B650-557212ECE83C}"/>
              </a:ext>
            </a:extLst>
          </p:cNvPr>
          <p:cNvSpPr txBox="1"/>
          <p:nvPr/>
        </p:nvSpPr>
        <p:spPr>
          <a:xfrm>
            <a:off x="6124222" y="1510369"/>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62" name="对象 961">
            <a:extLst>
              <a:ext uri="{FF2B5EF4-FFF2-40B4-BE49-F238E27FC236}">
                <a16:creationId xmlns:a16="http://schemas.microsoft.com/office/drawing/2014/main" id="{5BE9AF63-14EC-40B5-9DC0-7FAB6BC7C451}"/>
              </a:ext>
            </a:extLst>
          </p:cNvPr>
          <p:cNvGraphicFramePr>
            <a:graphicFrameLocks noChangeAspect="1"/>
          </p:cNvGraphicFramePr>
          <p:nvPr>
            <p:extLst>
              <p:ext uri="{D42A27DB-BD31-4B8C-83A1-F6EECF244321}">
                <p14:modId xmlns:p14="http://schemas.microsoft.com/office/powerpoint/2010/main" val="2156722071"/>
              </p:ext>
            </p:extLst>
          </p:nvPr>
        </p:nvGraphicFramePr>
        <p:xfrm>
          <a:off x="6264642" y="1644719"/>
          <a:ext cx="95082" cy="114098"/>
        </p:xfrm>
        <a:graphic>
          <a:graphicData uri="http://schemas.openxmlformats.org/presentationml/2006/ole">
            <mc:AlternateContent xmlns:mc="http://schemas.openxmlformats.org/markup-compatibility/2006">
              <mc:Choice xmlns:v="urn:schemas-microsoft-com:vml" Requires="v">
                <p:oleObj spid="_x0000_s11667" name="Equation" r:id="rId40" imgW="190440" imgH="228600" progId="Equation.DSMT4">
                  <p:embed/>
                </p:oleObj>
              </mc:Choice>
              <mc:Fallback>
                <p:oleObj name="Equation" r:id="rId40" imgW="190440" imgH="228600" progId="Equation.DSMT4">
                  <p:embed/>
                  <p:pic>
                    <p:nvPicPr>
                      <p:cNvPr id="929" name="对象 928">
                        <a:extLst>
                          <a:ext uri="{FF2B5EF4-FFF2-40B4-BE49-F238E27FC236}">
                            <a16:creationId xmlns:a16="http://schemas.microsoft.com/office/drawing/2014/main" id="{E0E7CB8A-3F90-41E3-BCD1-90F72F3E900F}"/>
                          </a:ext>
                        </a:extLst>
                      </p:cNvPr>
                      <p:cNvPicPr/>
                      <p:nvPr/>
                    </p:nvPicPr>
                    <p:blipFill>
                      <a:blip r:embed="rId41"/>
                      <a:stretch>
                        <a:fillRect/>
                      </a:stretch>
                    </p:blipFill>
                    <p:spPr>
                      <a:xfrm>
                        <a:off x="6264642" y="1644719"/>
                        <a:ext cx="95082" cy="114098"/>
                      </a:xfrm>
                      <a:prstGeom prst="rect">
                        <a:avLst/>
                      </a:prstGeom>
                    </p:spPr>
                  </p:pic>
                </p:oleObj>
              </mc:Fallback>
            </mc:AlternateContent>
          </a:graphicData>
        </a:graphic>
      </p:graphicFrame>
      <p:sp>
        <p:nvSpPr>
          <p:cNvPr id="963" name="文本框 962">
            <a:extLst>
              <a:ext uri="{FF2B5EF4-FFF2-40B4-BE49-F238E27FC236}">
                <a16:creationId xmlns:a16="http://schemas.microsoft.com/office/drawing/2014/main" id="{1E85578E-76B8-4B1B-849E-6E4E7D5D61C2}"/>
              </a:ext>
            </a:extLst>
          </p:cNvPr>
          <p:cNvSpPr txBox="1"/>
          <p:nvPr/>
        </p:nvSpPr>
        <p:spPr>
          <a:xfrm>
            <a:off x="6124222" y="1901030"/>
            <a:ext cx="383876" cy="369332"/>
          </a:xfrm>
          <a:prstGeom prst="rect">
            <a:avLst/>
          </a:prstGeom>
          <a:noFill/>
        </p:spPr>
        <p:txBody>
          <a:bodyPr wrap="square" rtlCol="0">
            <a:spAutoFit/>
          </a:bodyPr>
          <a:lstStyle/>
          <a:p>
            <a:pPr algn="ctr"/>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rPr>
              <a:t>Ant</a:t>
            </a:r>
            <a:endParaRPr lang="en-US" altLang="zh-CN"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endParaRPr lang="zh-CN" altLang="en-US" sz="9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964" name="对象 963">
            <a:extLst>
              <a:ext uri="{FF2B5EF4-FFF2-40B4-BE49-F238E27FC236}">
                <a16:creationId xmlns:a16="http://schemas.microsoft.com/office/drawing/2014/main" id="{E5BBA192-C941-4360-9082-BDC3A92B295F}"/>
              </a:ext>
            </a:extLst>
          </p:cNvPr>
          <p:cNvGraphicFramePr>
            <a:graphicFrameLocks noChangeAspect="1"/>
          </p:cNvGraphicFramePr>
          <p:nvPr>
            <p:extLst>
              <p:ext uri="{D42A27DB-BD31-4B8C-83A1-F6EECF244321}">
                <p14:modId xmlns:p14="http://schemas.microsoft.com/office/powerpoint/2010/main" val="788212942"/>
              </p:ext>
            </p:extLst>
          </p:nvPr>
        </p:nvGraphicFramePr>
        <p:xfrm>
          <a:off x="6264642" y="2035380"/>
          <a:ext cx="95082" cy="114098"/>
        </p:xfrm>
        <a:graphic>
          <a:graphicData uri="http://schemas.openxmlformats.org/presentationml/2006/ole">
            <mc:AlternateContent xmlns:mc="http://schemas.openxmlformats.org/markup-compatibility/2006">
              <mc:Choice xmlns:v="urn:schemas-microsoft-com:vml" Requires="v">
                <p:oleObj spid="_x0000_s11668" name="Equation" r:id="rId43" imgW="190440" imgH="228600" progId="Equation.DSMT4">
                  <p:embed/>
                </p:oleObj>
              </mc:Choice>
              <mc:Fallback>
                <p:oleObj name="Equation" r:id="rId43" imgW="190440" imgH="228600" progId="Equation.DSMT4">
                  <p:embed/>
                  <p:pic>
                    <p:nvPicPr>
                      <p:cNvPr id="931" name="对象 930">
                        <a:extLst>
                          <a:ext uri="{FF2B5EF4-FFF2-40B4-BE49-F238E27FC236}">
                            <a16:creationId xmlns:a16="http://schemas.microsoft.com/office/drawing/2014/main" id="{88A825E6-5C65-4255-BA90-2C213D6307F0}"/>
                          </a:ext>
                        </a:extLst>
                      </p:cNvPr>
                      <p:cNvPicPr/>
                      <p:nvPr/>
                    </p:nvPicPr>
                    <p:blipFill>
                      <a:blip r:embed="rId41"/>
                      <a:stretch>
                        <a:fillRect/>
                      </a:stretch>
                    </p:blipFill>
                    <p:spPr>
                      <a:xfrm>
                        <a:off x="6264642" y="2035380"/>
                        <a:ext cx="95082" cy="11409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363" name="文本框 362">
                <a:extLst>
                  <a:ext uri="{FF2B5EF4-FFF2-40B4-BE49-F238E27FC236}">
                    <a16:creationId xmlns:a16="http://schemas.microsoft.com/office/drawing/2014/main" id="{0CE0E99E-CC9E-41D5-84FF-3AD1044B1116}"/>
                  </a:ext>
                </a:extLst>
              </p:cNvPr>
              <p:cNvSpPr txBox="1"/>
              <p:nvPr/>
            </p:nvSpPr>
            <p:spPr>
              <a:xfrm>
                <a:off x="6785814" y="4796011"/>
                <a:ext cx="6141720" cy="7846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en-US" sz="1600" i="1" smtClean="0">
                              <a:solidFill>
                                <a:srgbClr val="836967"/>
                              </a:solidFill>
                              <a:latin typeface="Cambria Math" panose="02040503050406030204" pitchFamily="18" charset="0"/>
                            </a:rPr>
                          </m:ctrlPr>
                        </m:limLowPr>
                        <m:e>
                          <m:r>
                            <a:rPr lang="zh-CN" altLang="en-US" sz="1600" i="1">
                              <a:latin typeface="Cambria Math" panose="02040503050406030204" pitchFamily="18" charset="0"/>
                            </a:rPr>
                            <m:t>𝑚𝑖𝑛</m:t>
                          </m:r>
                        </m:e>
                        <m:lim>
                          <m:r>
                            <a:rPr lang="en-US" altLang="zh-CN" sz="1600" b="0" i="1" smtClean="0">
                              <a:latin typeface="Cambria Math" panose="02040503050406030204" pitchFamily="18" charset="0"/>
                            </a:rPr>
                            <m:t> </m:t>
                          </m:r>
                        </m:lim>
                      </m:limLow>
                      <m:nary>
                        <m:naryPr>
                          <m:chr m:val="∑"/>
                          <m:limLoc m:val="undOvr"/>
                          <m:grow m:val="on"/>
                          <m:ctrlPr>
                            <a:rPr lang="zh-CN" altLang="en-US" sz="1600" b="0" i="1">
                              <a:latin typeface="Cambria Math" panose="02040503050406030204" pitchFamily="18" charset="0"/>
                            </a:rPr>
                          </m:ctrlPr>
                        </m:naryPr>
                        <m:sub>
                          <m:r>
                            <a:rPr lang="zh-CN" altLang="en-US" sz="1600" b="0" i="1">
                              <a:latin typeface="Cambria Math" panose="02040503050406030204" pitchFamily="18" charset="0"/>
                            </a:rPr>
                            <m:t>𝑚</m:t>
                          </m:r>
                          <m:r>
                            <a:rPr lang="zh-CN" altLang="en-US" sz="1600" b="0" i="0">
                              <a:latin typeface="Cambria Math" panose="02040503050406030204" pitchFamily="18" charset="0"/>
                            </a:rPr>
                            <m:t>=1</m:t>
                          </m:r>
                        </m:sub>
                        <m:sup>
                          <m:r>
                            <a:rPr lang="zh-CN" altLang="en-US" sz="1600" b="0" i="1">
                              <a:latin typeface="Cambria Math" panose="02040503050406030204" pitchFamily="18" charset="0"/>
                            </a:rPr>
                            <m:t>𝑀</m:t>
                          </m:r>
                        </m:sup>
                        <m:e>
                          <m:r>
                            <a:rPr lang="en-US" altLang="zh-CN" sz="1600" b="0" i="0" smtClean="0">
                              <a:latin typeface="Cambria Math" panose="02040503050406030204" pitchFamily="18" charset="0"/>
                            </a:rPr>
                            <m:t> </m:t>
                          </m:r>
                        </m:e>
                      </m:nary>
                      <m:sSup>
                        <m:sSupPr>
                          <m:ctrlPr>
                            <a:rPr lang="zh-CN" altLang="en-US" sz="1600" b="0" i="1">
                              <a:solidFill>
                                <a:srgbClr val="836967"/>
                              </a:solidFill>
                              <a:latin typeface="Cambria Math" panose="02040503050406030204" pitchFamily="18" charset="0"/>
                            </a:rPr>
                          </m:ctrlPr>
                        </m:sSupPr>
                        <m:e>
                          <m:d>
                            <m:dPr>
                              <m:begChr m:val=""/>
                              <m:endChr m:val=""/>
                              <m:ctrlPr>
                                <a:rPr lang="zh-CN" altLang="en-US" sz="1600" b="0" i="1">
                                  <a:solidFill>
                                    <a:srgbClr val="836967"/>
                                  </a:solidFill>
                                  <a:latin typeface="Cambria Math" panose="02040503050406030204" pitchFamily="18" charset="0"/>
                                </a:rPr>
                              </m:ctrlPr>
                            </m:dPr>
                            <m:e>
                              <m:r>
                                <a:rPr lang="zh-CN" altLang="en-US" sz="1600" b="0" i="0">
                                  <a:latin typeface="Cambria Math" panose="02040503050406030204" pitchFamily="18" charset="0"/>
                                </a:rPr>
                                <m:t>∥</m:t>
                              </m:r>
                              <m:sSub>
                                <m:sSubPr>
                                  <m:ctrlPr>
                                    <a:rPr lang="zh-CN" altLang="en-US" sz="1600" b="0" i="1">
                                      <a:solidFill>
                                        <a:srgbClr val="836967"/>
                                      </a:solidFill>
                                      <a:latin typeface="Cambria Math" panose="02040503050406030204" pitchFamily="18" charset="0"/>
                                    </a:rPr>
                                  </m:ctrlPr>
                                </m:sSubPr>
                                <m:e>
                                  <m:r>
                                    <a:rPr lang="zh-CN" altLang="en-US" sz="1600" b="1" i="1">
                                      <a:latin typeface="Cambria Math" panose="02040503050406030204" pitchFamily="18" charset="0"/>
                                    </a:rPr>
                                    <m:t>𝒀</m:t>
                                  </m:r>
                                </m:e>
                                <m:sub>
                                  <m:r>
                                    <a:rPr lang="zh-CN" altLang="en-US" sz="1600" b="0" i="1">
                                      <a:latin typeface="Cambria Math" panose="02040503050406030204" pitchFamily="18" charset="0"/>
                                    </a:rPr>
                                    <m:t>𝑚</m:t>
                                  </m:r>
                                </m:sub>
                              </m:sSub>
                              <m:r>
                                <a:rPr lang="en-US" altLang="zh-CN" sz="1600" b="0" i="0" smtClean="0">
                                  <a:latin typeface="Cambria Math" panose="02040503050406030204" pitchFamily="18" charset="0"/>
                                </a:rPr>
                                <m:t>−</m:t>
                              </m:r>
                              <m:sSub>
                                <m:sSubPr>
                                  <m:ctrlPr>
                                    <a:rPr lang="zh-CN" altLang="en-US" sz="1600" b="0" i="1">
                                      <a:solidFill>
                                        <a:srgbClr val="836967"/>
                                      </a:solidFill>
                                      <a:latin typeface="Cambria Math" panose="02040503050406030204" pitchFamily="18" charset="0"/>
                                    </a:rPr>
                                  </m:ctrlPr>
                                </m:sSubPr>
                                <m:e>
                                  <m:acc>
                                    <m:accPr>
                                      <m:chr m:val="̂"/>
                                      <m:ctrlPr>
                                        <a:rPr lang="zh-CN" altLang="en-US" sz="1600" b="0" i="1">
                                          <a:solidFill>
                                            <a:srgbClr val="836967"/>
                                          </a:solidFill>
                                          <a:latin typeface="Cambria Math" panose="02040503050406030204" pitchFamily="18" charset="0"/>
                                        </a:rPr>
                                      </m:ctrlPr>
                                    </m:accPr>
                                    <m:e>
                                      <m:r>
                                        <a:rPr lang="zh-CN" altLang="en-US" sz="1600" b="1" i="1">
                                          <a:latin typeface="Cambria Math" panose="02040503050406030204" pitchFamily="18" charset="0"/>
                                        </a:rPr>
                                        <m:t>𝑯</m:t>
                                      </m:r>
                                    </m:e>
                                  </m:acc>
                                </m:e>
                                <m:sub>
                                  <m:r>
                                    <a:rPr lang="zh-CN" altLang="en-US" sz="1600" b="0" i="1">
                                      <a:latin typeface="Cambria Math" panose="02040503050406030204" pitchFamily="18" charset="0"/>
                                    </a:rPr>
                                    <m:t>𝑚</m:t>
                                  </m:r>
                                </m:sub>
                              </m:sSub>
                              <m:sSub>
                                <m:sSubPr>
                                  <m:ctrlPr>
                                    <a:rPr lang="zh-CN" altLang="en-US" sz="1600" b="0" i="1">
                                      <a:solidFill>
                                        <a:srgbClr val="836967"/>
                                      </a:solidFill>
                                      <a:latin typeface="Cambria Math" panose="02040503050406030204" pitchFamily="18" charset="0"/>
                                    </a:rPr>
                                  </m:ctrlPr>
                                </m:sSubPr>
                                <m:e>
                                  <m:r>
                                    <a:rPr lang="zh-CN" altLang="en-US" sz="1600" b="1" i="1">
                                      <a:latin typeface="Cambria Math" panose="02040503050406030204" pitchFamily="18" charset="0"/>
                                    </a:rPr>
                                    <m:t>𝑾</m:t>
                                  </m:r>
                                </m:e>
                                <m:sub>
                                  <m:r>
                                    <a:rPr lang="zh-CN" altLang="en-US" sz="1600" b="0" i="1">
                                      <a:latin typeface="Cambria Math" panose="02040503050406030204" pitchFamily="18" charset="0"/>
                                    </a:rPr>
                                    <m:t>𝑚</m:t>
                                  </m:r>
                                </m:sub>
                              </m:sSub>
                              <m:r>
                                <a:rPr lang="zh-CN" altLang="en-US" sz="1600" b="0" i="1">
                                  <a:latin typeface="Cambria Math" panose="02040503050406030204" pitchFamily="18" charset="0"/>
                                </a:rPr>
                                <m:t>𝑑𝑖𝑎𝑔</m:t>
                              </m:r>
                              <m:d>
                                <m:dPr>
                                  <m:ctrlPr>
                                    <a:rPr lang="zh-CN" altLang="en-US" sz="1600" b="0" i="1">
                                      <a:latin typeface="Cambria Math" panose="02040503050406030204" pitchFamily="18" charset="0"/>
                                    </a:rPr>
                                  </m:ctrlPr>
                                </m:dPr>
                                <m:e>
                                  <m:sSub>
                                    <m:sSubPr>
                                      <m:ctrlPr>
                                        <a:rPr lang="zh-CN" altLang="en-US" sz="1600" b="0" i="1">
                                          <a:solidFill>
                                            <a:srgbClr val="836967"/>
                                          </a:solidFill>
                                          <a:latin typeface="Cambria Math" panose="02040503050406030204" pitchFamily="18" charset="0"/>
                                        </a:rPr>
                                      </m:ctrlPr>
                                    </m:sSubPr>
                                    <m:e>
                                      <m:r>
                                        <a:rPr lang="zh-CN" altLang="en-US" sz="1600" b="1" i="1">
                                          <a:latin typeface="Cambria Math" panose="02040503050406030204" pitchFamily="18" charset="0"/>
                                        </a:rPr>
                                        <m:t>𝒙</m:t>
                                      </m:r>
                                    </m:e>
                                    <m:sub>
                                      <m:r>
                                        <a:rPr lang="zh-CN" altLang="en-US" sz="1600" b="0" i="1">
                                          <a:latin typeface="Cambria Math" panose="02040503050406030204" pitchFamily="18" charset="0"/>
                                        </a:rPr>
                                        <m:t>𝑚</m:t>
                                      </m:r>
                                    </m:sub>
                                  </m:sSub>
                                </m:e>
                              </m:d>
                              <m:r>
                                <a:rPr lang="zh-CN" altLang="en-US" sz="1600" b="0" i="0">
                                  <a:latin typeface="Cambria Math" panose="02040503050406030204" pitchFamily="18" charset="0"/>
                                </a:rPr>
                                <m:t>∥</m:t>
                              </m:r>
                            </m:e>
                          </m:d>
                        </m:e>
                        <m:sup>
                          <m:r>
                            <a:rPr lang="zh-CN" altLang="en-US" sz="1600" b="0" i="0">
                              <a:latin typeface="Cambria Math" panose="02040503050406030204" pitchFamily="18" charset="0"/>
                            </a:rPr>
                            <m:t>2</m:t>
                          </m:r>
                        </m:sup>
                      </m:sSup>
                    </m:oMath>
                  </m:oMathPara>
                </a14:m>
                <a:endParaRPr lang="zh-CN" altLang="en-US" sz="1600" dirty="0"/>
              </a:p>
            </p:txBody>
          </p:sp>
        </mc:Choice>
        <mc:Fallback xmlns="">
          <p:sp>
            <p:nvSpPr>
              <p:cNvPr id="363" name="文本框 362">
                <a:extLst>
                  <a:ext uri="{FF2B5EF4-FFF2-40B4-BE49-F238E27FC236}">
                    <a16:creationId xmlns:a16="http://schemas.microsoft.com/office/drawing/2014/main" id="{0CE0E99E-CC9E-41D5-84FF-3AD1044B1116}"/>
                  </a:ext>
                </a:extLst>
              </p:cNvPr>
              <p:cNvSpPr txBox="1">
                <a:spLocks noRot="1" noChangeAspect="1" noMove="1" noResize="1" noEditPoints="1" noAdjustHandles="1" noChangeArrowheads="1" noChangeShapeType="1" noTextEdit="1"/>
              </p:cNvSpPr>
              <p:nvPr/>
            </p:nvSpPr>
            <p:spPr>
              <a:xfrm>
                <a:off x="6785814" y="4796011"/>
                <a:ext cx="6141720" cy="784638"/>
              </a:xfrm>
              <a:prstGeom prst="rect">
                <a:avLst/>
              </a:prstGeom>
              <a:blipFill>
                <a:blip r:embed="rId47"/>
                <a:stretch>
                  <a:fillRect/>
                </a:stretch>
              </a:blipFill>
            </p:spPr>
            <p:txBody>
              <a:bodyPr/>
              <a:lstStyle/>
              <a:p>
                <a:r>
                  <a:rPr lang="zh-CN" altLang="en-US">
                    <a:noFill/>
                  </a:rPr>
                  <a:t> </a:t>
                </a:r>
              </a:p>
            </p:txBody>
          </p:sp>
        </mc:Fallback>
      </mc:AlternateContent>
      <p:sp>
        <p:nvSpPr>
          <p:cNvPr id="362" name="灯片编号占位符 2">
            <a:extLst>
              <a:ext uri="{FF2B5EF4-FFF2-40B4-BE49-F238E27FC236}">
                <a16:creationId xmlns:a16="http://schemas.microsoft.com/office/drawing/2014/main" id="{0C26BF3B-4631-4B21-8094-2025CB5BEC19}"/>
              </a:ext>
            </a:extLst>
          </p:cNvPr>
          <p:cNvSpPr>
            <a:spLocks noGrp="1"/>
          </p:cNvSpPr>
          <p:nvPr>
            <p:ph type="sldNum" sz="quarter" idx="10"/>
          </p:nvPr>
        </p:nvSpPr>
        <p:spPr>
          <a:xfrm>
            <a:off x="9360000" y="64800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4B3F8C3-4D34-464E-BB5A-60724E4C6E9F}" type="slidenum">
              <a:rPr kumimoji="0" lang="zh-CN" altLang="en-US" sz="1200" b="0" i="0" u="none" strike="noStrike" kern="1200" cap="none" spc="0" normalizeH="0" baseline="0" noProof="0" smtClean="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rPr>
              <a:t>9</a:t>
            </a:fld>
            <a:endParaRPr kumimoji="0" lang="zh-CN" altLang="en-US" sz="1200" b="0" i="0" u="none" strike="noStrike" kern="1200" cap="none" spc="0" normalizeH="0" baseline="0" noProof="0" dirty="0">
              <a:ln>
                <a:noFill/>
              </a:ln>
              <a:solidFill>
                <a:srgbClr val="4472C4">
                  <a:lumMod val="50000"/>
                </a:srgbClr>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50557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2487</TotalTime>
  <Words>6134</Words>
  <Application>Microsoft Office PowerPoint</Application>
  <PresentationFormat>宽屏</PresentationFormat>
  <Paragraphs>1069</Paragraphs>
  <Slides>26</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7" baseType="lpstr">
      <vt:lpstr>-apple-system</vt:lpstr>
      <vt:lpstr>HelveticaNeue Regular</vt:lpstr>
      <vt:lpstr>等线</vt:lpstr>
      <vt:lpstr>微软雅黑</vt:lpstr>
      <vt:lpstr>Arial</vt:lpstr>
      <vt:lpstr>Cambria Math</vt:lpstr>
      <vt:lpstr>Symbol</vt:lpstr>
      <vt:lpstr>Times New Roman</vt:lpstr>
      <vt:lpstr>Wingdings</vt:lpstr>
      <vt:lpstr>Office 主题​​</vt:lpstr>
      <vt:lpstr>Equation</vt:lpstr>
      <vt:lpstr>PowerPoint 演示文稿</vt:lpstr>
      <vt:lpstr>汇报提纲</vt:lpstr>
      <vt:lpstr>研究背景</vt:lpstr>
      <vt:lpstr>研究背景</vt:lpstr>
      <vt:lpstr>研究背景</vt:lpstr>
      <vt:lpstr>研究背景</vt:lpstr>
      <vt:lpstr>汇报提纲</vt:lpstr>
      <vt:lpstr>系统模型与问题建模</vt:lpstr>
      <vt:lpstr>系统模型与问题建模</vt:lpstr>
      <vt:lpstr>汇报提纲</vt:lpstr>
      <vt:lpstr>基于CKM的信道估计</vt:lpstr>
      <vt:lpstr>汇报提纲</vt:lpstr>
      <vt:lpstr>基于场景表示网络的CKM构建-NeRF2辐射场建模</vt:lpstr>
      <vt:lpstr>基于场景表示网络的CKM构建-CKM信道知识空间建模</vt:lpstr>
      <vt:lpstr>基于场景表示网络的CKM构建-信道知识空间建模的优势</vt:lpstr>
      <vt:lpstr>基于场景表示网络的CKM构建-射线追踪模型聚合子信道</vt:lpstr>
      <vt:lpstr>基于场景表示网络的CKM构建-场景表示网络预测衰减属性与重传信号</vt:lpstr>
      <vt:lpstr>汇报提纲</vt:lpstr>
      <vt:lpstr>仿真实验-实验场景</vt:lpstr>
      <vt:lpstr>PowerPoint 演示文稿</vt:lpstr>
      <vt:lpstr>PowerPoint 演示文稿</vt:lpstr>
      <vt:lpstr>汇报提纲</vt:lpstr>
      <vt:lpstr>总结</vt:lpstr>
      <vt:lpstr>拓展</vt:lpstr>
      <vt:lpstr>拓展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川 邓</cp:lastModifiedBy>
  <cp:revision>1087</cp:revision>
  <dcterms:created xsi:type="dcterms:W3CDTF">2024-09-24T06:50:00Z</dcterms:created>
  <dcterms:modified xsi:type="dcterms:W3CDTF">2025-09-08T09:51:16Z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2052-12.1.0.19302</vt:lpwstr>
  </property>
</Properties>
</file>